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6" r:id="rId2"/>
    <p:sldId id="293" r:id="rId3"/>
    <p:sldId id="398" r:id="rId4"/>
    <p:sldId id="399" r:id="rId5"/>
    <p:sldId id="400" r:id="rId6"/>
    <p:sldId id="342" r:id="rId7"/>
    <p:sldId id="343" r:id="rId8"/>
    <p:sldId id="344" r:id="rId9"/>
    <p:sldId id="345" r:id="rId10"/>
    <p:sldId id="346" r:id="rId11"/>
    <p:sldId id="347" r:id="rId12"/>
    <p:sldId id="349" r:id="rId13"/>
    <p:sldId id="404" r:id="rId14"/>
    <p:sldId id="405" r:id="rId15"/>
    <p:sldId id="355" r:id="rId16"/>
    <p:sldId id="356" r:id="rId17"/>
    <p:sldId id="338" r:id="rId18"/>
    <p:sldId id="360" r:id="rId19"/>
    <p:sldId id="361" r:id="rId20"/>
    <p:sldId id="362" r:id="rId21"/>
    <p:sldId id="363" r:id="rId22"/>
    <p:sldId id="364" r:id="rId23"/>
    <p:sldId id="371" r:id="rId24"/>
    <p:sldId id="372" r:id="rId25"/>
    <p:sldId id="377" r:id="rId26"/>
    <p:sldId id="379" r:id="rId27"/>
    <p:sldId id="391" r:id="rId28"/>
    <p:sldId id="410" r:id="rId29"/>
    <p:sldId id="411" r:id="rId30"/>
    <p:sldId id="383" r:id="rId31"/>
    <p:sldId id="402" r:id="rId32"/>
    <p:sldId id="403" r:id="rId33"/>
    <p:sldId id="388" r:id="rId34"/>
    <p:sldId id="389" r:id="rId35"/>
    <p:sldId id="393" r:id="rId36"/>
    <p:sldId id="401" r:id="rId37"/>
    <p:sldId id="370" r:id="rId38"/>
    <p:sldId id="406" r:id="rId39"/>
    <p:sldId id="408" r:id="rId40"/>
    <p:sldId id="409" r:id="rId41"/>
    <p:sldId id="396"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481" autoAdjust="0"/>
  </p:normalViewPr>
  <p:slideViewPr>
    <p:cSldViewPr snapToGrid="0">
      <p:cViewPr varScale="1">
        <p:scale>
          <a:sx n="65" d="100"/>
          <a:sy n="65" d="100"/>
        </p:scale>
        <p:origin x="610"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F30708-4C07-4D8B-84BC-9242438BB483}" type="datetimeFigureOut">
              <a:rPr lang="en-US" smtClean="0"/>
              <a:t>8/4/2023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8D8BA9-4916-4050-81BF-9AF394747CF7}" type="slidenum">
              <a:rPr lang="en-US" smtClean="0"/>
              <a:t>‹#›</a:t>
            </a:fld>
            <a:endParaRPr lang="en-US"/>
          </a:p>
        </p:txBody>
      </p:sp>
    </p:spTree>
    <p:extLst>
      <p:ext uri="{BB962C8B-B14F-4D97-AF65-F5344CB8AC3E}">
        <p14:creationId xmlns:p14="http://schemas.microsoft.com/office/powerpoint/2010/main" val="35635171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E48D8BA9-4916-4050-81BF-9AF394747CF7}" type="slidenum">
              <a:rPr lang="en-US" smtClean="0"/>
              <a:t>3</a:t>
            </a:fld>
            <a:endParaRPr lang="en-US"/>
          </a:p>
        </p:txBody>
      </p:sp>
    </p:spTree>
    <p:extLst>
      <p:ext uri="{BB962C8B-B14F-4D97-AF65-F5344CB8AC3E}">
        <p14:creationId xmlns:p14="http://schemas.microsoft.com/office/powerpoint/2010/main" val="33757981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mc:Choice>
        <mc:Fallback xmlns="">
          <p:sp>
            <p:nvSpPr>
              <p:cNvPr id="3" name="Notes Placeholder 2"/>
              <p:cNvSpPr>
                <a:spLocks noGrp="1"/>
              </p:cNvSpPr>
              <p:nvPr>
                <p:ph type="body" idx="1"/>
              </p:nvPr>
            </p:nvSpPr>
            <p:spPr/>
            <p:txBody>
              <a:bodyPr/>
              <a:lstStyle/>
              <a:p>
                <a:pPr marL="0" marR="0" algn="just">
                  <a:lnSpc>
                    <a:spcPct val="107000"/>
                  </a:lnSpc>
                  <a:spcBef>
                    <a:spcPts val="0"/>
                  </a:spcBef>
                  <a:spcAft>
                    <a:spcPts val="800"/>
                  </a:spcAft>
                </a:pPr>
                <a:r>
                  <a:rPr lang="en-US" sz="1800" dirty="0">
                    <a:effectLst/>
                    <a:latin typeface="Palatino Linotype" panose="02040502050505030304" pitchFamily="18" charset="0"/>
                    <a:ea typeface="Calibri" panose="020F0502020204030204" pitchFamily="34" charset="0"/>
                    <a:cs typeface="Arial" panose="020B0604020202020204" pitchFamily="34" charset="0"/>
                  </a:rPr>
                  <a:t>The question we are to answer is: What is the greatest horizon of uncertainty (in the initial dataset) up to which the level of significance of accepting the hypothesis (on the contribution of </a:t>
                </a:r>
                <a:r>
                  <a:rPr lang="en-US" sz="1800" i="1" dirty="0">
                    <a:effectLst/>
                    <a:latin typeface="Palatino Linotype" panose="02040502050505030304" pitchFamily="18" charset="0"/>
                    <a:ea typeface="Times New Roman" panose="02020603050405020304" pitchFamily="18" charset="0"/>
                    <a:cs typeface="Arial" panose="020B0604020202020204" pitchFamily="34" charset="0"/>
                  </a:rPr>
                  <a:t>each</a:t>
                </a:r>
                <a:r>
                  <a:rPr lang="en-US" sz="1800" dirty="0">
                    <a:effectLst/>
                    <a:latin typeface="Palatino Linotype" panose="02040502050505030304" pitchFamily="18" charset="0"/>
                    <a:ea typeface="Times New Roman" panose="02020603050405020304" pitchFamily="18" charset="0"/>
                    <a:cs typeface="Arial" panose="020B0604020202020204" pitchFamily="34" charset="0"/>
                  </a:rPr>
                  <a:t> independent variable to the explanation of the variance of a dependent variable would differ from zero</a:t>
                </a:r>
                <a:r>
                  <a:rPr lang="en-US" sz="1800" dirty="0">
                    <a:effectLst/>
                    <a:latin typeface="Palatino Linotype" panose="02040502050505030304" pitchFamily="18" charset="0"/>
                    <a:ea typeface="Calibri" panose="020F0502020204030204" pitchFamily="34" charset="0"/>
                    <a:cs typeface="Arial" panose="020B0604020202020204" pitchFamily="34" charset="0"/>
                  </a:rPr>
                  <a:t>) is no greater than a specified value.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800"/>
                  </a:spcAft>
                </a:pPr>
                <a:r>
                  <a:rPr lang="en-US" sz="1800" dirty="0">
                    <a:effectLst/>
                    <a:latin typeface="Palatino Linotype" panose="02040502050505030304" pitchFamily="18" charset="0"/>
                    <a:ea typeface="Calibri" panose="020F0502020204030204" pitchFamily="34" charset="0"/>
                    <a:cs typeface="Arial" panose="020B0604020202020204" pitchFamily="34" charset="0"/>
                  </a:rPr>
                  <a:t>The model of uncertainty in the initial dataset </a:t>
                </a:r>
                <a:r>
                  <a:rPr lang="en-US" sz="1800" b="1" i="0">
                    <a:effectLst/>
                    <a:latin typeface="Cambria Math" panose="02040503050406030204" pitchFamily="18" charset="0"/>
                    <a:ea typeface="Times New Roman" panose="02020603050405020304" pitchFamily="18" charset="0"/>
                    <a:cs typeface="Times New Roman" panose="02020603050405020304" pitchFamily="18" charset="0"/>
                  </a:rPr>
                  <a:t>ᴦ</a:t>
                </a:r>
                <a:r>
                  <a:rPr lang="en-US" sz="1800" b="1" dirty="0">
                    <a:effectLst/>
                    <a:latin typeface="Palatino Linotype" panose="02040502050505030304" pitchFamily="18" charset="0"/>
                    <a:ea typeface="Times New Roman" panose="02020603050405020304" pitchFamily="18" charset="0"/>
                    <a:cs typeface="Arial" panose="020B0604020202020204" pitchFamily="34" charset="0"/>
                  </a:rPr>
                  <a:t> </a:t>
                </a:r>
                <a:r>
                  <a:rPr lang="en-US" sz="1800" dirty="0">
                    <a:effectLst/>
                    <a:latin typeface="Palatino Linotype" panose="02040502050505030304" pitchFamily="18" charset="0"/>
                    <a:ea typeface="Times New Roman" panose="02020603050405020304" pitchFamily="18" charset="0"/>
                    <a:cs typeface="Arial" panose="020B0604020202020204" pitchFamily="34" charset="0"/>
                  </a:rPr>
                  <a:t>(eq. 7) would be the following:</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Palatino Linotype" panose="02040502050505030304" pitchFamily="18"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Palatino Linotype" panose="02040502050505030304" pitchFamily="18" charset="0"/>
                    <a:ea typeface="Calibri" panose="020F0502020204030204" pitchFamily="34" charset="0"/>
                    <a:cs typeface="Arial" panose="020B0604020202020204" pitchFamily="34" charset="0"/>
                  </a:rPr>
                  <a:t>Robustness to uncertainty, in turn, is the greatest horizon of uncertainty </a:t>
                </a:r>
                <a:r>
                  <a:rPr lang="en-US" sz="1800" i="0">
                    <a:effectLst/>
                    <a:latin typeface="Cambria Math" panose="02040503050406030204" pitchFamily="18" charset="0"/>
                    <a:ea typeface="Calibri" panose="020F0502020204030204" pitchFamily="34" charset="0"/>
                    <a:cs typeface="Arial" panose="020B0604020202020204" pitchFamily="34" charset="0"/>
                  </a:rPr>
                  <a:t>ℎ ̂</a:t>
                </a:r>
                <a:r>
                  <a:rPr lang="en-US" sz="1800" dirty="0">
                    <a:effectLst/>
                    <a:latin typeface="Palatino Linotype" panose="02040502050505030304" pitchFamily="18" charset="0"/>
                    <a:ea typeface="Calibri" panose="020F0502020204030204" pitchFamily="34" charset="0"/>
                    <a:cs typeface="Arial" panose="020B0604020202020204" pitchFamily="34" charset="0"/>
                  </a:rPr>
                  <a:t> up to which the system model </a:t>
                </a:r>
                <a:r>
                  <a:rPr lang="en-US" sz="1200" i="0" kern="1200">
                    <a:solidFill>
                      <a:schemeClr val="tx1"/>
                    </a:solidFill>
                    <a:effectLst/>
                    <a:latin typeface="+mn-lt"/>
                    <a:ea typeface="+mn-ea"/>
                    <a:cs typeface="+mn-cs"/>
                  </a:rPr>
                  <a:t>𝑦_𝑖=𝑏_1·𝑥_𝑖1+𝑏_2·𝑥_𝑖2+…+𝑏_𝑁·𝑥_𝑖𝑁+ɛ_𝑖</a:t>
                </a:r>
                <a:r>
                  <a:rPr lang="en-US" sz="1800" dirty="0">
                    <a:effectLst/>
                    <a:latin typeface="Palatino Linotype" panose="02040502050505030304" pitchFamily="18" charset="0"/>
                    <a:ea typeface="Calibri" panose="020F0502020204030204" pitchFamily="34" charset="0"/>
                    <a:cs typeface="Arial" panose="020B0604020202020204" pitchFamily="34" charset="0"/>
                  </a:rPr>
                  <a:t> still satisfies the performance requirement </a:t>
                </a:r>
                <a:r>
                  <a:rPr lang="en-US" sz="1200" i="0" kern="1200">
                    <a:solidFill>
                      <a:schemeClr val="tx1"/>
                    </a:solidFill>
                    <a:effectLst/>
                    <a:latin typeface="+mn-lt"/>
                    <a:ea typeface="+mn-ea"/>
                    <a:cs typeface="+mn-cs"/>
                  </a:rPr>
                  <a:t>𝑝_𝑗 (𝑡_𝑗 (𝑏 ̂_𝑗 ├|</a:t>
                </a:r>
                <a:r>
                  <a:rPr lang="en-US" sz="1200" b="1" i="0" kern="1200">
                    <a:solidFill>
                      <a:schemeClr val="tx1"/>
                    </a:solidFill>
                    <a:effectLst/>
                    <a:latin typeface="+mn-lt"/>
                    <a:ea typeface="+mn-ea"/>
                    <a:cs typeface="+mn-cs"/>
                  </a:rPr>
                  <a:t>ᴦ ̃ ┤))</a:t>
                </a:r>
                <a:r>
                  <a:rPr lang="en-US" sz="1200" i="0" kern="1200">
                    <a:solidFill>
                      <a:schemeClr val="tx1"/>
                    </a:solidFill>
                    <a:effectLst/>
                    <a:latin typeface="+mn-lt"/>
                    <a:ea typeface="+mn-ea"/>
                    <a:cs typeface="+mn-cs"/>
                  </a:rPr>
                  <a:t>≤𝑝_𝑐</a:t>
                </a:r>
                <a:r>
                  <a:rPr lang="en-GB" sz="1200" i="0" kern="1200">
                    <a:solidFill>
                      <a:schemeClr val="tx1"/>
                    </a:solidFill>
                    <a:effectLst/>
                    <a:latin typeface="+mn-lt"/>
                    <a:ea typeface="+mn-ea"/>
                    <a:cs typeface="+mn-cs"/>
                  </a:rPr>
                  <a:t>  ∀ 𝑗</a:t>
                </a:r>
                <a:r>
                  <a:rPr lang="en-US" sz="1800" dirty="0">
                    <a:effectLst/>
                    <a:latin typeface="Palatino Linotype" panose="02040502050505030304" pitchFamily="18" charset="0"/>
                    <a:ea typeface="Calibri" panose="020F0502020204030204" pitchFamily="34" charset="0"/>
                    <a:cs typeface="Arial" panose="020B0604020202020204" pitchFamily="34" charset="0"/>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sz="1200" kern="1200" dirty="0">
                  <a:solidFill>
                    <a:schemeClr val="tx1"/>
                  </a:solidFill>
                  <a:effectLst/>
                  <a:latin typeface="+mn-lt"/>
                  <a:ea typeface="+mn-ea"/>
                  <a:cs typeface="+mn-cs"/>
                </a:endParaRPr>
              </a:p>
            </p:txBody>
          </p:sp>
        </mc:Fallback>
      </mc:AlternateContent>
      <p:sp>
        <p:nvSpPr>
          <p:cNvPr id="4" name="Slide Number Placeholder 3"/>
          <p:cNvSpPr>
            <a:spLocks noGrp="1"/>
          </p:cNvSpPr>
          <p:nvPr>
            <p:ph type="sldNum" sz="quarter" idx="5"/>
          </p:nvPr>
        </p:nvSpPr>
        <p:spPr/>
        <p:txBody>
          <a:bodyPr/>
          <a:lstStyle/>
          <a:p>
            <a:fld id="{E48D8BA9-4916-4050-81BF-9AF394747CF7}" type="slidenum">
              <a:rPr lang="en-US" smtClean="0"/>
              <a:t>12</a:t>
            </a:fld>
            <a:endParaRPr lang="en-US"/>
          </a:p>
        </p:txBody>
      </p:sp>
    </p:spTree>
    <p:extLst>
      <p:ext uri="{BB962C8B-B14F-4D97-AF65-F5344CB8AC3E}">
        <p14:creationId xmlns:p14="http://schemas.microsoft.com/office/powerpoint/2010/main" val="1465239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E48D8BA9-4916-4050-81BF-9AF394747CF7}" type="slidenum">
              <a:rPr lang="en-US" smtClean="0"/>
              <a:t>13</a:t>
            </a:fld>
            <a:endParaRPr lang="en-US"/>
          </a:p>
        </p:txBody>
      </p:sp>
    </p:spTree>
    <p:extLst>
      <p:ext uri="{BB962C8B-B14F-4D97-AF65-F5344CB8AC3E}">
        <p14:creationId xmlns:p14="http://schemas.microsoft.com/office/powerpoint/2010/main" val="9859767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E48D8BA9-4916-4050-81BF-9AF394747CF7}" type="slidenum">
              <a:rPr lang="en-US" smtClean="0"/>
              <a:t>14</a:t>
            </a:fld>
            <a:endParaRPr lang="en-US"/>
          </a:p>
        </p:txBody>
      </p:sp>
    </p:spTree>
    <p:extLst>
      <p:ext uri="{BB962C8B-B14F-4D97-AF65-F5344CB8AC3E}">
        <p14:creationId xmlns:p14="http://schemas.microsoft.com/office/powerpoint/2010/main" val="34153005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dirty="0">
              <a:effectLst/>
              <a:latin typeface="Palatino Linotype" panose="02040502050505030304" pitchFamily="18" charset="0"/>
              <a:ea typeface="Calibri" panose="020F0502020204030204" pitchFamily="34" charset="0"/>
              <a:cs typeface="Arial" panose="020B0604020202020204" pitchFamily="34" charset="0"/>
            </a:endParaRPr>
          </a:p>
          <a:p>
            <a:endParaRPr lang="en-US" sz="10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E48D8BA9-4916-4050-81BF-9AF394747CF7}" type="slidenum">
              <a:rPr lang="en-US" smtClean="0"/>
              <a:t>15</a:t>
            </a:fld>
            <a:endParaRPr lang="en-US"/>
          </a:p>
        </p:txBody>
      </p:sp>
    </p:spTree>
    <p:extLst>
      <p:ext uri="{BB962C8B-B14F-4D97-AF65-F5344CB8AC3E}">
        <p14:creationId xmlns:p14="http://schemas.microsoft.com/office/powerpoint/2010/main" val="36712241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E48D8BA9-4916-4050-81BF-9AF394747CF7}" type="slidenum">
              <a:rPr lang="en-US" smtClean="0"/>
              <a:t>16</a:t>
            </a:fld>
            <a:endParaRPr lang="en-US"/>
          </a:p>
        </p:txBody>
      </p:sp>
    </p:spTree>
    <p:extLst>
      <p:ext uri="{BB962C8B-B14F-4D97-AF65-F5344CB8AC3E}">
        <p14:creationId xmlns:p14="http://schemas.microsoft.com/office/powerpoint/2010/main" val="16828483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dirty="0"/>
              <a:t>Two approaches: why?</a:t>
            </a:r>
          </a:p>
        </p:txBody>
      </p:sp>
      <p:sp>
        <p:nvSpPr>
          <p:cNvPr id="4" name="Slide Number Placeholder 3"/>
          <p:cNvSpPr>
            <a:spLocks noGrp="1"/>
          </p:cNvSpPr>
          <p:nvPr>
            <p:ph type="sldNum" sz="quarter" idx="5"/>
          </p:nvPr>
        </p:nvSpPr>
        <p:spPr/>
        <p:txBody>
          <a:bodyPr/>
          <a:lstStyle/>
          <a:p>
            <a:fld id="{E48D8BA9-4916-4050-81BF-9AF394747CF7}" type="slidenum">
              <a:rPr lang="en-US" smtClean="0"/>
              <a:t>17</a:t>
            </a:fld>
            <a:endParaRPr lang="en-US"/>
          </a:p>
        </p:txBody>
      </p:sp>
    </p:spTree>
    <p:extLst>
      <p:ext uri="{BB962C8B-B14F-4D97-AF65-F5344CB8AC3E}">
        <p14:creationId xmlns:p14="http://schemas.microsoft.com/office/powerpoint/2010/main" val="12891989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1" dirty="0"/>
          </a:p>
        </p:txBody>
      </p:sp>
      <p:sp>
        <p:nvSpPr>
          <p:cNvPr id="4" name="Slide Number Placeholder 3"/>
          <p:cNvSpPr>
            <a:spLocks noGrp="1"/>
          </p:cNvSpPr>
          <p:nvPr>
            <p:ph type="sldNum" sz="quarter" idx="5"/>
          </p:nvPr>
        </p:nvSpPr>
        <p:spPr/>
        <p:txBody>
          <a:bodyPr/>
          <a:lstStyle/>
          <a:p>
            <a:fld id="{E48D8BA9-4916-4050-81BF-9AF394747CF7}" type="slidenum">
              <a:rPr lang="en-US" smtClean="0"/>
              <a:t>18</a:t>
            </a:fld>
            <a:endParaRPr lang="en-US"/>
          </a:p>
        </p:txBody>
      </p:sp>
    </p:spTree>
    <p:extLst>
      <p:ext uri="{BB962C8B-B14F-4D97-AF65-F5344CB8AC3E}">
        <p14:creationId xmlns:p14="http://schemas.microsoft.com/office/powerpoint/2010/main" val="27309059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i="1" dirty="0"/>
          </a:p>
        </p:txBody>
      </p:sp>
      <p:sp>
        <p:nvSpPr>
          <p:cNvPr id="4" name="Slide Number Placeholder 3"/>
          <p:cNvSpPr>
            <a:spLocks noGrp="1"/>
          </p:cNvSpPr>
          <p:nvPr>
            <p:ph type="sldNum" sz="quarter" idx="5"/>
          </p:nvPr>
        </p:nvSpPr>
        <p:spPr/>
        <p:txBody>
          <a:bodyPr/>
          <a:lstStyle/>
          <a:p>
            <a:fld id="{E48D8BA9-4916-4050-81BF-9AF394747CF7}" type="slidenum">
              <a:rPr lang="en-US" smtClean="0"/>
              <a:t>19</a:t>
            </a:fld>
            <a:endParaRPr lang="en-US"/>
          </a:p>
        </p:txBody>
      </p:sp>
    </p:spTree>
    <p:extLst>
      <p:ext uri="{BB962C8B-B14F-4D97-AF65-F5344CB8AC3E}">
        <p14:creationId xmlns:p14="http://schemas.microsoft.com/office/powerpoint/2010/main" val="39029616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i="1" dirty="0"/>
          </a:p>
        </p:txBody>
      </p:sp>
      <p:sp>
        <p:nvSpPr>
          <p:cNvPr id="4" name="Slide Number Placeholder 3"/>
          <p:cNvSpPr>
            <a:spLocks noGrp="1"/>
          </p:cNvSpPr>
          <p:nvPr>
            <p:ph type="sldNum" sz="quarter" idx="5"/>
          </p:nvPr>
        </p:nvSpPr>
        <p:spPr/>
        <p:txBody>
          <a:bodyPr/>
          <a:lstStyle/>
          <a:p>
            <a:fld id="{E48D8BA9-4916-4050-81BF-9AF394747CF7}" type="slidenum">
              <a:rPr lang="en-US" smtClean="0"/>
              <a:t>20</a:t>
            </a:fld>
            <a:endParaRPr lang="en-US"/>
          </a:p>
        </p:txBody>
      </p:sp>
    </p:spTree>
    <p:extLst>
      <p:ext uri="{BB962C8B-B14F-4D97-AF65-F5344CB8AC3E}">
        <p14:creationId xmlns:p14="http://schemas.microsoft.com/office/powerpoint/2010/main" val="29102695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i="1" dirty="0"/>
          </a:p>
        </p:txBody>
      </p:sp>
      <p:sp>
        <p:nvSpPr>
          <p:cNvPr id="4" name="Slide Number Placeholder 3"/>
          <p:cNvSpPr>
            <a:spLocks noGrp="1"/>
          </p:cNvSpPr>
          <p:nvPr>
            <p:ph type="sldNum" sz="quarter" idx="5"/>
          </p:nvPr>
        </p:nvSpPr>
        <p:spPr/>
        <p:txBody>
          <a:bodyPr/>
          <a:lstStyle/>
          <a:p>
            <a:fld id="{E48D8BA9-4916-4050-81BF-9AF394747CF7}" type="slidenum">
              <a:rPr lang="en-US" smtClean="0"/>
              <a:t>21</a:t>
            </a:fld>
            <a:endParaRPr lang="en-US"/>
          </a:p>
        </p:txBody>
      </p:sp>
    </p:spTree>
    <p:extLst>
      <p:ext uri="{BB962C8B-B14F-4D97-AF65-F5344CB8AC3E}">
        <p14:creationId xmlns:p14="http://schemas.microsoft.com/office/powerpoint/2010/main" val="1345100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E48D8BA9-4916-4050-81BF-9AF394747CF7}" type="slidenum">
              <a:rPr lang="en-US" smtClean="0"/>
              <a:t>4</a:t>
            </a:fld>
            <a:endParaRPr lang="en-US"/>
          </a:p>
        </p:txBody>
      </p:sp>
    </p:spTree>
    <p:extLst>
      <p:ext uri="{BB962C8B-B14F-4D97-AF65-F5344CB8AC3E}">
        <p14:creationId xmlns:p14="http://schemas.microsoft.com/office/powerpoint/2010/main" val="39024516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i="0" dirty="0"/>
          </a:p>
        </p:txBody>
      </p:sp>
      <p:sp>
        <p:nvSpPr>
          <p:cNvPr id="4" name="Slide Number Placeholder 3"/>
          <p:cNvSpPr>
            <a:spLocks noGrp="1"/>
          </p:cNvSpPr>
          <p:nvPr>
            <p:ph type="sldNum" sz="quarter" idx="5"/>
          </p:nvPr>
        </p:nvSpPr>
        <p:spPr/>
        <p:txBody>
          <a:bodyPr/>
          <a:lstStyle/>
          <a:p>
            <a:fld id="{E48D8BA9-4916-4050-81BF-9AF394747CF7}" type="slidenum">
              <a:rPr lang="en-US" smtClean="0"/>
              <a:t>22</a:t>
            </a:fld>
            <a:endParaRPr lang="en-US"/>
          </a:p>
        </p:txBody>
      </p:sp>
    </p:spTree>
    <p:extLst>
      <p:ext uri="{BB962C8B-B14F-4D97-AF65-F5344CB8AC3E}">
        <p14:creationId xmlns:p14="http://schemas.microsoft.com/office/powerpoint/2010/main" val="39108309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i="0" dirty="0"/>
          </a:p>
        </p:txBody>
      </p:sp>
      <p:sp>
        <p:nvSpPr>
          <p:cNvPr id="4" name="Slide Number Placeholder 3"/>
          <p:cNvSpPr>
            <a:spLocks noGrp="1"/>
          </p:cNvSpPr>
          <p:nvPr>
            <p:ph type="sldNum" sz="quarter" idx="5"/>
          </p:nvPr>
        </p:nvSpPr>
        <p:spPr/>
        <p:txBody>
          <a:bodyPr/>
          <a:lstStyle/>
          <a:p>
            <a:fld id="{E48D8BA9-4916-4050-81BF-9AF394747CF7}" type="slidenum">
              <a:rPr lang="en-US" smtClean="0"/>
              <a:t>23</a:t>
            </a:fld>
            <a:endParaRPr lang="en-US"/>
          </a:p>
        </p:txBody>
      </p:sp>
    </p:spTree>
    <p:extLst>
      <p:ext uri="{BB962C8B-B14F-4D97-AF65-F5344CB8AC3E}">
        <p14:creationId xmlns:p14="http://schemas.microsoft.com/office/powerpoint/2010/main" val="13645246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i="0" dirty="0"/>
          </a:p>
        </p:txBody>
      </p:sp>
      <p:sp>
        <p:nvSpPr>
          <p:cNvPr id="4" name="Slide Number Placeholder 3"/>
          <p:cNvSpPr>
            <a:spLocks noGrp="1"/>
          </p:cNvSpPr>
          <p:nvPr>
            <p:ph type="sldNum" sz="quarter" idx="5"/>
          </p:nvPr>
        </p:nvSpPr>
        <p:spPr/>
        <p:txBody>
          <a:bodyPr/>
          <a:lstStyle/>
          <a:p>
            <a:fld id="{E48D8BA9-4916-4050-81BF-9AF394747CF7}" type="slidenum">
              <a:rPr lang="en-US" smtClean="0"/>
              <a:t>24</a:t>
            </a:fld>
            <a:endParaRPr lang="en-US"/>
          </a:p>
        </p:txBody>
      </p:sp>
    </p:spTree>
    <p:extLst>
      <p:ext uri="{BB962C8B-B14F-4D97-AF65-F5344CB8AC3E}">
        <p14:creationId xmlns:p14="http://schemas.microsoft.com/office/powerpoint/2010/main" val="34194047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i="0" dirty="0"/>
          </a:p>
        </p:txBody>
      </p:sp>
      <p:sp>
        <p:nvSpPr>
          <p:cNvPr id="4" name="Slide Number Placeholder 3"/>
          <p:cNvSpPr>
            <a:spLocks noGrp="1"/>
          </p:cNvSpPr>
          <p:nvPr>
            <p:ph type="sldNum" sz="quarter" idx="5"/>
          </p:nvPr>
        </p:nvSpPr>
        <p:spPr/>
        <p:txBody>
          <a:bodyPr/>
          <a:lstStyle/>
          <a:p>
            <a:fld id="{E48D8BA9-4916-4050-81BF-9AF394747CF7}" type="slidenum">
              <a:rPr lang="en-US" smtClean="0"/>
              <a:t>25</a:t>
            </a:fld>
            <a:endParaRPr lang="en-US"/>
          </a:p>
        </p:txBody>
      </p:sp>
    </p:spTree>
    <p:extLst>
      <p:ext uri="{BB962C8B-B14F-4D97-AF65-F5344CB8AC3E}">
        <p14:creationId xmlns:p14="http://schemas.microsoft.com/office/powerpoint/2010/main" val="357812723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E48D8BA9-4916-4050-81BF-9AF394747CF7}" type="slidenum">
              <a:rPr lang="en-US" smtClean="0"/>
              <a:t>26</a:t>
            </a:fld>
            <a:endParaRPr lang="en-US"/>
          </a:p>
        </p:txBody>
      </p:sp>
    </p:spTree>
    <p:extLst>
      <p:ext uri="{BB962C8B-B14F-4D97-AF65-F5344CB8AC3E}">
        <p14:creationId xmlns:p14="http://schemas.microsoft.com/office/powerpoint/2010/main" val="64846790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E48D8BA9-4916-4050-81BF-9AF394747CF7}" type="slidenum">
              <a:rPr lang="en-US" smtClean="0"/>
              <a:t>27</a:t>
            </a:fld>
            <a:endParaRPr lang="en-US"/>
          </a:p>
        </p:txBody>
      </p:sp>
    </p:spTree>
    <p:extLst>
      <p:ext uri="{BB962C8B-B14F-4D97-AF65-F5344CB8AC3E}">
        <p14:creationId xmlns:p14="http://schemas.microsoft.com/office/powerpoint/2010/main" val="7499622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E48D8BA9-4916-4050-81BF-9AF394747CF7}" type="slidenum">
              <a:rPr lang="en-US" smtClean="0"/>
              <a:t>28</a:t>
            </a:fld>
            <a:endParaRPr lang="en-US"/>
          </a:p>
        </p:txBody>
      </p:sp>
    </p:spTree>
    <p:extLst>
      <p:ext uri="{BB962C8B-B14F-4D97-AF65-F5344CB8AC3E}">
        <p14:creationId xmlns:p14="http://schemas.microsoft.com/office/powerpoint/2010/main" val="133193647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E48D8BA9-4916-4050-81BF-9AF394747CF7}" type="slidenum">
              <a:rPr lang="en-US" smtClean="0"/>
              <a:t>29</a:t>
            </a:fld>
            <a:endParaRPr lang="en-US"/>
          </a:p>
        </p:txBody>
      </p:sp>
    </p:spTree>
    <p:extLst>
      <p:ext uri="{BB962C8B-B14F-4D97-AF65-F5344CB8AC3E}">
        <p14:creationId xmlns:p14="http://schemas.microsoft.com/office/powerpoint/2010/main" val="3030545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i="0" dirty="0"/>
          </a:p>
        </p:txBody>
      </p:sp>
      <p:sp>
        <p:nvSpPr>
          <p:cNvPr id="4" name="Slide Number Placeholder 3"/>
          <p:cNvSpPr>
            <a:spLocks noGrp="1"/>
          </p:cNvSpPr>
          <p:nvPr>
            <p:ph type="sldNum" sz="quarter" idx="5"/>
          </p:nvPr>
        </p:nvSpPr>
        <p:spPr/>
        <p:txBody>
          <a:bodyPr/>
          <a:lstStyle/>
          <a:p>
            <a:fld id="{E48D8BA9-4916-4050-81BF-9AF394747CF7}" type="slidenum">
              <a:rPr lang="en-US" smtClean="0"/>
              <a:t>30</a:t>
            </a:fld>
            <a:endParaRPr lang="en-US"/>
          </a:p>
        </p:txBody>
      </p:sp>
    </p:spTree>
    <p:extLst>
      <p:ext uri="{BB962C8B-B14F-4D97-AF65-F5344CB8AC3E}">
        <p14:creationId xmlns:p14="http://schemas.microsoft.com/office/powerpoint/2010/main" val="252112858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i="0" dirty="0"/>
          </a:p>
        </p:txBody>
      </p:sp>
      <p:sp>
        <p:nvSpPr>
          <p:cNvPr id="4" name="Slide Number Placeholder 3"/>
          <p:cNvSpPr>
            <a:spLocks noGrp="1"/>
          </p:cNvSpPr>
          <p:nvPr>
            <p:ph type="sldNum" sz="quarter" idx="5"/>
          </p:nvPr>
        </p:nvSpPr>
        <p:spPr/>
        <p:txBody>
          <a:bodyPr/>
          <a:lstStyle/>
          <a:p>
            <a:fld id="{E48D8BA9-4916-4050-81BF-9AF394747CF7}" type="slidenum">
              <a:rPr lang="en-US" smtClean="0"/>
              <a:t>31</a:t>
            </a:fld>
            <a:endParaRPr lang="en-US"/>
          </a:p>
        </p:txBody>
      </p:sp>
    </p:spTree>
    <p:extLst>
      <p:ext uri="{BB962C8B-B14F-4D97-AF65-F5344CB8AC3E}">
        <p14:creationId xmlns:p14="http://schemas.microsoft.com/office/powerpoint/2010/main" val="41456921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E48D8BA9-4916-4050-81BF-9AF394747CF7}" type="slidenum">
              <a:rPr lang="en-US" smtClean="0"/>
              <a:t>5</a:t>
            </a:fld>
            <a:endParaRPr lang="en-US"/>
          </a:p>
        </p:txBody>
      </p:sp>
    </p:spTree>
    <p:extLst>
      <p:ext uri="{BB962C8B-B14F-4D97-AF65-F5344CB8AC3E}">
        <p14:creationId xmlns:p14="http://schemas.microsoft.com/office/powerpoint/2010/main" val="85016702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i="0" dirty="0"/>
          </a:p>
        </p:txBody>
      </p:sp>
      <p:sp>
        <p:nvSpPr>
          <p:cNvPr id="4" name="Slide Number Placeholder 3"/>
          <p:cNvSpPr>
            <a:spLocks noGrp="1"/>
          </p:cNvSpPr>
          <p:nvPr>
            <p:ph type="sldNum" sz="quarter" idx="5"/>
          </p:nvPr>
        </p:nvSpPr>
        <p:spPr/>
        <p:txBody>
          <a:bodyPr/>
          <a:lstStyle/>
          <a:p>
            <a:fld id="{E48D8BA9-4916-4050-81BF-9AF394747CF7}" type="slidenum">
              <a:rPr lang="en-US" smtClean="0"/>
              <a:t>32</a:t>
            </a:fld>
            <a:endParaRPr lang="en-US"/>
          </a:p>
        </p:txBody>
      </p:sp>
    </p:spTree>
    <p:extLst>
      <p:ext uri="{BB962C8B-B14F-4D97-AF65-F5344CB8AC3E}">
        <p14:creationId xmlns:p14="http://schemas.microsoft.com/office/powerpoint/2010/main" val="303840152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i="0" dirty="0"/>
          </a:p>
        </p:txBody>
      </p:sp>
      <p:sp>
        <p:nvSpPr>
          <p:cNvPr id="4" name="Slide Number Placeholder 3"/>
          <p:cNvSpPr>
            <a:spLocks noGrp="1"/>
          </p:cNvSpPr>
          <p:nvPr>
            <p:ph type="sldNum" sz="quarter" idx="5"/>
          </p:nvPr>
        </p:nvSpPr>
        <p:spPr/>
        <p:txBody>
          <a:bodyPr/>
          <a:lstStyle/>
          <a:p>
            <a:fld id="{E48D8BA9-4916-4050-81BF-9AF394747CF7}" type="slidenum">
              <a:rPr lang="en-US" smtClean="0"/>
              <a:t>33</a:t>
            </a:fld>
            <a:endParaRPr lang="en-US"/>
          </a:p>
        </p:txBody>
      </p:sp>
    </p:spTree>
    <p:extLst>
      <p:ext uri="{BB962C8B-B14F-4D97-AF65-F5344CB8AC3E}">
        <p14:creationId xmlns:p14="http://schemas.microsoft.com/office/powerpoint/2010/main" val="373966765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E48D8BA9-4916-4050-81BF-9AF394747CF7}" type="slidenum">
              <a:rPr lang="en-US" smtClean="0"/>
              <a:t>34</a:t>
            </a:fld>
            <a:endParaRPr lang="en-US"/>
          </a:p>
        </p:txBody>
      </p:sp>
    </p:spTree>
    <p:extLst>
      <p:ext uri="{BB962C8B-B14F-4D97-AF65-F5344CB8AC3E}">
        <p14:creationId xmlns:p14="http://schemas.microsoft.com/office/powerpoint/2010/main" val="125583457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E48D8BA9-4916-4050-81BF-9AF394747CF7}" type="slidenum">
              <a:rPr lang="en-US" smtClean="0"/>
              <a:t>35</a:t>
            </a:fld>
            <a:endParaRPr lang="en-US"/>
          </a:p>
        </p:txBody>
      </p:sp>
    </p:spTree>
    <p:extLst>
      <p:ext uri="{BB962C8B-B14F-4D97-AF65-F5344CB8AC3E}">
        <p14:creationId xmlns:p14="http://schemas.microsoft.com/office/powerpoint/2010/main" val="146264035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E48D8BA9-4916-4050-81BF-9AF394747CF7}" type="slidenum">
              <a:rPr lang="en-US" smtClean="0"/>
              <a:t>36</a:t>
            </a:fld>
            <a:endParaRPr lang="en-US"/>
          </a:p>
        </p:txBody>
      </p:sp>
    </p:spTree>
    <p:extLst>
      <p:ext uri="{BB962C8B-B14F-4D97-AF65-F5344CB8AC3E}">
        <p14:creationId xmlns:p14="http://schemas.microsoft.com/office/powerpoint/2010/main" val="86425053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5"/>
          </p:nvPr>
        </p:nvSpPr>
        <p:spPr/>
        <p:txBody>
          <a:bodyPr/>
          <a:lstStyle/>
          <a:p>
            <a:fld id="{E48D8BA9-4916-4050-81BF-9AF394747CF7}" type="slidenum">
              <a:rPr lang="en-US" smtClean="0"/>
              <a:t>37</a:t>
            </a:fld>
            <a:endParaRPr lang="en-US"/>
          </a:p>
        </p:txBody>
      </p:sp>
    </p:spTree>
    <p:extLst>
      <p:ext uri="{BB962C8B-B14F-4D97-AF65-F5344CB8AC3E}">
        <p14:creationId xmlns:p14="http://schemas.microsoft.com/office/powerpoint/2010/main" val="352363646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5"/>
          </p:nvPr>
        </p:nvSpPr>
        <p:spPr/>
        <p:txBody>
          <a:bodyPr/>
          <a:lstStyle/>
          <a:p>
            <a:fld id="{E48D8BA9-4916-4050-81BF-9AF394747CF7}" type="slidenum">
              <a:rPr lang="en-US" smtClean="0"/>
              <a:t>38</a:t>
            </a:fld>
            <a:endParaRPr lang="en-US"/>
          </a:p>
        </p:txBody>
      </p:sp>
    </p:spTree>
    <p:extLst>
      <p:ext uri="{BB962C8B-B14F-4D97-AF65-F5344CB8AC3E}">
        <p14:creationId xmlns:p14="http://schemas.microsoft.com/office/powerpoint/2010/main" val="52550039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5"/>
          </p:nvPr>
        </p:nvSpPr>
        <p:spPr/>
        <p:txBody>
          <a:bodyPr/>
          <a:lstStyle/>
          <a:p>
            <a:fld id="{E48D8BA9-4916-4050-81BF-9AF394747CF7}" type="slidenum">
              <a:rPr lang="en-US" smtClean="0"/>
              <a:t>39</a:t>
            </a:fld>
            <a:endParaRPr lang="en-US"/>
          </a:p>
        </p:txBody>
      </p:sp>
    </p:spTree>
    <p:extLst>
      <p:ext uri="{BB962C8B-B14F-4D97-AF65-F5344CB8AC3E}">
        <p14:creationId xmlns:p14="http://schemas.microsoft.com/office/powerpoint/2010/main" val="422414303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5"/>
          </p:nvPr>
        </p:nvSpPr>
        <p:spPr/>
        <p:txBody>
          <a:bodyPr/>
          <a:lstStyle/>
          <a:p>
            <a:fld id="{E48D8BA9-4916-4050-81BF-9AF394747CF7}" type="slidenum">
              <a:rPr lang="en-US" smtClean="0"/>
              <a:t>40</a:t>
            </a:fld>
            <a:endParaRPr lang="en-US"/>
          </a:p>
        </p:txBody>
      </p:sp>
    </p:spTree>
    <p:extLst>
      <p:ext uri="{BB962C8B-B14F-4D97-AF65-F5344CB8AC3E}">
        <p14:creationId xmlns:p14="http://schemas.microsoft.com/office/powerpoint/2010/main" val="13315040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endParaRPr lang="en-US" i="1" dirty="0"/>
              </a:p>
            </p:txBody>
          </p:sp>
        </mc:Choice>
        <mc:Fallback xmlns="">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Palatino Linotype" panose="02040502050505030304" pitchFamily="18" charset="0"/>
                    <a:ea typeface="Calibri" panose="020F0502020204030204" pitchFamily="34" charset="0"/>
                    <a:cs typeface="Arial" panose="020B0604020202020204" pitchFamily="34" charset="0"/>
                  </a:rPr>
                  <a:t>Let </a:t>
                </a:r>
                <a:r>
                  <a:rPr lang="en-US" sz="1800" i="0">
                    <a:effectLst/>
                    <a:latin typeface="Cambria Math" panose="02040503050406030204" pitchFamily="18" charset="0"/>
                    <a:ea typeface="Calibri" panose="020F0502020204030204" pitchFamily="34" charset="0"/>
                    <a:cs typeface="Arial" panose="020B0604020202020204" pitchFamily="34" charset="0"/>
                  </a:rPr>
                  <a:t>γ_𝑖</a:t>
                </a:r>
                <a:r>
                  <a:rPr lang="en-US" sz="1800" i="0">
                    <a:effectLst/>
                    <a:latin typeface="Cambria Math" panose="02040503050406030204" pitchFamily="18" charset="0"/>
                    <a:ea typeface="Times New Roman" panose="02020603050405020304" pitchFamily="18" charset="0"/>
                    <a:cs typeface="Arial" panose="020B0604020202020204" pitchFamily="34" charset="0"/>
                  </a:rPr>
                  <a:t>,  𝑖 𝜖 (1..𝑘)</a:t>
                </a:r>
                <a:r>
                  <a:rPr lang="en-US" sz="1800" dirty="0">
                    <a:effectLst/>
                    <a:latin typeface="Palatino Linotype" panose="02040502050505030304" pitchFamily="18" charset="0"/>
                    <a:ea typeface="Times New Roman" panose="02020603050405020304" pitchFamily="18" charset="0"/>
                    <a:cs typeface="Arial" panose="020B0604020202020204" pitchFamily="34" charset="0"/>
                  </a:rPr>
                  <a:t> describe </a:t>
                </a:r>
                <a:r>
                  <a:rPr lang="en-US" sz="1800" i="1" dirty="0">
                    <a:effectLst/>
                    <a:latin typeface="Palatino Linotype" panose="02040502050505030304" pitchFamily="18" charset="0"/>
                    <a:ea typeface="Times New Roman" panose="02020603050405020304" pitchFamily="18" charset="0"/>
                    <a:cs typeface="Arial" panose="020B0604020202020204" pitchFamily="34" charset="0"/>
                  </a:rPr>
                  <a:t>k</a:t>
                </a:r>
                <a:r>
                  <a:rPr lang="en-US" sz="1800" dirty="0">
                    <a:effectLst/>
                    <a:latin typeface="Palatino Linotype" panose="02040502050505030304" pitchFamily="18" charset="0"/>
                    <a:ea typeface="Times New Roman" panose="02020603050405020304" pitchFamily="18" charset="0"/>
                    <a:cs typeface="Arial" panose="020B0604020202020204" pitchFamily="34" charset="0"/>
                  </a:rPr>
                  <a:t> points in (</a:t>
                </a:r>
                <a:r>
                  <a:rPr lang="en-US" sz="1800" i="1" dirty="0">
                    <a:effectLst/>
                    <a:latin typeface="Palatino Linotype" panose="02040502050505030304" pitchFamily="18" charset="0"/>
                    <a:ea typeface="Times New Roman" panose="02020603050405020304" pitchFamily="18" charset="0"/>
                    <a:cs typeface="Arial" panose="020B0604020202020204" pitchFamily="34" charset="0"/>
                  </a:rPr>
                  <a:t>N</a:t>
                </a:r>
                <a:r>
                  <a:rPr lang="en-US" sz="1800" dirty="0">
                    <a:effectLst/>
                    <a:latin typeface="Palatino Linotype" panose="02040502050505030304" pitchFamily="18" charset="0"/>
                    <a:ea typeface="Times New Roman" panose="02020603050405020304" pitchFamily="18" charset="0"/>
                    <a:cs typeface="Arial" panose="020B0604020202020204" pitchFamily="34" charset="0"/>
                  </a:rPr>
                  <a:t>+1)-dimensional space</a:t>
                </a:r>
                <a:endParaRPr lang="en-US" sz="1800" i="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Palatino Linotype" panose="02040502050505030304" pitchFamily="18"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Palatino Linotype" panose="02040502050505030304" pitchFamily="18" charset="0"/>
                    <a:ea typeface="Times New Roman" panose="02020603050405020304" pitchFamily="18" charset="0"/>
                    <a:cs typeface="Arial" panose="020B0604020202020204" pitchFamily="34" charset="0"/>
                  </a:rPr>
                  <a:t>Each point is characterized by </a:t>
                </a:r>
                <a:r>
                  <a:rPr lang="en-US" sz="1800" i="1" dirty="0">
                    <a:effectLst/>
                    <a:latin typeface="Palatino Linotype" panose="02040502050505030304" pitchFamily="18" charset="0"/>
                    <a:ea typeface="Times New Roman" panose="02020603050405020304" pitchFamily="18" charset="0"/>
                    <a:cs typeface="Arial" panose="020B0604020202020204" pitchFamily="34" charset="0"/>
                  </a:rPr>
                  <a:t>N</a:t>
                </a:r>
                <a:r>
                  <a:rPr lang="en-US" sz="1800" dirty="0">
                    <a:effectLst/>
                    <a:latin typeface="Palatino Linotype" panose="02040502050505030304" pitchFamily="18" charset="0"/>
                    <a:ea typeface="Times New Roman" panose="02020603050405020304" pitchFamily="18" charset="0"/>
                    <a:cs typeface="Arial" panose="020B0604020202020204" pitchFamily="34" charset="0"/>
                  </a:rPr>
                  <a:t> coordinates of independent variables and one coordinate of dependent variable: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i="1" dirty="0"/>
              </a:p>
            </p:txBody>
          </p:sp>
        </mc:Fallback>
      </mc:AlternateContent>
      <p:sp>
        <p:nvSpPr>
          <p:cNvPr id="4" name="Slide Number Placeholder 3"/>
          <p:cNvSpPr>
            <a:spLocks noGrp="1"/>
          </p:cNvSpPr>
          <p:nvPr>
            <p:ph type="sldNum" sz="quarter" idx="5"/>
          </p:nvPr>
        </p:nvSpPr>
        <p:spPr/>
        <p:txBody>
          <a:bodyPr/>
          <a:lstStyle/>
          <a:p>
            <a:fld id="{E48D8BA9-4916-4050-81BF-9AF394747CF7}" type="slidenum">
              <a:rPr lang="en-US" smtClean="0"/>
              <a:t>6</a:t>
            </a:fld>
            <a:endParaRPr lang="en-US"/>
          </a:p>
        </p:txBody>
      </p:sp>
    </p:spTree>
    <p:extLst>
      <p:ext uri="{BB962C8B-B14F-4D97-AF65-F5344CB8AC3E}">
        <p14:creationId xmlns:p14="http://schemas.microsoft.com/office/powerpoint/2010/main" val="18140774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1" dirty="0"/>
          </a:p>
        </p:txBody>
      </p:sp>
      <p:sp>
        <p:nvSpPr>
          <p:cNvPr id="4" name="Slide Number Placeholder 3"/>
          <p:cNvSpPr>
            <a:spLocks noGrp="1"/>
          </p:cNvSpPr>
          <p:nvPr>
            <p:ph type="sldNum" sz="quarter" idx="5"/>
          </p:nvPr>
        </p:nvSpPr>
        <p:spPr/>
        <p:txBody>
          <a:bodyPr/>
          <a:lstStyle/>
          <a:p>
            <a:fld id="{E48D8BA9-4916-4050-81BF-9AF394747CF7}" type="slidenum">
              <a:rPr lang="en-US" smtClean="0"/>
              <a:t>7</a:t>
            </a:fld>
            <a:endParaRPr lang="en-US"/>
          </a:p>
        </p:txBody>
      </p:sp>
    </p:spTree>
    <p:extLst>
      <p:ext uri="{BB962C8B-B14F-4D97-AF65-F5344CB8AC3E}">
        <p14:creationId xmlns:p14="http://schemas.microsoft.com/office/powerpoint/2010/main" val="4018171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endParaRPr lang="en-US" i="1" dirty="0"/>
              </a:p>
            </p:txBody>
          </p:sp>
        </mc:Choice>
        <mc:Fallback xmlns="">
          <p:sp>
            <p:nvSpPr>
              <p:cNvPr id="3" name="Notes Placeholder 2"/>
              <p:cNvSpPr>
                <a:spLocks noGrp="1"/>
              </p:cNvSpPr>
              <p:nvPr>
                <p:ph type="body" idx="1"/>
              </p:nvPr>
            </p:nvSpPr>
            <p:spPr/>
            <p:txBody>
              <a:bodyPr/>
              <a:lstStyle/>
              <a:p>
                <a:pPr marL="0" marR="0" algn="just">
                  <a:lnSpc>
                    <a:spcPct val="107000"/>
                  </a:lnSpc>
                  <a:spcBef>
                    <a:spcPts val="0"/>
                  </a:spcBef>
                  <a:spcAft>
                    <a:spcPts val="800"/>
                  </a:spcAft>
                </a:pPr>
                <a:r>
                  <a:rPr lang="en-US" sz="1800" dirty="0">
                    <a:effectLst/>
                    <a:latin typeface="Palatino Linotype" panose="02040502050505030304" pitchFamily="18" charset="0"/>
                    <a:ea typeface="Times New Roman" panose="02020603050405020304" pitchFamily="18" charset="0"/>
                    <a:cs typeface="Arial" panose="020B0604020202020204" pitchFamily="34" charset="0"/>
                  </a:rPr>
                  <a:t>To fit a model to a given dataset means estimating regression coefficients </a:t>
                </a:r>
                <a:r>
                  <a:rPr lang="en-US" sz="1800" i="0">
                    <a:effectLst/>
                    <a:latin typeface="Cambria Math" panose="02040503050406030204" pitchFamily="18" charset="0"/>
                    <a:ea typeface="Times New Roman" panose="02020603050405020304" pitchFamily="18" charset="0"/>
                    <a:cs typeface="Arial" panose="020B0604020202020204" pitchFamily="34" charset="0"/>
                  </a:rPr>
                  <a:t>𝑏_1,…𝑏_𝑁</a:t>
                </a:r>
                <a:r>
                  <a:rPr lang="en-US" sz="1800" dirty="0">
                    <a:effectLst/>
                    <a:latin typeface="Palatino Linotype" panose="02040502050505030304" pitchFamily="18" charset="0"/>
                    <a:ea typeface="Times New Roman" panose="02020603050405020304" pitchFamily="18" charset="0"/>
                    <a:cs typeface="Arial" panose="020B0604020202020204" pitchFamily="34" charset="0"/>
                  </a:rPr>
                  <a:t> so that to minimize the aggregated error terms, usually in their squared form:</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i="1" dirty="0"/>
              </a:p>
            </p:txBody>
          </p:sp>
        </mc:Fallback>
      </mc:AlternateContent>
      <p:sp>
        <p:nvSpPr>
          <p:cNvPr id="4" name="Slide Number Placeholder 3"/>
          <p:cNvSpPr>
            <a:spLocks noGrp="1"/>
          </p:cNvSpPr>
          <p:nvPr>
            <p:ph type="sldNum" sz="quarter" idx="5"/>
          </p:nvPr>
        </p:nvSpPr>
        <p:spPr/>
        <p:txBody>
          <a:bodyPr/>
          <a:lstStyle/>
          <a:p>
            <a:fld id="{E48D8BA9-4916-4050-81BF-9AF394747CF7}" type="slidenum">
              <a:rPr lang="en-US" smtClean="0"/>
              <a:t>8</a:t>
            </a:fld>
            <a:endParaRPr lang="en-US"/>
          </a:p>
        </p:txBody>
      </p:sp>
    </p:spTree>
    <p:extLst>
      <p:ext uri="{BB962C8B-B14F-4D97-AF65-F5344CB8AC3E}">
        <p14:creationId xmlns:p14="http://schemas.microsoft.com/office/powerpoint/2010/main" val="13617046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5"/>
          </p:nvPr>
        </p:nvSpPr>
        <p:spPr/>
        <p:txBody>
          <a:bodyPr/>
          <a:lstStyle/>
          <a:p>
            <a:fld id="{E48D8BA9-4916-4050-81BF-9AF394747CF7}" type="slidenum">
              <a:rPr lang="en-US" smtClean="0"/>
              <a:t>9</a:t>
            </a:fld>
            <a:endParaRPr lang="en-US"/>
          </a:p>
        </p:txBody>
      </p:sp>
    </p:spTree>
    <p:extLst>
      <p:ext uri="{BB962C8B-B14F-4D97-AF65-F5344CB8AC3E}">
        <p14:creationId xmlns:p14="http://schemas.microsoft.com/office/powerpoint/2010/main" val="27390402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marR="0" algn="just">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mc:Choice>
        <mc:Fallback xmlns="">
          <p:sp>
            <p:nvSpPr>
              <p:cNvPr id="3" name="Notes Placeholder 2"/>
              <p:cNvSpPr>
                <a:spLocks noGrp="1"/>
              </p:cNvSpPr>
              <p:nvPr>
                <p:ph type="body" idx="1"/>
              </p:nvPr>
            </p:nvSpPr>
            <p:spPr/>
            <p:txBody>
              <a:bodyPr/>
              <a:lstStyle/>
              <a:p>
                <a:pPr marL="0" marR="0" algn="just">
                  <a:lnSpc>
                    <a:spcPct val="107000"/>
                  </a:lnSpc>
                  <a:spcBef>
                    <a:spcPts val="0"/>
                  </a:spcBef>
                  <a:spcAft>
                    <a:spcPts val="800"/>
                  </a:spcAft>
                </a:pPr>
                <a:r>
                  <a:rPr lang="en-US" sz="1800" i="1" dirty="0">
                    <a:effectLst/>
                    <a:latin typeface="Palatino Linotype" panose="02040502050505030304" pitchFamily="18" charset="0"/>
                    <a:ea typeface="Times New Roman" panose="02020603050405020304" pitchFamily="18" charset="0"/>
                    <a:cs typeface="Arial" panose="020B0604020202020204" pitchFamily="34" charset="0"/>
                  </a:rPr>
                  <a:t>t</a:t>
                </a:r>
                <a:r>
                  <a:rPr lang="en-US" sz="1800" dirty="0">
                    <a:effectLst/>
                    <a:latin typeface="Palatino Linotype" panose="02040502050505030304" pitchFamily="18" charset="0"/>
                    <a:ea typeface="Times New Roman" panose="02020603050405020304" pitchFamily="18" charset="0"/>
                    <a:cs typeface="Arial" panose="020B0604020202020204" pitchFamily="34" charset="0"/>
                  </a:rPr>
                  <a:t>-statistics (relevant to the estimates of regression coefficients </a:t>
                </a:r>
                <a:r>
                  <a:rPr lang="en-US" sz="1800" i="0">
                    <a:effectLst/>
                    <a:latin typeface="Cambria Math" panose="02040503050406030204" pitchFamily="18" charset="0"/>
                    <a:ea typeface="Times New Roman" panose="02020603050405020304" pitchFamily="18" charset="0"/>
                    <a:cs typeface="Arial" panose="020B0604020202020204" pitchFamily="34" charset="0"/>
                  </a:rPr>
                  <a:t>𝑏 ̂_𝑗</a:t>
                </a:r>
                <a:r>
                  <a:rPr lang="en-US" sz="1800" dirty="0">
                    <a:effectLst/>
                    <a:latin typeface="Palatino Linotype" panose="02040502050505030304" pitchFamily="18" charset="0"/>
                    <a:ea typeface="Times New Roman" panose="02020603050405020304" pitchFamily="18" charset="0"/>
                    <a:cs typeface="Arial" panose="020B0604020202020204" pitchFamily="34" charset="0"/>
                  </a:rPr>
                  <a:t>, calculated for the dataset </a:t>
                </a:r>
                <a:r>
                  <a:rPr lang="en-US" sz="1800" b="1" i="0">
                    <a:effectLst/>
                    <a:latin typeface="Cambria Math" panose="02040503050406030204" pitchFamily="18" charset="0"/>
                    <a:ea typeface="Times New Roman" panose="02020603050405020304" pitchFamily="18" charset="0"/>
                    <a:cs typeface="Times New Roman" panose="02020603050405020304" pitchFamily="18" charset="0"/>
                  </a:rPr>
                  <a:t>ᴦ</a:t>
                </a:r>
                <a:r>
                  <a:rPr lang="en-US" sz="1800" dirty="0">
                    <a:effectLst/>
                    <a:latin typeface="Palatino Linotype" panose="02040502050505030304" pitchFamily="18" charset="0"/>
                    <a:ea typeface="Times New Roman" panose="02020603050405020304" pitchFamily="18" charset="0"/>
                    <a:cs typeface="Arial" panose="020B0604020202020204" pitchFamily="34" charset="0"/>
                  </a:rPr>
                  <a:t>), in turn, is associated with the </a:t>
                </a:r>
                <a:r>
                  <a:rPr lang="en-US" sz="1800" i="1" dirty="0">
                    <a:effectLst/>
                    <a:latin typeface="Palatino Linotype" panose="02040502050505030304" pitchFamily="18" charset="0"/>
                    <a:ea typeface="Times New Roman" panose="02020603050405020304" pitchFamily="18" charset="0"/>
                    <a:cs typeface="Arial" panose="020B0604020202020204" pitchFamily="34" charset="0"/>
                  </a:rPr>
                  <a:t>p</a:t>
                </a:r>
                <a:r>
                  <a:rPr lang="en-US" sz="1800" dirty="0">
                    <a:effectLst/>
                    <a:latin typeface="Palatino Linotype" panose="02040502050505030304" pitchFamily="18" charset="0"/>
                    <a:ea typeface="Times New Roman" panose="02020603050405020304" pitchFamily="18" charset="0"/>
                    <a:cs typeface="Arial" panose="020B0604020202020204" pitchFamily="34" charset="0"/>
                  </a:rPr>
                  <a:t>-value.</a:t>
                </a:r>
              </a:p>
              <a:p>
                <a:pPr marL="0" marR="0" algn="just">
                  <a:lnSpc>
                    <a:spcPct val="107000"/>
                  </a:lnSpc>
                  <a:spcBef>
                    <a:spcPts val="0"/>
                  </a:spcBef>
                  <a:spcAft>
                    <a:spcPts val="800"/>
                  </a:spcAft>
                </a:pPr>
                <a:r>
                  <a:rPr lang="en-US" sz="1800" dirty="0">
                    <a:effectLst/>
                    <a:latin typeface="Palatino Linotype" panose="02040502050505030304" pitchFamily="18" charset="0"/>
                    <a:ea typeface="Times New Roman" panose="02020603050405020304" pitchFamily="18" charset="0"/>
                    <a:cs typeface="Arial" panose="020B0604020202020204" pitchFamily="34" charset="0"/>
                  </a:rPr>
                  <a:t>If the </a:t>
                </a:r>
                <a:r>
                  <a:rPr lang="en-US" sz="1800" i="1" dirty="0">
                    <a:effectLst/>
                    <a:latin typeface="Palatino Linotype" panose="02040502050505030304" pitchFamily="18" charset="0"/>
                    <a:ea typeface="Times New Roman" panose="02020603050405020304" pitchFamily="18" charset="0"/>
                    <a:cs typeface="Arial" panose="020B0604020202020204" pitchFamily="34" charset="0"/>
                  </a:rPr>
                  <a:t>p</a:t>
                </a:r>
                <a:r>
                  <a:rPr lang="en-US" sz="1800" dirty="0">
                    <a:effectLst/>
                    <a:latin typeface="Palatino Linotype" panose="02040502050505030304" pitchFamily="18" charset="0"/>
                    <a:ea typeface="Times New Roman" panose="02020603050405020304" pitchFamily="18" charset="0"/>
                    <a:cs typeface="Arial" panose="020B0604020202020204" pitchFamily="34" charset="0"/>
                  </a:rPr>
                  <a:t>-value of a certain coefficient estimate </a:t>
                </a:r>
                <a:r>
                  <a:rPr lang="en-US" sz="1800" i="0">
                    <a:effectLst/>
                    <a:latin typeface="Cambria Math" panose="02040503050406030204" pitchFamily="18" charset="0"/>
                    <a:ea typeface="Times New Roman" panose="02020603050405020304" pitchFamily="18" charset="0"/>
                    <a:cs typeface="Arial" panose="020B0604020202020204" pitchFamily="34" charset="0"/>
                  </a:rPr>
                  <a:t>𝑏</a:t>
                </a:r>
                <a:r>
                  <a:rPr lang="en-US" sz="2800" i="0">
                    <a:effectLst/>
                    <a:latin typeface="Cambria Math" panose="02040503050406030204" pitchFamily="18" charset="0"/>
                    <a:ea typeface="Times New Roman" panose="02020603050405020304" pitchFamily="18" charset="0"/>
                    <a:cs typeface="Arial" panose="020B0604020202020204" pitchFamily="34" charset="0"/>
                  </a:rPr>
                  <a:t> ̂_</a:t>
                </a:r>
                <a:r>
                  <a:rPr lang="en-US" sz="1800" i="0">
                    <a:effectLst/>
                    <a:latin typeface="Cambria Math" panose="02040503050406030204" pitchFamily="18" charset="0"/>
                    <a:ea typeface="Times New Roman" panose="02020603050405020304" pitchFamily="18" charset="0"/>
                    <a:cs typeface="Arial" panose="020B0604020202020204" pitchFamily="34" charset="0"/>
                  </a:rPr>
                  <a:t>𝑗  </a:t>
                </a:r>
                <a:r>
                  <a:rPr lang="en-US" sz="1800" dirty="0">
                    <a:effectLst/>
                    <a:latin typeface="Palatino Linotype" panose="02040502050505030304" pitchFamily="18" charset="0"/>
                    <a:ea typeface="Times New Roman" panose="02020603050405020304" pitchFamily="18" charset="0"/>
                    <a:cs typeface="Arial" panose="020B0604020202020204" pitchFamily="34" charset="0"/>
                  </a:rPr>
                  <a:t>is less than a pre-defined level (usually either 0.01, 0.05, or 0.10), the conclusion on the contribution of the </a:t>
                </a:r>
                <a:r>
                  <a:rPr lang="en-US" sz="1800" i="1" dirty="0" err="1">
                    <a:effectLst/>
                    <a:latin typeface="Palatino Linotype" panose="02040502050505030304" pitchFamily="18" charset="0"/>
                    <a:ea typeface="Times New Roman" panose="02020603050405020304" pitchFamily="18" charset="0"/>
                    <a:cs typeface="Arial" panose="020B0604020202020204" pitchFamily="34" charset="0"/>
                  </a:rPr>
                  <a:t>j</a:t>
                </a:r>
                <a:r>
                  <a:rPr lang="en-US" sz="1800" baseline="30000" dirty="0" err="1">
                    <a:effectLst/>
                    <a:latin typeface="Palatino Linotype" panose="02040502050505030304" pitchFamily="18" charset="0"/>
                    <a:ea typeface="Times New Roman" panose="02020603050405020304" pitchFamily="18" charset="0"/>
                    <a:cs typeface="Arial" panose="020B0604020202020204" pitchFamily="34" charset="0"/>
                  </a:rPr>
                  <a:t>th</a:t>
                </a:r>
                <a:r>
                  <a:rPr lang="en-US" sz="1800" dirty="0">
                    <a:effectLst/>
                    <a:latin typeface="Palatino Linotype" panose="02040502050505030304" pitchFamily="18" charset="0"/>
                    <a:ea typeface="Times New Roman" panose="02020603050405020304" pitchFamily="18" charset="0"/>
                    <a:cs typeface="Arial" panose="020B0604020202020204" pitchFamily="34" charset="0"/>
                  </a:rPr>
                  <a:t> independent variable to the explanation of the variance of the dependent variable differing from zero is accepted.</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mc:Fallback>
      </mc:AlternateContent>
      <p:sp>
        <p:nvSpPr>
          <p:cNvPr id="4" name="Slide Number Placeholder 3"/>
          <p:cNvSpPr>
            <a:spLocks noGrp="1"/>
          </p:cNvSpPr>
          <p:nvPr>
            <p:ph type="sldNum" sz="quarter" idx="5"/>
          </p:nvPr>
        </p:nvSpPr>
        <p:spPr/>
        <p:txBody>
          <a:bodyPr/>
          <a:lstStyle/>
          <a:p>
            <a:fld id="{E48D8BA9-4916-4050-81BF-9AF394747CF7}" type="slidenum">
              <a:rPr lang="en-US" smtClean="0"/>
              <a:t>10</a:t>
            </a:fld>
            <a:endParaRPr lang="en-US"/>
          </a:p>
        </p:txBody>
      </p:sp>
    </p:spTree>
    <p:extLst>
      <p:ext uri="{BB962C8B-B14F-4D97-AF65-F5344CB8AC3E}">
        <p14:creationId xmlns:p14="http://schemas.microsoft.com/office/powerpoint/2010/main" val="40137187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mc:Choice>
        <mc:Fallback xmlns="">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null hypothesis of linear regression is that all regression coefficients do not differ from zero. In the present analysis (since we initially proceed from the models with regression coefficients’ estimates which statistically significantly differ from zero), we will require that – for the info-gapped data </a:t>
                </a:r>
                <a:r>
                  <a:rPr lang="en-US" sz="1200" b="1" i="0" kern="1200">
                    <a:solidFill>
                      <a:schemeClr val="tx1"/>
                    </a:solidFill>
                    <a:effectLst/>
                    <a:latin typeface="+mn-lt"/>
                    <a:ea typeface="+mn-ea"/>
                    <a:cs typeface="+mn-cs"/>
                  </a:rPr>
                  <a:t>ᴦ ̃</a:t>
                </a:r>
                <a:r>
                  <a:rPr lang="en-US" sz="1200" b="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 the contribution of </a:t>
                </a:r>
                <a:r>
                  <a:rPr lang="en-US" sz="1200" i="1" kern="1200" dirty="0">
                    <a:solidFill>
                      <a:schemeClr val="tx1"/>
                    </a:solidFill>
                    <a:effectLst/>
                    <a:latin typeface="+mn-lt"/>
                    <a:ea typeface="+mn-ea"/>
                    <a:cs typeface="+mn-cs"/>
                  </a:rPr>
                  <a:t>each</a:t>
                </a:r>
                <a:r>
                  <a:rPr lang="en-US" sz="1200" kern="1200" dirty="0">
                    <a:solidFill>
                      <a:schemeClr val="tx1"/>
                    </a:solidFill>
                    <a:effectLst/>
                    <a:latin typeface="+mn-lt"/>
                    <a:ea typeface="+mn-ea"/>
                    <a:cs typeface="+mn-cs"/>
                  </a:rPr>
                  <a:t> independent variable to the explanation of the variance of a dependent variable would still differ from zero (that is, the </a:t>
                </a:r>
                <a:r>
                  <a:rPr lang="en-US" sz="1200" i="1" kern="1200" dirty="0">
                    <a:solidFill>
                      <a:schemeClr val="tx1"/>
                    </a:solidFill>
                    <a:effectLst/>
                    <a:latin typeface="+mn-lt"/>
                    <a:ea typeface="+mn-ea"/>
                    <a:cs typeface="+mn-cs"/>
                  </a:rPr>
                  <a:t>p</a:t>
                </a:r>
                <a:r>
                  <a:rPr lang="en-US" sz="1200" kern="1200" dirty="0">
                    <a:solidFill>
                      <a:schemeClr val="tx1"/>
                    </a:solidFill>
                    <a:effectLst/>
                    <a:latin typeface="+mn-lt"/>
                    <a:ea typeface="+mn-ea"/>
                    <a:cs typeface="+mn-cs"/>
                  </a:rPr>
                  <a:t>-value of each regression coefficient estimate would not exceed some critical level):</a:t>
                </a:r>
              </a:p>
            </p:txBody>
          </p:sp>
        </mc:Fallback>
      </mc:AlternateContent>
      <p:sp>
        <p:nvSpPr>
          <p:cNvPr id="4" name="Slide Number Placeholder 3"/>
          <p:cNvSpPr>
            <a:spLocks noGrp="1"/>
          </p:cNvSpPr>
          <p:nvPr>
            <p:ph type="sldNum" sz="quarter" idx="5"/>
          </p:nvPr>
        </p:nvSpPr>
        <p:spPr/>
        <p:txBody>
          <a:bodyPr/>
          <a:lstStyle/>
          <a:p>
            <a:fld id="{E48D8BA9-4916-4050-81BF-9AF394747CF7}" type="slidenum">
              <a:rPr lang="en-US" smtClean="0"/>
              <a:t>11</a:t>
            </a:fld>
            <a:endParaRPr lang="en-US"/>
          </a:p>
        </p:txBody>
      </p:sp>
    </p:spTree>
    <p:extLst>
      <p:ext uri="{BB962C8B-B14F-4D97-AF65-F5344CB8AC3E}">
        <p14:creationId xmlns:p14="http://schemas.microsoft.com/office/powerpoint/2010/main" val="545757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AE0C9-FFF1-4B06-1F65-B9D7B29591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4CEEE94-C31F-08E1-7810-30C0FAF3FB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BC67121-517C-791F-78C6-5F7B0DF191D6}"/>
              </a:ext>
            </a:extLst>
          </p:cNvPr>
          <p:cNvSpPr>
            <a:spLocks noGrp="1"/>
          </p:cNvSpPr>
          <p:nvPr>
            <p:ph type="dt" sz="half" idx="10"/>
          </p:nvPr>
        </p:nvSpPr>
        <p:spPr/>
        <p:txBody>
          <a:bodyPr/>
          <a:lstStyle/>
          <a:p>
            <a:fld id="{92F55AAE-D41E-4BCD-ABD2-133D0E4E5A8B}" type="datetimeFigureOut">
              <a:rPr lang="en-US" smtClean="0"/>
              <a:t>8/4/2023</a:t>
            </a:fld>
            <a:endParaRPr lang="en-US"/>
          </a:p>
        </p:txBody>
      </p:sp>
      <p:sp>
        <p:nvSpPr>
          <p:cNvPr id="5" name="Footer Placeholder 4">
            <a:extLst>
              <a:ext uri="{FF2B5EF4-FFF2-40B4-BE49-F238E27FC236}">
                <a16:creationId xmlns:a16="http://schemas.microsoft.com/office/drawing/2014/main" id="{E317A1F6-6247-97D8-7499-C869AD1EE7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3F4727-CA55-3D1F-9CC5-B29230CF044F}"/>
              </a:ext>
            </a:extLst>
          </p:cNvPr>
          <p:cNvSpPr>
            <a:spLocks noGrp="1"/>
          </p:cNvSpPr>
          <p:nvPr>
            <p:ph type="sldNum" sz="quarter" idx="12"/>
          </p:nvPr>
        </p:nvSpPr>
        <p:spPr/>
        <p:txBody>
          <a:bodyPr/>
          <a:lstStyle/>
          <a:p>
            <a:fld id="{3A0A052B-3AEE-436B-954B-A5A2C99CD504}" type="slidenum">
              <a:rPr lang="en-US" smtClean="0"/>
              <a:t>‹#›</a:t>
            </a:fld>
            <a:endParaRPr lang="en-US"/>
          </a:p>
        </p:txBody>
      </p:sp>
    </p:spTree>
    <p:extLst>
      <p:ext uri="{BB962C8B-B14F-4D97-AF65-F5344CB8AC3E}">
        <p14:creationId xmlns:p14="http://schemas.microsoft.com/office/powerpoint/2010/main" val="3903391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1F4D3-A640-28AF-13FC-BB3D2864E96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B8EC58-5E3A-E1A3-DE41-19349F55A8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376111-627E-083D-CBA8-3FBCCC5C473F}"/>
              </a:ext>
            </a:extLst>
          </p:cNvPr>
          <p:cNvSpPr>
            <a:spLocks noGrp="1"/>
          </p:cNvSpPr>
          <p:nvPr>
            <p:ph type="dt" sz="half" idx="10"/>
          </p:nvPr>
        </p:nvSpPr>
        <p:spPr/>
        <p:txBody>
          <a:bodyPr/>
          <a:lstStyle/>
          <a:p>
            <a:fld id="{92F55AAE-D41E-4BCD-ABD2-133D0E4E5A8B}" type="datetimeFigureOut">
              <a:rPr lang="en-US" smtClean="0"/>
              <a:t>8/4/2023</a:t>
            </a:fld>
            <a:endParaRPr lang="en-US"/>
          </a:p>
        </p:txBody>
      </p:sp>
      <p:sp>
        <p:nvSpPr>
          <p:cNvPr id="5" name="Footer Placeholder 4">
            <a:extLst>
              <a:ext uri="{FF2B5EF4-FFF2-40B4-BE49-F238E27FC236}">
                <a16:creationId xmlns:a16="http://schemas.microsoft.com/office/drawing/2014/main" id="{D5D5AEC8-98DA-3C87-F1B4-E6EC4CBF12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8CEAA5-7F69-9E22-5F0A-2D671F4ADD75}"/>
              </a:ext>
            </a:extLst>
          </p:cNvPr>
          <p:cNvSpPr>
            <a:spLocks noGrp="1"/>
          </p:cNvSpPr>
          <p:nvPr>
            <p:ph type="sldNum" sz="quarter" idx="12"/>
          </p:nvPr>
        </p:nvSpPr>
        <p:spPr/>
        <p:txBody>
          <a:bodyPr/>
          <a:lstStyle/>
          <a:p>
            <a:fld id="{3A0A052B-3AEE-436B-954B-A5A2C99CD504}" type="slidenum">
              <a:rPr lang="en-US" smtClean="0"/>
              <a:t>‹#›</a:t>
            </a:fld>
            <a:endParaRPr lang="en-US"/>
          </a:p>
        </p:txBody>
      </p:sp>
    </p:spTree>
    <p:extLst>
      <p:ext uri="{BB962C8B-B14F-4D97-AF65-F5344CB8AC3E}">
        <p14:creationId xmlns:p14="http://schemas.microsoft.com/office/powerpoint/2010/main" val="3420269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12CB1B-C066-F2BA-48C1-4B897481B9D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C89FE92-1E32-33C2-2615-724DAB4A7EA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12D082-4BE1-55CF-318F-FA54ECB0A7DE}"/>
              </a:ext>
            </a:extLst>
          </p:cNvPr>
          <p:cNvSpPr>
            <a:spLocks noGrp="1"/>
          </p:cNvSpPr>
          <p:nvPr>
            <p:ph type="dt" sz="half" idx="10"/>
          </p:nvPr>
        </p:nvSpPr>
        <p:spPr/>
        <p:txBody>
          <a:bodyPr/>
          <a:lstStyle/>
          <a:p>
            <a:fld id="{92F55AAE-D41E-4BCD-ABD2-133D0E4E5A8B}" type="datetimeFigureOut">
              <a:rPr lang="en-US" smtClean="0"/>
              <a:t>8/4/2023</a:t>
            </a:fld>
            <a:endParaRPr lang="en-US"/>
          </a:p>
        </p:txBody>
      </p:sp>
      <p:sp>
        <p:nvSpPr>
          <p:cNvPr id="5" name="Footer Placeholder 4">
            <a:extLst>
              <a:ext uri="{FF2B5EF4-FFF2-40B4-BE49-F238E27FC236}">
                <a16:creationId xmlns:a16="http://schemas.microsoft.com/office/drawing/2014/main" id="{90B6305B-4912-2761-0B03-02A3143D73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A496ED-8D78-3C16-2940-111A4A93E9DA}"/>
              </a:ext>
            </a:extLst>
          </p:cNvPr>
          <p:cNvSpPr>
            <a:spLocks noGrp="1"/>
          </p:cNvSpPr>
          <p:nvPr>
            <p:ph type="sldNum" sz="quarter" idx="12"/>
          </p:nvPr>
        </p:nvSpPr>
        <p:spPr/>
        <p:txBody>
          <a:bodyPr/>
          <a:lstStyle/>
          <a:p>
            <a:fld id="{3A0A052B-3AEE-436B-954B-A5A2C99CD504}" type="slidenum">
              <a:rPr lang="en-US" smtClean="0"/>
              <a:t>‹#›</a:t>
            </a:fld>
            <a:endParaRPr lang="en-US"/>
          </a:p>
        </p:txBody>
      </p:sp>
    </p:spTree>
    <p:extLst>
      <p:ext uri="{BB962C8B-B14F-4D97-AF65-F5344CB8AC3E}">
        <p14:creationId xmlns:p14="http://schemas.microsoft.com/office/powerpoint/2010/main" val="306231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BFC1B-00C7-4E41-2E54-8482C458E4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1F70F3-C709-A3B4-4556-FA7BCE5E57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585272-F926-2E35-A6FF-B0391939D91A}"/>
              </a:ext>
            </a:extLst>
          </p:cNvPr>
          <p:cNvSpPr>
            <a:spLocks noGrp="1"/>
          </p:cNvSpPr>
          <p:nvPr>
            <p:ph type="dt" sz="half" idx="10"/>
          </p:nvPr>
        </p:nvSpPr>
        <p:spPr/>
        <p:txBody>
          <a:bodyPr/>
          <a:lstStyle/>
          <a:p>
            <a:fld id="{92F55AAE-D41E-4BCD-ABD2-133D0E4E5A8B}" type="datetimeFigureOut">
              <a:rPr lang="en-US" smtClean="0"/>
              <a:t>8/4/2023</a:t>
            </a:fld>
            <a:endParaRPr lang="en-US"/>
          </a:p>
        </p:txBody>
      </p:sp>
      <p:sp>
        <p:nvSpPr>
          <p:cNvPr id="5" name="Footer Placeholder 4">
            <a:extLst>
              <a:ext uri="{FF2B5EF4-FFF2-40B4-BE49-F238E27FC236}">
                <a16:creationId xmlns:a16="http://schemas.microsoft.com/office/drawing/2014/main" id="{6838B477-2AEC-92B2-19AB-6A203D5CB4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D49706-FA62-159B-31C3-E36DFA49AE90}"/>
              </a:ext>
            </a:extLst>
          </p:cNvPr>
          <p:cNvSpPr>
            <a:spLocks noGrp="1"/>
          </p:cNvSpPr>
          <p:nvPr>
            <p:ph type="sldNum" sz="quarter" idx="12"/>
          </p:nvPr>
        </p:nvSpPr>
        <p:spPr/>
        <p:txBody>
          <a:bodyPr/>
          <a:lstStyle/>
          <a:p>
            <a:fld id="{3A0A052B-3AEE-436B-954B-A5A2C99CD504}" type="slidenum">
              <a:rPr lang="en-US" smtClean="0"/>
              <a:t>‹#›</a:t>
            </a:fld>
            <a:endParaRPr lang="en-US"/>
          </a:p>
        </p:txBody>
      </p:sp>
    </p:spTree>
    <p:extLst>
      <p:ext uri="{BB962C8B-B14F-4D97-AF65-F5344CB8AC3E}">
        <p14:creationId xmlns:p14="http://schemas.microsoft.com/office/powerpoint/2010/main" val="1358936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7EB07-0CDF-76D4-263B-38DC36BD5E8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C6D8765-349A-8727-5E36-9D74A8FF91D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5B5A9F8-3594-8F3A-7D48-F81D659B9256}"/>
              </a:ext>
            </a:extLst>
          </p:cNvPr>
          <p:cNvSpPr>
            <a:spLocks noGrp="1"/>
          </p:cNvSpPr>
          <p:nvPr>
            <p:ph type="dt" sz="half" idx="10"/>
          </p:nvPr>
        </p:nvSpPr>
        <p:spPr/>
        <p:txBody>
          <a:bodyPr/>
          <a:lstStyle/>
          <a:p>
            <a:fld id="{92F55AAE-D41E-4BCD-ABD2-133D0E4E5A8B}" type="datetimeFigureOut">
              <a:rPr lang="en-US" smtClean="0"/>
              <a:t>8/4/2023</a:t>
            </a:fld>
            <a:endParaRPr lang="en-US"/>
          </a:p>
        </p:txBody>
      </p:sp>
      <p:sp>
        <p:nvSpPr>
          <p:cNvPr id="5" name="Footer Placeholder 4">
            <a:extLst>
              <a:ext uri="{FF2B5EF4-FFF2-40B4-BE49-F238E27FC236}">
                <a16:creationId xmlns:a16="http://schemas.microsoft.com/office/drawing/2014/main" id="{3BF231CE-B6AB-70C4-0F0A-E04A285D18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D8D8C8-7F1D-CAE0-A801-20D52E2F1E14}"/>
              </a:ext>
            </a:extLst>
          </p:cNvPr>
          <p:cNvSpPr>
            <a:spLocks noGrp="1"/>
          </p:cNvSpPr>
          <p:nvPr>
            <p:ph type="sldNum" sz="quarter" idx="12"/>
          </p:nvPr>
        </p:nvSpPr>
        <p:spPr/>
        <p:txBody>
          <a:bodyPr/>
          <a:lstStyle/>
          <a:p>
            <a:fld id="{3A0A052B-3AEE-436B-954B-A5A2C99CD504}" type="slidenum">
              <a:rPr lang="en-US" smtClean="0"/>
              <a:t>‹#›</a:t>
            </a:fld>
            <a:endParaRPr lang="en-US"/>
          </a:p>
        </p:txBody>
      </p:sp>
    </p:spTree>
    <p:extLst>
      <p:ext uri="{BB962C8B-B14F-4D97-AF65-F5344CB8AC3E}">
        <p14:creationId xmlns:p14="http://schemas.microsoft.com/office/powerpoint/2010/main" val="3012092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A411F-EC49-28A9-85B7-244CCD8CC1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59336C-A84D-F6C7-AC40-CC896683AFB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67B42BC-56E3-5C69-1171-318EBB18EA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130F69-334E-11EA-A3DC-D8FF40C22AFC}"/>
              </a:ext>
            </a:extLst>
          </p:cNvPr>
          <p:cNvSpPr>
            <a:spLocks noGrp="1"/>
          </p:cNvSpPr>
          <p:nvPr>
            <p:ph type="dt" sz="half" idx="10"/>
          </p:nvPr>
        </p:nvSpPr>
        <p:spPr/>
        <p:txBody>
          <a:bodyPr/>
          <a:lstStyle/>
          <a:p>
            <a:fld id="{92F55AAE-D41E-4BCD-ABD2-133D0E4E5A8B}" type="datetimeFigureOut">
              <a:rPr lang="en-US" smtClean="0"/>
              <a:t>8/4/2023</a:t>
            </a:fld>
            <a:endParaRPr lang="en-US"/>
          </a:p>
        </p:txBody>
      </p:sp>
      <p:sp>
        <p:nvSpPr>
          <p:cNvPr id="6" name="Footer Placeholder 5">
            <a:extLst>
              <a:ext uri="{FF2B5EF4-FFF2-40B4-BE49-F238E27FC236}">
                <a16:creationId xmlns:a16="http://schemas.microsoft.com/office/drawing/2014/main" id="{D2001D4F-BAD8-D28E-7059-0FA5CC7F7A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68A6B9-E760-EA33-755F-3FCC5215EFC5}"/>
              </a:ext>
            </a:extLst>
          </p:cNvPr>
          <p:cNvSpPr>
            <a:spLocks noGrp="1"/>
          </p:cNvSpPr>
          <p:nvPr>
            <p:ph type="sldNum" sz="quarter" idx="12"/>
          </p:nvPr>
        </p:nvSpPr>
        <p:spPr/>
        <p:txBody>
          <a:bodyPr/>
          <a:lstStyle/>
          <a:p>
            <a:fld id="{3A0A052B-3AEE-436B-954B-A5A2C99CD504}" type="slidenum">
              <a:rPr lang="en-US" smtClean="0"/>
              <a:t>‹#›</a:t>
            </a:fld>
            <a:endParaRPr lang="en-US"/>
          </a:p>
        </p:txBody>
      </p:sp>
    </p:spTree>
    <p:extLst>
      <p:ext uri="{BB962C8B-B14F-4D97-AF65-F5344CB8AC3E}">
        <p14:creationId xmlns:p14="http://schemas.microsoft.com/office/powerpoint/2010/main" val="920319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5E53E-DE05-7452-1ADB-9C8E5A9ADE1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8650E7E-ED16-1D94-99C2-D6A9B52573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881A3E8-6382-009D-D8DE-87FB2244AE3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50308C2-E106-3C9B-22B0-9554C7C19F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C1C297D-E2C1-EF4A-EA96-BEFD2C79B8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B8EFB9E-B0A6-8416-6761-F486B74A3172}"/>
              </a:ext>
            </a:extLst>
          </p:cNvPr>
          <p:cNvSpPr>
            <a:spLocks noGrp="1"/>
          </p:cNvSpPr>
          <p:nvPr>
            <p:ph type="dt" sz="half" idx="10"/>
          </p:nvPr>
        </p:nvSpPr>
        <p:spPr/>
        <p:txBody>
          <a:bodyPr/>
          <a:lstStyle/>
          <a:p>
            <a:fld id="{92F55AAE-D41E-4BCD-ABD2-133D0E4E5A8B}" type="datetimeFigureOut">
              <a:rPr lang="en-US" smtClean="0"/>
              <a:t>8/4/2023</a:t>
            </a:fld>
            <a:endParaRPr lang="en-US"/>
          </a:p>
        </p:txBody>
      </p:sp>
      <p:sp>
        <p:nvSpPr>
          <p:cNvPr id="8" name="Footer Placeholder 7">
            <a:extLst>
              <a:ext uri="{FF2B5EF4-FFF2-40B4-BE49-F238E27FC236}">
                <a16:creationId xmlns:a16="http://schemas.microsoft.com/office/drawing/2014/main" id="{62D81839-55B2-4E29-0E1E-93BC8FB11C9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A0925C4-50DC-58D3-BAEF-5F701D290223}"/>
              </a:ext>
            </a:extLst>
          </p:cNvPr>
          <p:cNvSpPr>
            <a:spLocks noGrp="1"/>
          </p:cNvSpPr>
          <p:nvPr>
            <p:ph type="sldNum" sz="quarter" idx="12"/>
          </p:nvPr>
        </p:nvSpPr>
        <p:spPr/>
        <p:txBody>
          <a:bodyPr/>
          <a:lstStyle/>
          <a:p>
            <a:fld id="{3A0A052B-3AEE-436B-954B-A5A2C99CD504}" type="slidenum">
              <a:rPr lang="en-US" smtClean="0"/>
              <a:t>‹#›</a:t>
            </a:fld>
            <a:endParaRPr lang="en-US"/>
          </a:p>
        </p:txBody>
      </p:sp>
    </p:spTree>
    <p:extLst>
      <p:ext uri="{BB962C8B-B14F-4D97-AF65-F5344CB8AC3E}">
        <p14:creationId xmlns:p14="http://schemas.microsoft.com/office/powerpoint/2010/main" val="2077138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1404D-CE03-C544-ADA4-C64456DA0CB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6FA687A-138F-68D7-7488-91545090F89C}"/>
              </a:ext>
            </a:extLst>
          </p:cNvPr>
          <p:cNvSpPr>
            <a:spLocks noGrp="1"/>
          </p:cNvSpPr>
          <p:nvPr>
            <p:ph type="dt" sz="half" idx="10"/>
          </p:nvPr>
        </p:nvSpPr>
        <p:spPr/>
        <p:txBody>
          <a:bodyPr/>
          <a:lstStyle/>
          <a:p>
            <a:fld id="{92F55AAE-D41E-4BCD-ABD2-133D0E4E5A8B}" type="datetimeFigureOut">
              <a:rPr lang="en-US" smtClean="0"/>
              <a:t>8/4/2023</a:t>
            </a:fld>
            <a:endParaRPr lang="en-US"/>
          </a:p>
        </p:txBody>
      </p:sp>
      <p:sp>
        <p:nvSpPr>
          <p:cNvPr id="4" name="Footer Placeholder 3">
            <a:extLst>
              <a:ext uri="{FF2B5EF4-FFF2-40B4-BE49-F238E27FC236}">
                <a16:creationId xmlns:a16="http://schemas.microsoft.com/office/drawing/2014/main" id="{AFE00EF3-525D-A432-184E-C76666EA772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D5185A3-0C75-D773-3B43-8D560E23098A}"/>
              </a:ext>
            </a:extLst>
          </p:cNvPr>
          <p:cNvSpPr>
            <a:spLocks noGrp="1"/>
          </p:cNvSpPr>
          <p:nvPr>
            <p:ph type="sldNum" sz="quarter" idx="12"/>
          </p:nvPr>
        </p:nvSpPr>
        <p:spPr/>
        <p:txBody>
          <a:bodyPr/>
          <a:lstStyle/>
          <a:p>
            <a:fld id="{3A0A052B-3AEE-436B-954B-A5A2C99CD504}" type="slidenum">
              <a:rPr lang="en-US" smtClean="0"/>
              <a:t>‹#›</a:t>
            </a:fld>
            <a:endParaRPr lang="en-US"/>
          </a:p>
        </p:txBody>
      </p:sp>
    </p:spTree>
    <p:extLst>
      <p:ext uri="{BB962C8B-B14F-4D97-AF65-F5344CB8AC3E}">
        <p14:creationId xmlns:p14="http://schemas.microsoft.com/office/powerpoint/2010/main" val="2179983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46AE0A-4A6A-AD59-258C-12BA06E47D0B}"/>
              </a:ext>
            </a:extLst>
          </p:cNvPr>
          <p:cNvSpPr>
            <a:spLocks noGrp="1"/>
          </p:cNvSpPr>
          <p:nvPr>
            <p:ph type="dt" sz="half" idx="10"/>
          </p:nvPr>
        </p:nvSpPr>
        <p:spPr/>
        <p:txBody>
          <a:bodyPr/>
          <a:lstStyle/>
          <a:p>
            <a:fld id="{92F55AAE-D41E-4BCD-ABD2-133D0E4E5A8B}" type="datetimeFigureOut">
              <a:rPr lang="en-US" smtClean="0"/>
              <a:t>8/4/2023</a:t>
            </a:fld>
            <a:endParaRPr lang="en-US"/>
          </a:p>
        </p:txBody>
      </p:sp>
      <p:sp>
        <p:nvSpPr>
          <p:cNvPr id="3" name="Footer Placeholder 2">
            <a:extLst>
              <a:ext uri="{FF2B5EF4-FFF2-40B4-BE49-F238E27FC236}">
                <a16:creationId xmlns:a16="http://schemas.microsoft.com/office/drawing/2014/main" id="{C7A242B3-2FDC-58E0-09F3-542A3F25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0EAFEE-8FAF-9B80-7DBD-2892EA72F5AC}"/>
              </a:ext>
            </a:extLst>
          </p:cNvPr>
          <p:cNvSpPr>
            <a:spLocks noGrp="1"/>
          </p:cNvSpPr>
          <p:nvPr>
            <p:ph type="sldNum" sz="quarter" idx="12"/>
          </p:nvPr>
        </p:nvSpPr>
        <p:spPr/>
        <p:txBody>
          <a:bodyPr/>
          <a:lstStyle/>
          <a:p>
            <a:fld id="{3A0A052B-3AEE-436B-954B-A5A2C99CD504}" type="slidenum">
              <a:rPr lang="en-US" smtClean="0"/>
              <a:t>‹#›</a:t>
            </a:fld>
            <a:endParaRPr lang="en-US"/>
          </a:p>
        </p:txBody>
      </p:sp>
    </p:spTree>
    <p:extLst>
      <p:ext uri="{BB962C8B-B14F-4D97-AF65-F5344CB8AC3E}">
        <p14:creationId xmlns:p14="http://schemas.microsoft.com/office/powerpoint/2010/main" val="3508204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177F3-3230-9F30-BEC8-C43ED80005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766ED11-5663-7BF5-9BFE-03E56A084A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E2006DA-7A15-3FA1-5169-5B5EB00D8E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F8EDD3-306A-75A6-0B98-FE58AFA087BD}"/>
              </a:ext>
            </a:extLst>
          </p:cNvPr>
          <p:cNvSpPr>
            <a:spLocks noGrp="1"/>
          </p:cNvSpPr>
          <p:nvPr>
            <p:ph type="dt" sz="half" idx="10"/>
          </p:nvPr>
        </p:nvSpPr>
        <p:spPr/>
        <p:txBody>
          <a:bodyPr/>
          <a:lstStyle/>
          <a:p>
            <a:fld id="{92F55AAE-D41E-4BCD-ABD2-133D0E4E5A8B}" type="datetimeFigureOut">
              <a:rPr lang="en-US" smtClean="0"/>
              <a:t>8/4/2023</a:t>
            </a:fld>
            <a:endParaRPr lang="en-US"/>
          </a:p>
        </p:txBody>
      </p:sp>
      <p:sp>
        <p:nvSpPr>
          <p:cNvPr id="6" name="Footer Placeholder 5">
            <a:extLst>
              <a:ext uri="{FF2B5EF4-FFF2-40B4-BE49-F238E27FC236}">
                <a16:creationId xmlns:a16="http://schemas.microsoft.com/office/drawing/2014/main" id="{CF0BDA98-11D3-DCA3-6EFD-6D94089699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9CCA76-0CDF-44DE-9ACD-74542FA7433F}"/>
              </a:ext>
            </a:extLst>
          </p:cNvPr>
          <p:cNvSpPr>
            <a:spLocks noGrp="1"/>
          </p:cNvSpPr>
          <p:nvPr>
            <p:ph type="sldNum" sz="quarter" idx="12"/>
          </p:nvPr>
        </p:nvSpPr>
        <p:spPr/>
        <p:txBody>
          <a:bodyPr/>
          <a:lstStyle/>
          <a:p>
            <a:fld id="{3A0A052B-3AEE-436B-954B-A5A2C99CD504}" type="slidenum">
              <a:rPr lang="en-US" smtClean="0"/>
              <a:t>‹#›</a:t>
            </a:fld>
            <a:endParaRPr lang="en-US"/>
          </a:p>
        </p:txBody>
      </p:sp>
    </p:spTree>
    <p:extLst>
      <p:ext uri="{BB962C8B-B14F-4D97-AF65-F5344CB8AC3E}">
        <p14:creationId xmlns:p14="http://schemas.microsoft.com/office/powerpoint/2010/main" val="4263995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FB92D-D6C1-1D4C-46EF-F4BF34B2E4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BAAC0E8-446A-2F67-0EBB-35B4EE3A75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58B73BF-BD3E-B828-6818-A596F5D869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456036-A9DE-9703-610E-A90C156A5D47}"/>
              </a:ext>
            </a:extLst>
          </p:cNvPr>
          <p:cNvSpPr>
            <a:spLocks noGrp="1"/>
          </p:cNvSpPr>
          <p:nvPr>
            <p:ph type="dt" sz="half" idx="10"/>
          </p:nvPr>
        </p:nvSpPr>
        <p:spPr/>
        <p:txBody>
          <a:bodyPr/>
          <a:lstStyle/>
          <a:p>
            <a:fld id="{92F55AAE-D41E-4BCD-ABD2-133D0E4E5A8B}" type="datetimeFigureOut">
              <a:rPr lang="en-US" smtClean="0"/>
              <a:t>8/4/2023</a:t>
            </a:fld>
            <a:endParaRPr lang="en-US"/>
          </a:p>
        </p:txBody>
      </p:sp>
      <p:sp>
        <p:nvSpPr>
          <p:cNvPr id="6" name="Footer Placeholder 5">
            <a:extLst>
              <a:ext uri="{FF2B5EF4-FFF2-40B4-BE49-F238E27FC236}">
                <a16:creationId xmlns:a16="http://schemas.microsoft.com/office/drawing/2014/main" id="{8857693C-0717-035B-1B4E-AEE9D49092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C3EA37-8D2E-1474-9823-2932AEC5D5F1}"/>
              </a:ext>
            </a:extLst>
          </p:cNvPr>
          <p:cNvSpPr>
            <a:spLocks noGrp="1"/>
          </p:cNvSpPr>
          <p:nvPr>
            <p:ph type="sldNum" sz="quarter" idx="12"/>
          </p:nvPr>
        </p:nvSpPr>
        <p:spPr/>
        <p:txBody>
          <a:bodyPr/>
          <a:lstStyle/>
          <a:p>
            <a:fld id="{3A0A052B-3AEE-436B-954B-A5A2C99CD504}" type="slidenum">
              <a:rPr lang="en-US" smtClean="0"/>
              <a:t>‹#›</a:t>
            </a:fld>
            <a:endParaRPr lang="en-US"/>
          </a:p>
        </p:txBody>
      </p:sp>
    </p:spTree>
    <p:extLst>
      <p:ext uri="{BB962C8B-B14F-4D97-AF65-F5344CB8AC3E}">
        <p14:creationId xmlns:p14="http://schemas.microsoft.com/office/powerpoint/2010/main" val="588941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7FAF622-D97E-F864-AFF1-98D9C7E6D4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4CC0A0-4416-1A73-7BCD-B6A51BB2FB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ADEBBF-1087-CE56-4450-E049034DCF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F55AAE-D41E-4BCD-ABD2-133D0E4E5A8B}" type="datetimeFigureOut">
              <a:rPr lang="en-US" smtClean="0"/>
              <a:t>8/4/2023</a:t>
            </a:fld>
            <a:endParaRPr lang="en-US"/>
          </a:p>
        </p:txBody>
      </p:sp>
      <p:sp>
        <p:nvSpPr>
          <p:cNvPr id="5" name="Footer Placeholder 4">
            <a:extLst>
              <a:ext uri="{FF2B5EF4-FFF2-40B4-BE49-F238E27FC236}">
                <a16:creationId xmlns:a16="http://schemas.microsoft.com/office/drawing/2014/main" id="{00A12862-2A5A-52D4-1BA7-52D53B4C3B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28ED944-6E31-7EC9-4F35-AEF011F43E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0A052B-3AEE-436B-954B-A5A2C99CD504}" type="slidenum">
              <a:rPr lang="en-US" smtClean="0"/>
              <a:t>‹#›</a:t>
            </a:fld>
            <a:endParaRPr lang="en-US"/>
          </a:p>
        </p:txBody>
      </p:sp>
    </p:spTree>
    <p:extLst>
      <p:ext uri="{BB962C8B-B14F-4D97-AF65-F5344CB8AC3E}">
        <p14:creationId xmlns:p14="http://schemas.microsoft.com/office/powerpoint/2010/main" val="317684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1.png"/><Relationship Id="rId3" Type="http://schemas.openxmlformats.org/officeDocument/2006/relationships/image" Target="../media/image240.png"/><Relationship Id="rId7" Type="http://schemas.openxmlformats.org/officeDocument/2006/relationships/image" Target="../media/image30.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270.png"/><Relationship Id="rId5" Type="http://schemas.openxmlformats.org/officeDocument/2006/relationships/image" Target="../media/image29.png"/><Relationship Id="rId10" Type="http://schemas.openxmlformats.org/officeDocument/2006/relationships/image" Target="../media/image33.png"/><Relationship Id="rId4" Type="http://schemas.openxmlformats.org/officeDocument/2006/relationships/image" Target="../media/image25.png"/><Relationship Id="rId9" Type="http://schemas.openxmlformats.org/officeDocument/2006/relationships/image" Target="../media/image32.png"/></Relationships>
</file>

<file path=ppt/slides/_rels/slide11.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11.png"/><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11.png"/><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42.png"/><Relationship Id="rId5" Type="http://schemas.openxmlformats.org/officeDocument/2006/relationships/image" Target="../media/image41.png"/><Relationship Id="rId4" Type="http://schemas.openxmlformats.org/officeDocument/2006/relationships/image" Target="../media/image40.png"/></Relationships>
</file>

<file path=ppt/slides/_rels/slide19.xml.rels><?xml version="1.0" encoding="UTF-8" standalone="yes"?>
<Relationships xmlns="http://schemas.openxmlformats.org/package/2006/relationships"><Relationship Id="rId3" Type="http://schemas.openxmlformats.org/officeDocument/2006/relationships/image" Target="../media/image39.png"/><Relationship Id="rId7" Type="http://schemas.openxmlformats.org/officeDocument/2006/relationships/image" Target="../media/image43.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42.png"/><Relationship Id="rId5" Type="http://schemas.openxmlformats.org/officeDocument/2006/relationships/image" Target="../media/image41.png"/><Relationship Id="rId4" Type="http://schemas.openxmlformats.org/officeDocument/2006/relationships/image" Target="../media/image4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44.png"/><Relationship Id="rId3" Type="http://schemas.openxmlformats.org/officeDocument/2006/relationships/image" Target="../media/image39.png"/><Relationship Id="rId7" Type="http://schemas.openxmlformats.org/officeDocument/2006/relationships/image" Target="../media/image43.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42.png"/><Relationship Id="rId5" Type="http://schemas.openxmlformats.org/officeDocument/2006/relationships/image" Target="../media/image41.png"/><Relationship Id="rId4" Type="http://schemas.openxmlformats.org/officeDocument/2006/relationships/image" Target="../media/image40.png"/></Relationships>
</file>

<file path=ppt/slides/_rels/slide21.xml.rels><?xml version="1.0" encoding="UTF-8" standalone="yes"?>
<Relationships xmlns="http://schemas.openxmlformats.org/package/2006/relationships"><Relationship Id="rId8" Type="http://schemas.openxmlformats.org/officeDocument/2006/relationships/image" Target="../media/image44.png"/><Relationship Id="rId3" Type="http://schemas.openxmlformats.org/officeDocument/2006/relationships/image" Target="../media/image39.png"/><Relationship Id="rId7" Type="http://schemas.openxmlformats.org/officeDocument/2006/relationships/image" Target="../media/image43.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42.png"/><Relationship Id="rId5" Type="http://schemas.openxmlformats.org/officeDocument/2006/relationships/image" Target="../media/image41.png"/><Relationship Id="rId4" Type="http://schemas.openxmlformats.org/officeDocument/2006/relationships/image" Target="../media/image40.png"/><Relationship Id="rId9" Type="http://schemas.openxmlformats.org/officeDocument/2006/relationships/image" Target="../media/image45.png"/></Relationships>
</file>

<file path=ppt/slides/_rels/slide22.xml.rels><?xml version="1.0" encoding="UTF-8" standalone="yes"?>
<Relationships xmlns="http://schemas.openxmlformats.org/package/2006/relationships"><Relationship Id="rId8" Type="http://schemas.openxmlformats.org/officeDocument/2006/relationships/image" Target="../media/image44.png"/><Relationship Id="rId3" Type="http://schemas.openxmlformats.org/officeDocument/2006/relationships/image" Target="../media/image39.png"/><Relationship Id="rId7" Type="http://schemas.openxmlformats.org/officeDocument/2006/relationships/image" Target="../media/image43.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42.png"/><Relationship Id="rId5" Type="http://schemas.openxmlformats.org/officeDocument/2006/relationships/image" Target="../media/image41.png"/><Relationship Id="rId10" Type="http://schemas.openxmlformats.org/officeDocument/2006/relationships/image" Target="../media/image46.png"/><Relationship Id="rId4" Type="http://schemas.openxmlformats.org/officeDocument/2006/relationships/image" Target="../media/image40.png"/><Relationship Id="rId9" Type="http://schemas.openxmlformats.org/officeDocument/2006/relationships/image" Target="../media/image45.png"/></Relationships>
</file>

<file path=ppt/slides/_rels/slide23.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4.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49.png"/><Relationship Id="rId4" Type="http://schemas.openxmlformats.org/officeDocument/2006/relationships/image" Target="../media/image16.png"/></Relationships>
</file>

<file path=ppt/slides/_rels/slide25.xml.rels><?xml version="1.0" encoding="UTF-8" standalone="yes"?>
<Relationships xmlns="http://schemas.openxmlformats.org/package/2006/relationships"><Relationship Id="rId3" Type="http://schemas.openxmlformats.org/officeDocument/2006/relationships/image" Target="../media/image59.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60.png"/></Relationships>
</file>

<file path=ppt/slides/_rels/slide2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9.emf"/></Relationships>
</file>

<file path=ppt/slides/_rels/slide2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image" Target="../media/image20.emf"/><Relationship Id="rId4" Type="http://schemas.openxmlformats.org/officeDocument/2006/relationships/image" Target="../media/image19.emf"/></Relationships>
</file>

<file path=ppt/slides/_rels/slide2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emf"/><Relationship Id="rId4" Type="http://schemas.openxmlformats.org/officeDocument/2006/relationships/image" Target="../media/image19.emf"/></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3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9.xml"/><Relationship Id="rId1" Type="http://schemas.openxmlformats.org/officeDocument/2006/relationships/slideLayout" Target="../slideLayouts/slideLayout2.xml"/><Relationship Id="rId5" Type="http://schemas.openxmlformats.org/officeDocument/2006/relationships/image" Target="../media/image24.png"/><Relationship Id="rId4" Type="http://schemas.openxmlformats.org/officeDocument/2006/relationships/image" Target="../media/image23.png"/></Relationships>
</file>

<file path=ppt/slides/_rels/slide3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6.png"/><Relationship Id="rId4" Type="http://schemas.openxmlformats.org/officeDocument/2006/relationships/image" Target="../media/image23.png"/></Relationships>
</file>

<file path=ppt/slides/_rels/slide33.xml.rels><?xml version="1.0" encoding="UTF-8" standalone="yes"?>
<Relationships xmlns="http://schemas.openxmlformats.org/package/2006/relationships"><Relationship Id="rId3" Type="http://schemas.openxmlformats.org/officeDocument/2006/relationships/image" Target="../media/image70.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71.png"/></Relationships>
</file>

<file path=ppt/slides/_rels/slide3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27.emf"/></Relationships>
</file>

<file path=ppt/slides/_rels/slide36.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notesSlide" Target="../notesSlides/notesSlide34.xml"/><Relationship Id="rId1" Type="http://schemas.openxmlformats.org/officeDocument/2006/relationships/slideLayout" Target="../slideLayouts/slideLayout2.xml"/><Relationship Id="rId5" Type="http://schemas.openxmlformats.org/officeDocument/2006/relationships/image" Target="../media/image28.png"/><Relationship Id="rId4" Type="http://schemas.openxmlformats.org/officeDocument/2006/relationships/image" Target="../media/image18.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hyperlink" Target="mailto:nataliya.rybnikova@gmail.com"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40.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40.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270.png"/><Relationship Id="rId5" Type="http://schemas.openxmlformats.org/officeDocument/2006/relationships/image" Target="../media/image29.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240.png"/><Relationship Id="rId7" Type="http://schemas.openxmlformats.org/officeDocument/2006/relationships/image" Target="../media/image30.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270.png"/><Relationship Id="rId5" Type="http://schemas.openxmlformats.org/officeDocument/2006/relationships/image" Target="../media/image29.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8" Type="http://schemas.openxmlformats.org/officeDocument/2006/relationships/image" Target="../media/image31.png"/><Relationship Id="rId3" Type="http://schemas.openxmlformats.org/officeDocument/2006/relationships/image" Target="../media/image240.png"/><Relationship Id="rId7" Type="http://schemas.openxmlformats.org/officeDocument/2006/relationships/image" Target="../media/image30.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270.png"/><Relationship Id="rId5" Type="http://schemas.openxmlformats.org/officeDocument/2006/relationships/image" Target="../media/image29.png"/><Relationship Id="rId4" Type="http://schemas.openxmlformats.org/officeDocument/2006/relationships/image" Target="../media/image25.png"/><Relationship Id="rId9" Type="http://schemas.openxmlformats.org/officeDocument/2006/relationships/image" Target="../media/image3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995C9-CA99-D044-EA30-943C4DCAE769}"/>
              </a:ext>
            </a:extLst>
          </p:cNvPr>
          <p:cNvSpPr>
            <a:spLocks noGrp="1"/>
          </p:cNvSpPr>
          <p:nvPr>
            <p:ph type="ctrTitle"/>
          </p:nvPr>
        </p:nvSpPr>
        <p:spPr>
          <a:xfrm>
            <a:off x="1523999" y="1122363"/>
            <a:ext cx="9839325" cy="2387600"/>
          </a:xfrm>
        </p:spPr>
        <p:txBody>
          <a:bodyPr>
            <a:normAutofit fontScale="90000"/>
          </a:bodyPr>
          <a:lstStyle/>
          <a:p>
            <a:r>
              <a:rPr lang="en-US" dirty="0"/>
              <a:t>Info-Gap Theory: </a:t>
            </a:r>
            <a:br>
              <a:rPr lang="en-US" dirty="0"/>
            </a:br>
            <a:r>
              <a:rPr lang="en-US" dirty="0"/>
              <a:t>An Example of Implementation in Epidemiological Analysis</a:t>
            </a:r>
          </a:p>
        </p:txBody>
      </p:sp>
      <p:sp>
        <p:nvSpPr>
          <p:cNvPr id="3" name="Subtitle 2">
            <a:extLst>
              <a:ext uri="{FF2B5EF4-FFF2-40B4-BE49-F238E27FC236}">
                <a16:creationId xmlns:a16="http://schemas.microsoft.com/office/drawing/2014/main" id="{BD7F4099-4F37-CEF5-3652-7DBDE1AE4EDA}"/>
              </a:ext>
            </a:extLst>
          </p:cNvPr>
          <p:cNvSpPr>
            <a:spLocks noGrp="1"/>
          </p:cNvSpPr>
          <p:nvPr>
            <p:ph type="subTitle" idx="1"/>
          </p:nvPr>
        </p:nvSpPr>
        <p:spPr>
          <a:xfrm>
            <a:off x="904874" y="6086475"/>
            <a:ext cx="2506541" cy="487362"/>
          </a:xfrm>
        </p:spPr>
        <p:txBody>
          <a:bodyPr>
            <a:normAutofit fontScale="92500"/>
          </a:bodyPr>
          <a:lstStyle/>
          <a:p>
            <a:pPr algn="l"/>
            <a:r>
              <a:rPr lang="en-US" dirty="0"/>
              <a:t>September 6, 2023</a:t>
            </a:r>
          </a:p>
        </p:txBody>
      </p:sp>
      <p:sp>
        <p:nvSpPr>
          <p:cNvPr id="4" name="Subtitle 2">
            <a:extLst>
              <a:ext uri="{FF2B5EF4-FFF2-40B4-BE49-F238E27FC236}">
                <a16:creationId xmlns:a16="http://schemas.microsoft.com/office/drawing/2014/main" id="{2A1758AB-506A-DCF8-8CFE-15CFB7B28FD9}"/>
              </a:ext>
            </a:extLst>
          </p:cNvPr>
          <p:cNvSpPr txBox="1">
            <a:spLocks/>
          </p:cNvSpPr>
          <p:nvPr/>
        </p:nvSpPr>
        <p:spPr>
          <a:xfrm>
            <a:off x="8505825" y="6086475"/>
            <a:ext cx="3086100" cy="4873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dirty="0"/>
              <a:t>Nataliya </a:t>
            </a:r>
            <a:r>
              <a:rPr lang="en-US" dirty="0" err="1"/>
              <a:t>Rybnikova</a:t>
            </a:r>
            <a:endParaRPr lang="en-US" dirty="0"/>
          </a:p>
        </p:txBody>
      </p:sp>
    </p:spTree>
    <p:extLst>
      <p:ext uri="{BB962C8B-B14F-4D97-AF65-F5344CB8AC3E}">
        <p14:creationId xmlns:p14="http://schemas.microsoft.com/office/powerpoint/2010/main" val="25999396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 Linear Regression (numerical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4" name="Rectangle 7">
            <a:extLst>
              <a:ext uri="{FF2B5EF4-FFF2-40B4-BE49-F238E27FC236}">
                <a16:creationId xmlns:a16="http://schemas.microsoft.com/office/drawing/2014/main" id="{E9B832B4-4451-EFB1-ADD1-5253FFF541AC}"/>
              </a:ext>
            </a:extLst>
          </p:cNvPr>
          <p:cNvSpPr>
            <a:spLocks noChangeArrowheads="1"/>
          </p:cNvSpPr>
          <p:nvPr/>
        </p:nvSpPr>
        <p:spPr bwMode="auto">
          <a:xfrm>
            <a:off x="5636961" y="289548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91951216-9FAE-627B-F21C-861B64FF2A33}"/>
                  </a:ext>
                </a:extLst>
              </p:cNvPr>
              <p:cNvSpPr txBox="1"/>
              <p:nvPr/>
            </p:nvSpPr>
            <p:spPr>
              <a:xfrm>
                <a:off x="1024079" y="1642350"/>
                <a:ext cx="2958374"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rgbClr val="836967"/>
                              </a:solidFill>
                              <a:latin typeface="Cambria Math" panose="02040503050406030204" pitchFamily="18" charset="0"/>
                            </a:rPr>
                          </m:ctrlPr>
                        </m:sSubPr>
                        <m:e>
                          <m:r>
                            <m:rPr>
                              <m:sty m:val="p"/>
                            </m:rPr>
                            <a:rPr lang="en-US" sz="2400">
                              <a:latin typeface="Cambria Math" panose="02040503050406030204" pitchFamily="18" charset="0"/>
                            </a:rPr>
                            <m:t>γ</m:t>
                          </m:r>
                        </m:e>
                        <m:sub>
                          <m:r>
                            <a:rPr lang="en-US" sz="2400" i="1">
                              <a:latin typeface="Cambria Math" panose="02040503050406030204" pitchFamily="18" charset="0"/>
                            </a:rPr>
                            <m:t>𝑖</m:t>
                          </m:r>
                        </m:sub>
                      </m:sSub>
                      <m:r>
                        <a:rPr lang="en-US" sz="2400" i="0">
                          <a:latin typeface="Cambria Math" panose="02040503050406030204" pitchFamily="18" charset="0"/>
                        </a:rPr>
                        <m:t> </m:t>
                      </m:r>
                      <m:r>
                        <a:rPr lang="en-US" sz="2400" i="1">
                          <a:latin typeface="Cambria Math" panose="02040503050406030204" pitchFamily="18" charset="0"/>
                        </a:rPr>
                        <m:t>𝜖</m:t>
                      </m:r>
                      <m:sSup>
                        <m:sSupPr>
                          <m:ctrlPr>
                            <a:rPr lang="en-US" sz="2400" i="1">
                              <a:solidFill>
                                <a:srgbClr val="836967"/>
                              </a:solidFill>
                              <a:latin typeface="Cambria Math" panose="02040503050406030204" pitchFamily="18" charset="0"/>
                            </a:rPr>
                          </m:ctrlPr>
                        </m:sSupPr>
                        <m:e>
                          <m:r>
                            <a:rPr lang="en-US" sz="2400" i="0">
                              <a:latin typeface="Cambria Math" panose="02040503050406030204" pitchFamily="18" charset="0"/>
                            </a:rPr>
                            <m:t> </m:t>
                          </m:r>
                          <m:r>
                            <a:rPr lang="en-US" sz="2400" b="1" i="0">
                              <a:latin typeface="Cambria Math" panose="02040503050406030204" pitchFamily="18" charset="0"/>
                            </a:rPr>
                            <m:t>𝐑</m:t>
                          </m:r>
                        </m:e>
                        <m:sup>
                          <m:r>
                            <a:rPr lang="en-US" sz="2400" b="0" i="1">
                              <a:latin typeface="Cambria Math" panose="02040503050406030204" pitchFamily="18" charset="0"/>
                            </a:rPr>
                            <m:t>𝑁</m:t>
                          </m:r>
                          <m:r>
                            <a:rPr lang="en-US" sz="2400" b="0" i="0">
                              <a:latin typeface="Cambria Math" panose="02040503050406030204" pitchFamily="18" charset="0"/>
                            </a:rPr>
                            <m:t>+</m:t>
                          </m:r>
                          <m:r>
                            <a:rPr lang="en-US" sz="2400" b="0" i="0">
                              <a:latin typeface="Cambria Math" panose="02040503050406030204" pitchFamily="18" charset="0"/>
                            </a:rPr>
                            <m:t>1</m:t>
                          </m:r>
                        </m:sup>
                      </m:sSup>
                      <m:r>
                        <a:rPr lang="en-US" sz="2400" b="0" i="0">
                          <a:latin typeface="Cambria Math" panose="02040503050406030204" pitchFamily="18" charset="0"/>
                        </a:rPr>
                        <m:t>, </m:t>
                      </m:r>
                      <m:r>
                        <a:rPr lang="en-US" sz="2400" b="0" i="1">
                          <a:latin typeface="Cambria Math" panose="02040503050406030204" pitchFamily="18" charset="0"/>
                        </a:rPr>
                        <m:t>𝑖</m:t>
                      </m:r>
                      <m:r>
                        <a:rPr lang="en-US" sz="2400" b="0" i="0">
                          <a:latin typeface="Cambria Math" panose="02040503050406030204" pitchFamily="18" charset="0"/>
                        </a:rPr>
                        <m:t> </m:t>
                      </m:r>
                      <m:r>
                        <m:rPr>
                          <m:sty m:val="p"/>
                        </m:rPr>
                        <a:rPr lang="en-US" sz="2400" b="0" i="0">
                          <a:latin typeface="Cambria Math" panose="02040503050406030204" pitchFamily="18" charset="0"/>
                        </a:rPr>
                        <m:t>ϵ</m:t>
                      </m:r>
                      <m:r>
                        <a:rPr lang="en-US" sz="2400" b="0" i="0">
                          <a:latin typeface="Cambria Math" panose="02040503050406030204" pitchFamily="18" charset="0"/>
                        </a:rPr>
                        <m:t> </m:t>
                      </m:r>
                      <m:d>
                        <m:dPr>
                          <m:ctrlPr>
                            <a:rPr lang="en-US" sz="2400" b="0" i="1">
                              <a:latin typeface="Cambria Math" panose="02040503050406030204" pitchFamily="18" charset="0"/>
                            </a:rPr>
                          </m:ctrlPr>
                        </m:dPr>
                        <m:e>
                          <m:r>
                            <a:rPr lang="en-US" sz="2400" b="0" i="0">
                              <a:latin typeface="Cambria Math" panose="02040503050406030204" pitchFamily="18" charset="0"/>
                            </a:rPr>
                            <m:t>1</m:t>
                          </m:r>
                          <m:r>
                            <a:rPr lang="en-US" sz="2400" b="0" i="0">
                              <a:latin typeface="Cambria Math" panose="02040503050406030204" pitchFamily="18" charset="0"/>
                            </a:rPr>
                            <m:t>..</m:t>
                          </m:r>
                          <m:r>
                            <a:rPr lang="en-US" sz="2400" b="0" i="1">
                              <a:latin typeface="Cambria Math" panose="02040503050406030204" pitchFamily="18" charset="0"/>
                            </a:rPr>
                            <m:t>𝑘</m:t>
                          </m:r>
                        </m:e>
                      </m:d>
                    </m:oMath>
                  </m:oMathPara>
                </a14:m>
                <a:endParaRPr lang="en-US" sz="2400" dirty="0"/>
              </a:p>
            </p:txBody>
          </p:sp>
        </mc:Choice>
        <mc:Fallback xmlns="">
          <p:sp>
            <p:nvSpPr>
              <p:cNvPr id="6" name="TextBox 5">
                <a:extLst>
                  <a:ext uri="{FF2B5EF4-FFF2-40B4-BE49-F238E27FC236}">
                    <a16:creationId xmlns:a16="http://schemas.microsoft.com/office/drawing/2014/main" id="{91951216-9FAE-627B-F21C-861B64FF2A33}"/>
                  </a:ext>
                </a:extLst>
              </p:cNvPr>
              <p:cNvSpPr txBox="1">
                <a:spLocks noRot="1" noChangeAspect="1" noMove="1" noResize="1" noEditPoints="1" noAdjustHandles="1" noChangeArrowheads="1" noChangeShapeType="1" noTextEdit="1"/>
              </p:cNvSpPr>
              <p:nvPr/>
            </p:nvSpPr>
            <p:spPr>
              <a:xfrm>
                <a:off x="1024079" y="1642350"/>
                <a:ext cx="2958374" cy="461665"/>
              </a:xfrm>
              <a:prstGeom prst="rect">
                <a:avLst/>
              </a:prstGeom>
              <a:blipFill>
                <a:blip r:embed="rId3"/>
                <a:stretch>
                  <a:fillRect b="-789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F120A98B-28DF-B747-D2B1-F2EBB57EAC9D}"/>
                  </a:ext>
                </a:extLst>
              </p:cNvPr>
              <p:cNvSpPr txBox="1"/>
              <p:nvPr/>
            </p:nvSpPr>
            <p:spPr>
              <a:xfrm>
                <a:off x="1163053" y="2394247"/>
                <a:ext cx="3144253"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rgbClr val="836967"/>
                              </a:solidFill>
                              <a:latin typeface="Cambria Math" panose="02040503050406030204" pitchFamily="18" charset="0"/>
                            </a:rPr>
                          </m:ctrlPr>
                        </m:sSubPr>
                        <m:e>
                          <m:r>
                            <m:rPr>
                              <m:sty m:val="p"/>
                            </m:rPr>
                            <a:rPr lang="en-US" sz="2400">
                              <a:latin typeface="Cambria Math" panose="02040503050406030204" pitchFamily="18" charset="0"/>
                            </a:rPr>
                            <m:t>γ</m:t>
                          </m:r>
                        </m:e>
                        <m:sub>
                          <m:r>
                            <a:rPr lang="en-US" sz="2400" i="1">
                              <a:latin typeface="Cambria Math" panose="02040503050406030204" pitchFamily="18" charset="0"/>
                            </a:rPr>
                            <m:t>𝑖</m:t>
                          </m:r>
                        </m:sub>
                      </m:sSub>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1</m:t>
                              </m:r>
                            </m:sub>
                          </m:sSub>
                          <m:r>
                            <a:rPr lang="en-US" sz="2400" i="0">
                              <a:latin typeface="Cambria Math" panose="02040503050406030204" pitchFamily="18" charset="0"/>
                            </a:rPr>
                            <m:t>; </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2</m:t>
                              </m:r>
                            </m:sub>
                          </m:sSub>
                          <m:r>
                            <a:rPr lang="en-US" sz="2400" i="0">
                              <a:latin typeface="Cambria Math" panose="02040503050406030204" pitchFamily="18" charset="0"/>
                            </a:rPr>
                            <m:t>;…; </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𝑖𝑁</m:t>
                              </m:r>
                            </m:sub>
                          </m:sSub>
                          <m:r>
                            <a:rPr lang="en-US" sz="2400" i="0">
                              <a:latin typeface="Cambria Math" panose="02040503050406030204" pitchFamily="18" charset="0"/>
                            </a:rPr>
                            <m:t>; </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𝑦</m:t>
                              </m:r>
                            </m:e>
                            <m:sub>
                              <m:r>
                                <a:rPr lang="en-US" sz="2400" i="1">
                                  <a:latin typeface="Cambria Math" panose="02040503050406030204" pitchFamily="18" charset="0"/>
                                </a:rPr>
                                <m:t>𝑖</m:t>
                              </m:r>
                            </m:sub>
                          </m:sSub>
                        </m:e>
                      </m:d>
                    </m:oMath>
                  </m:oMathPara>
                </a14:m>
                <a:endParaRPr lang="en-US" sz="2400" dirty="0"/>
              </a:p>
            </p:txBody>
          </p:sp>
        </mc:Choice>
        <mc:Fallback xmlns="">
          <p:sp>
            <p:nvSpPr>
              <p:cNvPr id="7" name="TextBox 6">
                <a:extLst>
                  <a:ext uri="{FF2B5EF4-FFF2-40B4-BE49-F238E27FC236}">
                    <a16:creationId xmlns:a16="http://schemas.microsoft.com/office/drawing/2014/main" id="{F120A98B-28DF-B747-D2B1-F2EBB57EAC9D}"/>
                  </a:ext>
                </a:extLst>
              </p:cNvPr>
              <p:cNvSpPr txBox="1">
                <a:spLocks noRot="1" noChangeAspect="1" noMove="1" noResize="1" noEditPoints="1" noAdjustHandles="1" noChangeArrowheads="1" noChangeShapeType="1" noTextEdit="1"/>
              </p:cNvSpPr>
              <p:nvPr/>
            </p:nvSpPr>
            <p:spPr>
              <a:xfrm>
                <a:off x="1163053" y="2394247"/>
                <a:ext cx="3144253" cy="461665"/>
              </a:xfrm>
              <a:prstGeom prst="rect">
                <a:avLst/>
              </a:prstGeom>
              <a:blipFill>
                <a:blip r:embed="rId4"/>
                <a:stretch>
                  <a:fillRect l="-388" b="-10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100D4D56-2E5D-5983-0735-CBF8C21E339C}"/>
                  </a:ext>
                </a:extLst>
              </p:cNvPr>
              <p:cNvSpPr txBox="1"/>
              <p:nvPr/>
            </p:nvSpPr>
            <p:spPr>
              <a:xfrm>
                <a:off x="1160796" y="3187670"/>
                <a:ext cx="5643313"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rgbClr val="836967"/>
                              </a:solidFill>
                              <a:latin typeface="Cambria Math" panose="02040503050406030204" pitchFamily="18" charset="0"/>
                            </a:rPr>
                          </m:ctrlPr>
                        </m:sSubPr>
                        <m:e>
                          <m:r>
                            <a:rPr lang="en-US" sz="2400" i="1">
                              <a:latin typeface="Cambria Math" panose="02040503050406030204" pitchFamily="18" charset="0"/>
                            </a:rPr>
                            <m:t>𝑦</m:t>
                          </m:r>
                        </m:e>
                        <m:sub>
                          <m:r>
                            <a:rPr lang="en-US" sz="2400" i="1">
                              <a:latin typeface="Cambria Math" panose="02040503050406030204" pitchFamily="18" charset="0"/>
                            </a:rPr>
                            <m:t>𝑖</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𝑏</m:t>
                          </m:r>
                        </m:e>
                        <m:sub>
                          <m:r>
                            <a:rPr lang="en-US" sz="2400" i="0">
                              <a:latin typeface="Cambria Math" panose="02040503050406030204" pitchFamily="18" charset="0"/>
                            </a:rPr>
                            <m:t>1</m:t>
                          </m:r>
                        </m:sub>
                      </m:sSub>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1</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𝑏</m:t>
                          </m:r>
                        </m:e>
                        <m:sub>
                          <m:r>
                            <a:rPr lang="en-US" sz="2400" i="0">
                              <a:latin typeface="Cambria Math" panose="02040503050406030204" pitchFamily="18" charset="0"/>
                            </a:rPr>
                            <m:t>2</m:t>
                          </m:r>
                        </m:sub>
                      </m:sSub>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2</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𝑏</m:t>
                          </m:r>
                        </m:e>
                        <m:sub>
                          <m:r>
                            <a:rPr lang="en-US" sz="2400" i="1">
                              <a:latin typeface="Cambria Math" panose="02040503050406030204" pitchFamily="18" charset="0"/>
                            </a:rPr>
                            <m:t>𝑁</m:t>
                          </m:r>
                        </m:sub>
                      </m:sSub>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𝑖𝑁</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0">
                              <a:latin typeface="Cambria Math" panose="02040503050406030204" pitchFamily="18" charset="0"/>
                            </a:rPr>
                            <m:t>ɛ</m:t>
                          </m:r>
                        </m:e>
                        <m:sub>
                          <m:r>
                            <a:rPr lang="en-US" sz="2400" i="1">
                              <a:latin typeface="Cambria Math" panose="02040503050406030204" pitchFamily="18" charset="0"/>
                            </a:rPr>
                            <m:t>𝑖</m:t>
                          </m:r>
                        </m:sub>
                      </m:sSub>
                    </m:oMath>
                  </m:oMathPara>
                </a14:m>
                <a:endParaRPr lang="en-US" sz="2400" dirty="0"/>
              </a:p>
            </p:txBody>
          </p:sp>
        </mc:Choice>
        <mc:Fallback xmlns="">
          <p:sp>
            <p:nvSpPr>
              <p:cNvPr id="8" name="TextBox 7">
                <a:extLst>
                  <a:ext uri="{FF2B5EF4-FFF2-40B4-BE49-F238E27FC236}">
                    <a16:creationId xmlns:a16="http://schemas.microsoft.com/office/drawing/2014/main" id="{100D4D56-2E5D-5983-0735-CBF8C21E339C}"/>
                  </a:ext>
                </a:extLst>
              </p:cNvPr>
              <p:cNvSpPr txBox="1">
                <a:spLocks noRot="1" noChangeAspect="1" noMove="1" noResize="1" noEditPoints="1" noAdjustHandles="1" noChangeArrowheads="1" noChangeShapeType="1" noTextEdit="1"/>
              </p:cNvSpPr>
              <p:nvPr/>
            </p:nvSpPr>
            <p:spPr>
              <a:xfrm>
                <a:off x="1160796" y="3187670"/>
                <a:ext cx="5643313" cy="461665"/>
              </a:xfrm>
              <a:prstGeom prst="rect">
                <a:avLst/>
              </a:prstGeom>
              <a:blipFill>
                <a:blip r:embed="rId5"/>
                <a:stretch>
                  <a:fillRect b="-921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708245E8-057E-2C55-D1F4-963C706399E9}"/>
                  </a:ext>
                </a:extLst>
              </p:cNvPr>
              <p:cNvSpPr txBox="1"/>
              <p:nvPr/>
            </p:nvSpPr>
            <p:spPr>
              <a:xfrm>
                <a:off x="2185651" y="3747186"/>
                <a:ext cx="6809874" cy="707886"/>
              </a:xfrm>
              <a:prstGeom prst="rect">
                <a:avLst/>
              </a:prstGeom>
              <a:noFill/>
            </p:spPr>
            <p:txBody>
              <a:bodyPr wrap="square">
                <a:spAutoFit/>
              </a:bodyPr>
              <a:lstStyle/>
              <a:p>
                <a14:m>
                  <m:oMath xmlns:m="http://schemas.openxmlformats.org/officeDocument/2006/math">
                    <m:sSub>
                      <m:sSubPr>
                        <m:ctrlPr>
                          <a:rPr lang="en-US" sz="2000" i="1">
                            <a:effectLst/>
                            <a:latin typeface="Cambria Math" panose="02040503050406030204" pitchFamily="18" charset="0"/>
                            <a:ea typeface="Times New Roman" panose="02020603050405020304" pitchFamily="18" charset="0"/>
                          </a:rPr>
                        </m:ctrlPr>
                      </m:sSubPr>
                      <m:e>
                        <m:r>
                          <a:rPr lang="en-US" sz="2000" i="1">
                            <a:effectLst/>
                            <a:latin typeface="Cambria Math" panose="02040503050406030204" pitchFamily="18" charset="0"/>
                            <a:ea typeface="Times New Roman" panose="02020603050405020304" pitchFamily="18" charset="0"/>
                            <a:cs typeface="Arial" panose="020B0604020202020204" pitchFamily="34" charset="0"/>
                          </a:rPr>
                          <m:t>𝑏</m:t>
                        </m:r>
                      </m:e>
                      <m:sub>
                        <m:r>
                          <a:rPr lang="en-US" sz="2000" i="1">
                            <a:effectLst/>
                            <a:latin typeface="Cambria Math" panose="02040503050406030204" pitchFamily="18" charset="0"/>
                            <a:ea typeface="Times New Roman" panose="02020603050405020304" pitchFamily="18" charset="0"/>
                            <a:cs typeface="Arial" panose="020B0604020202020204" pitchFamily="34" charset="0"/>
                          </a:rPr>
                          <m:t>1</m:t>
                        </m:r>
                      </m:sub>
                    </m:sSub>
                    <m:r>
                      <a:rPr lang="en-US" sz="2000" i="1">
                        <a:effectLst/>
                        <a:latin typeface="Cambria Math" panose="02040503050406030204" pitchFamily="18" charset="0"/>
                        <a:ea typeface="Times New Roman" panose="02020603050405020304" pitchFamily="18" charset="0"/>
                        <a:cs typeface="Arial" panose="020B0604020202020204" pitchFamily="34" charset="0"/>
                      </a:rPr>
                      <m:t>,…</m:t>
                    </m:r>
                    <m:sSub>
                      <m:sSubPr>
                        <m:ctrlPr>
                          <a:rPr lang="en-US" sz="2000" i="1">
                            <a:effectLst/>
                            <a:latin typeface="Cambria Math" panose="02040503050406030204" pitchFamily="18" charset="0"/>
                            <a:ea typeface="Times New Roman" panose="02020603050405020304" pitchFamily="18" charset="0"/>
                          </a:rPr>
                        </m:ctrlPr>
                      </m:sSubPr>
                      <m:e>
                        <m:r>
                          <a:rPr lang="en-US" sz="2000" i="1">
                            <a:effectLst/>
                            <a:latin typeface="Cambria Math" panose="02040503050406030204" pitchFamily="18" charset="0"/>
                            <a:ea typeface="Times New Roman" panose="02020603050405020304" pitchFamily="18" charset="0"/>
                            <a:cs typeface="Arial" panose="020B0604020202020204" pitchFamily="34" charset="0"/>
                          </a:rPr>
                          <m:t>𝑏</m:t>
                        </m:r>
                      </m:e>
                      <m:sub>
                        <m:r>
                          <a:rPr lang="en-US" sz="2000" i="1">
                            <a:effectLst/>
                            <a:latin typeface="Cambria Math" panose="02040503050406030204" pitchFamily="18" charset="0"/>
                            <a:ea typeface="Times New Roman" panose="02020603050405020304" pitchFamily="18" charset="0"/>
                            <a:cs typeface="Arial" panose="020B0604020202020204" pitchFamily="34" charset="0"/>
                          </a:rPr>
                          <m:t>𝑁</m:t>
                        </m:r>
                      </m:sub>
                    </m:sSub>
                  </m:oMath>
                </a14:m>
                <a:r>
                  <a:rPr lang="en-US" sz="2000" dirty="0">
                    <a:effectLst/>
                    <a:ea typeface="Times New Roman" panose="02020603050405020304" pitchFamily="18" charset="0"/>
                    <a:cs typeface="Arial" panose="020B0604020202020204" pitchFamily="34" charset="0"/>
                  </a:rPr>
                  <a:t> = regression coefficients of </a:t>
                </a:r>
                <a:r>
                  <a:rPr lang="en-US" sz="2000" i="1" dirty="0">
                    <a:effectLst/>
                    <a:ea typeface="Times New Roman" panose="02020603050405020304" pitchFamily="18" charset="0"/>
                    <a:cs typeface="Arial" panose="020B0604020202020204" pitchFamily="34" charset="0"/>
                  </a:rPr>
                  <a:t>N</a:t>
                </a:r>
                <a:r>
                  <a:rPr lang="en-US" sz="2000" dirty="0">
                    <a:effectLst/>
                    <a:ea typeface="Times New Roman" panose="02020603050405020304" pitchFamily="18" charset="0"/>
                    <a:cs typeface="Arial" panose="020B0604020202020204" pitchFamily="34" charset="0"/>
                  </a:rPr>
                  <a:t> independent variables </a:t>
                </a:r>
                <a:endParaRPr lang="en-US" sz="2000" i="1" dirty="0">
                  <a:effectLst/>
                  <a:ea typeface="Times New Roman" panose="02020603050405020304" pitchFamily="18" charset="0"/>
                  <a:cs typeface="Arial" panose="020B0604020202020204" pitchFamily="34" charset="0"/>
                </a:endParaRPr>
              </a:p>
              <a:p>
                <a14:m>
                  <m:oMath xmlns:m="http://schemas.openxmlformats.org/officeDocument/2006/math">
                    <m:r>
                      <a:rPr lang="en-US" sz="2000" i="1">
                        <a:effectLst/>
                        <a:latin typeface="Cambria Math" panose="02040503050406030204" pitchFamily="18" charset="0"/>
                        <a:ea typeface="Times New Roman" panose="02020603050405020304" pitchFamily="18" charset="0"/>
                        <a:cs typeface="Arial" panose="020B0604020202020204" pitchFamily="34" charset="0"/>
                      </a:rPr>
                      <m:t>ɛ</m:t>
                    </m:r>
                  </m:oMath>
                </a14:m>
                <a:r>
                  <a:rPr lang="en-US" sz="2000" dirty="0">
                    <a:effectLst/>
                    <a:ea typeface="Times New Roman" panose="02020603050405020304" pitchFamily="18" charset="0"/>
                    <a:cs typeface="Arial" panose="020B0604020202020204" pitchFamily="34" charset="0"/>
                  </a:rPr>
                  <a:t> = error terms</a:t>
                </a:r>
                <a:endParaRPr lang="en-US" sz="2000" dirty="0"/>
              </a:p>
            </p:txBody>
          </p:sp>
        </mc:Choice>
        <mc:Fallback xmlns="">
          <p:sp>
            <p:nvSpPr>
              <p:cNvPr id="10" name="TextBox 9">
                <a:extLst>
                  <a:ext uri="{FF2B5EF4-FFF2-40B4-BE49-F238E27FC236}">
                    <a16:creationId xmlns:a16="http://schemas.microsoft.com/office/drawing/2014/main" id="{708245E8-057E-2C55-D1F4-963C706399E9}"/>
                  </a:ext>
                </a:extLst>
              </p:cNvPr>
              <p:cNvSpPr txBox="1">
                <a:spLocks noRot="1" noChangeAspect="1" noMove="1" noResize="1" noEditPoints="1" noAdjustHandles="1" noChangeArrowheads="1" noChangeShapeType="1" noTextEdit="1"/>
              </p:cNvSpPr>
              <p:nvPr/>
            </p:nvSpPr>
            <p:spPr>
              <a:xfrm>
                <a:off x="2185651" y="3747186"/>
                <a:ext cx="6809874" cy="707886"/>
              </a:xfrm>
              <a:prstGeom prst="rect">
                <a:avLst/>
              </a:prstGeom>
              <a:blipFill>
                <a:blip r:embed="rId6"/>
                <a:stretch>
                  <a:fillRect t="-5172" b="-1465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4B997EA5-DFAF-9A64-6263-DE8B0FA387D7}"/>
                  </a:ext>
                </a:extLst>
              </p:cNvPr>
              <p:cNvSpPr txBox="1"/>
              <p:nvPr/>
            </p:nvSpPr>
            <p:spPr>
              <a:xfrm>
                <a:off x="983974" y="4494890"/>
                <a:ext cx="8205537" cy="113826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nary>
                        <m:naryPr>
                          <m:chr m:val="∑"/>
                          <m:limLoc m:val="undOvr"/>
                          <m:ctrlPr>
                            <a:rPr lang="en-US" sz="2400" i="1" smtClean="0">
                              <a:latin typeface="Cambria Math" panose="02040503050406030204" pitchFamily="18" charset="0"/>
                            </a:rPr>
                          </m:ctrlPr>
                        </m:naryPr>
                        <m:sub>
                          <m:r>
                            <a:rPr lang="en-US" sz="2400" i="1">
                              <a:latin typeface="Cambria Math" panose="02040503050406030204" pitchFamily="18" charset="0"/>
                            </a:rPr>
                            <m:t>𝑖</m:t>
                          </m:r>
                          <m:r>
                            <a:rPr lang="en-US" sz="2400" i="0">
                              <a:latin typeface="Cambria Math" panose="02040503050406030204" pitchFamily="18" charset="0"/>
                            </a:rPr>
                            <m:t>=</m:t>
                          </m:r>
                          <m:r>
                            <a:rPr lang="en-US" sz="2400" i="0">
                              <a:latin typeface="Cambria Math" panose="02040503050406030204" pitchFamily="18" charset="0"/>
                            </a:rPr>
                            <m:t>1</m:t>
                          </m:r>
                        </m:sub>
                        <m:sup>
                          <m:r>
                            <a:rPr lang="en-US" sz="2400" i="1">
                              <a:latin typeface="Cambria Math" panose="02040503050406030204" pitchFamily="18" charset="0"/>
                            </a:rPr>
                            <m:t>𝑘</m:t>
                          </m:r>
                        </m:sup>
                        <m:e>
                          <m:sSup>
                            <m:sSupPr>
                              <m:ctrlPr>
                                <a:rPr lang="en-US" sz="2400" i="1">
                                  <a:solidFill>
                                    <a:srgbClr val="836967"/>
                                  </a:solidFill>
                                  <a:latin typeface="Cambria Math" panose="02040503050406030204" pitchFamily="18" charset="0"/>
                                </a:rPr>
                              </m:ctrlPr>
                            </m:sSupPr>
                            <m:e>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0">
                                          <a:latin typeface="Cambria Math" panose="02040503050406030204" pitchFamily="18" charset="0"/>
                                        </a:rPr>
                                        <m:t>ɛ</m:t>
                                      </m:r>
                                    </m:e>
                                    <m:sub>
                                      <m:r>
                                        <a:rPr lang="en-US" sz="2400" i="1">
                                          <a:latin typeface="Cambria Math" panose="02040503050406030204" pitchFamily="18" charset="0"/>
                                        </a:rPr>
                                        <m:t>𝑖</m:t>
                                      </m:r>
                                    </m:sub>
                                  </m:sSub>
                                </m:e>
                              </m:d>
                            </m:e>
                            <m:sup>
                              <m:r>
                                <a:rPr lang="en-US" sz="2400" i="0">
                                  <a:latin typeface="Cambria Math" panose="02040503050406030204" pitchFamily="18" charset="0"/>
                                </a:rPr>
                                <m:t>2</m:t>
                              </m:r>
                            </m:sup>
                          </m:sSup>
                        </m:e>
                      </m:nary>
                      <m:r>
                        <a:rPr lang="en-US" sz="2400" i="0">
                          <a:latin typeface="Cambria Math" panose="02040503050406030204" pitchFamily="18" charset="0"/>
                        </a:rPr>
                        <m:t>=</m:t>
                      </m:r>
                      <m:nary>
                        <m:naryPr>
                          <m:chr m:val="∑"/>
                          <m:limLoc m:val="undOvr"/>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0">
                              <a:latin typeface="Cambria Math" panose="02040503050406030204" pitchFamily="18" charset="0"/>
                            </a:rPr>
                            <m:t>=</m:t>
                          </m:r>
                          <m:r>
                            <a:rPr lang="en-US" sz="2400" i="0">
                              <a:latin typeface="Cambria Math" panose="02040503050406030204" pitchFamily="18" charset="0"/>
                            </a:rPr>
                            <m:t>1</m:t>
                          </m:r>
                        </m:sub>
                        <m:sup>
                          <m:r>
                            <a:rPr lang="en-US" sz="2400" i="1">
                              <a:latin typeface="Cambria Math" panose="02040503050406030204" pitchFamily="18" charset="0"/>
                            </a:rPr>
                            <m:t>𝑘</m:t>
                          </m:r>
                        </m:sup>
                        <m:e>
                          <m:sSup>
                            <m:sSupPr>
                              <m:ctrlPr>
                                <a:rPr lang="en-US" sz="2400" i="1">
                                  <a:solidFill>
                                    <a:srgbClr val="836967"/>
                                  </a:solidFill>
                                  <a:latin typeface="Cambria Math" panose="02040503050406030204" pitchFamily="18" charset="0"/>
                                </a:rPr>
                              </m:ctrlPr>
                            </m:sSupPr>
                            <m:e>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𝑦</m:t>
                                      </m:r>
                                    </m:e>
                                    <m:sub>
                                      <m:r>
                                        <a:rPr lang="en-US" sz="2400" i="1">
                                          <a:latin typeface="Cambria Math" panose="02040503050406030204" pitchFamily="18" charset="0"/>
                                        </a:rPr>
                                        <m:t>𝑖</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𝑏</m:t>
                                      </m:r>
                                    </m:e>
                                    <m:sub>
                                      <m:r>
                                        <a:rPr lang="en-US" sz="2400" i="0">
                                          <a:latin typeface="Cambria Math" panose="02040503050406030204" pitchFamily="18" charset="0"/>
                                        </a:rPr>
                                        <m:t>1</m:t>
                                      </m:r>
                                    </m:sub>
                                  </m:sSub>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1</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𝑏</m:t>
                                      </m:r>
                                    </m:e>
                                    <m:sub>
                                      <m:r>
                                        <a:rPr lang="en-US" sz="2400" i="0">
                                          <a:latin typeface="Cambria Math" panose="02040503050406030204" pitchFamily="18" charset="0"/>
                                        </a:rPr>
                                        <m:t>2</m:t>
                                      </m:r>
                                    </m:sub>
                                  </m:sSub>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2</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𝑏</m:t>
                                      </m:r>
                                    </m:e>
                                    <m:sub>
                                      <m:r>
                                        <a:rPr lang="en-US" sz="2400" i="1">
                                          <a:latin typeface="Cambria Math" panose="02040503050406030204" pitchFamily="18" charset="0"/>
                                        </a:rPr>
                                        <m:t>𝑁</m:t>
                                      </m:r>
                                    </m:sub>
                                  </m:sSub>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𝑖𝑁</m:t>
                                      </m:r>
                                    </m:sub>
                                  </m:sSub>
                                </m:e>
                              </m:d>
                            </m:e>
                            <m:sup>
                              <m:r>
                                <a:rPr lang="en-US" sz="2400" i="0">
                                  <a:latin typeface="Cambria Math" panose="02040503050406030204" pitchFamily="18" charset="0"/>
                                </a:rPr>
                                <m:t>2</m:t>
                              </m:r>
                            </m:sup>
                          </m:sSup>
                        </m:e>
                      </m:nary>
                      <m:r>
                        <a:rPr lang="en-US" sz="2400" i="0">
                          <a:latin typeface="Cambria Math" panose="02040503050406030204" pitchFamily="18" charset="0"/>
                        </a:rPr>
                        <m:t>→</m:t>
                      </m:r>
                      <m:r>
                        <a:rPr lang="en-US" sz="2400" i="1">
                          <a:latin typeface="Cambria Math" panose="02040503050406030204" pitchFamily="18" charset="0"/>
                        </a:rPr>
                        <m:t>𝑚𝑖𝑛</m:t>
                      </m:r>
                    </m:oMath>
                  </m:oMathPara>
                </a14:m>
                <a:endParaRPr lang="en-US" sz="2400" dirty="0"/>
              </a:p>
            </p:txBody>
          </p:sp>
        </mc:Choice>
        <mc:Fallback xmlns="">
          <p:sp>
            <p:nvSpPr>
              <p:cNvPr id="9" name="TextBox 8">
                <a:extLst>
                  <a:ext uri="{FF2B5EF4-FFF2-40B4-BE49-F238E27FC236}">
                    <a16:creationId xmlns:a16="http://schemas.microsoft.com/office/drawing/2014/main" id="{4B997EA5-DFAF-9A64-6263-DE8B0FA387D7}"/>
                  </a:ext>
                </a:extLst>
              </p:cNvPr>
              <p:cNvSpPr txBox="1">
                <a:spLocks noRot="1" noChangeAspect="1" noMove="1" noResize="1" noEditPoints="1" noAdjustHandles="1" noChangeArrowheads="1" noChangeShapeType="1" noTextEdit="1"/>
              </p:cNvSpPr>
              <p:nvPr/>
            </p:nvSpPr>
            <p:spPr>
              <a:xfrm>
                <a:off x="983974" y="4494890"/>
                <a:ext cx="8205537" cy="1138260"/>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18EDC77D-1C11-1617-B83F-A3502BF74218}"/>
                  </a:ext>
                </a:extLst>
              </p:cNvPr>
              <p:cNvSpPr txBox="1"/>
              <p:nvPr/>
            </p:nvSpPr>
            <p:spPr>
              <a:xfrm>
                <a:off x="838200" y="5707019"/>
                <a:ext cx="1895114" cy="710644"/>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i="1" smtClean="0">
                              <a:solidFill>
                                <a:srgbClr val="836967"/>
                              </a:solidFill>
                              <a:latin typeface="Cambria Math" panose="02040503050406030204" pitchFamily="18" charset="0"/>
                            </a:rPr>
                          </m:ctrlPr>
                        </m:sSubPr>
                        <m:e>
                          <m:r>
                            <a:rPr lang="en-US" i="1">
                              <a:latin typeface="Cambria Math" panose="02040503050406030204" pitchFamily="18" charset="0"/>
                            </a:rPr>
                            <m:t>𝑡</m:t>
                          </m:r>
                        </m:e>
                        <m:sub>
                          <m:r>
                            <a:rPr lang="en-US" b="0" i="1" smtClean="0">
                              <a:latin typeface="Cambria Math" panose="02040503050406030204" pitchFamily="18" charset="0"/>
                            </a:rPr>
                            <m:t>𝑖</m:t>
                          </m:r>
                        </m:sub>
                      </m:sSub>
                      <m:r>
                        <a:rPr lang="en-US" i="0">
                          <a:latin typeface="Cambria Math" panose="02040503050406030204" pitchFamily="18" charset="0"/>
                        </a:rPr>
                        <m:t>=</m:t>
                      </m:r>
                      <m:f>
                        <m:fPr>
                          <m:ctrlPr>
                            <a:rPr lang="en-US" i="1">
                              <a:solidFill>
                                <a:srgbClr val="836967"/>
                              </a:solidFill>
                              <a:latin typeface="Cambria Math" panose="02040503050406030204" pitchFamily="18" charset="0"/>
                            </a:rPr>
                          </m:ctrlPr>
                        </m:fPr>
                        <m:num>
                          <m:sSub>
                            <m:sSubPr>
                              <m:ctrlPr>
                                <a:rPr lang="en-US" i="1">
                                  <a:solidFill>
                                    <a:srgbClr val="836967"/>
                                  </a:solidFill>
                                  <a:latin typeface="Cambria Math" panose="02040503050406030204" pitchFamily="18" charset="0"/>
                                </a:rPr>
                              </m:ctrlPr>
                            </m:sSubPr>
                            <m:e>
                              <m:acc>
                                <m:accPr>
                                  <m:chr m:val="̂"/>
                                  <m:ctrlPr>
                                    <a:rPr lang="en-US" i="1">
                                      <a:solidFill>
                                        <a:srgbClr val="836967"/>
                                      </a:solidFill>
                                      <a:latin typeface="Cambria Math" panose="02040503050406030204" pitchFamily="18" charset="0"/>
                                    </a:rPr>
                                  </m:ctrlPr>
                                </m:accPr>
                                <m:e>
                                  <m:r>
                                    <a:rPr lang="en-US" i="1">
                                      <a:latin typeface="Cambria Math" panose="02040503050406030204" pitchFamily="18" charset="0"/>
                                    </a:rPr>
                                    <m:t>𝑏</m:t>
                                  </m:r>
                                </m:e>
                              </m:acc>
                            </m:e>
                            <m:sub>
                              <m:r>
                                <a:rPr lang="en-US" b="0" i="1" smtClean="0">
                                  <a:latin typeface="Cambria Math" panose="02040503050406030204" pitchFamily="18" charset="0"/>
                                </a:rPr>
                                <m:t>𝑖</m:t>
                              </m:r>
                            </m:sub>
                          </m:sSub>
                        </m:num>
                        <m:den>
                          <m:r>
                            <a:rPr lang="en-US" i="1">
                              <a:latin typeface="Cambria Math" panose="02040503050406030204" pitchFamily="18" charset="0"/>
                            </a:rPr>
                            <m:t>𝑆𝐸</m:t>
                          </m:r>
                          <m:d>
                            <m:dPr>
                              <m:ctrlPr>
                                <a:rPr lang="en-US" i="1">
                                  <a:solidFill>
                                    <a:srgbClr val="836967"/>
                                  </a:solidFill>
                                  <a:latin typeface="Cambria Math" panose="02040503050406030204" pitchFamily="18" charset="0"/>
                                </a:rPr>
                              </m:ctrlPr>
                            </m:dPr>
                            <m:e>
                              <m:sSub>
                                <m:sSubPr>
                                  <m:ctrlPr>
                                    <a:rPr lang="en-US" i="1">
                                      <a:solidFill>
                                        <a:srgbClr val="836967"/>
                                      </a:solidFill>
                                      <a:latin typeface="Cambria Math" panose="02040503050406030204" pitchFamily="18" charset="0"/>
                                    </a:rPr>
                                  </m:ctrlPr>
                                </m:sSubPr>
                                <m:e>
                                  <m:r>
                                    <a:rPr lang="en-US" i="1">
                                      <a:latin typeface="Cambria Math" panose="02040503050406030204" pitchFamily="18" charset="0"/>
                                    </a:rPr>
                                    <m:t>𝑏</m:t>
                                  </m:r>
                                </m:e>
                                <m:sub>
                                  <m:r>
                                    <a:rPr lang="en-US" b="0" i="1" smtClean="0">
                                      <a:latin typeface="Cambria Math" panose="02040503050406030204" pitchFamily="18" charset="0"/>
                                    </a:rPr>
                                    <m:t>𝑖</m:t>
                                  </m:r>
                                </m:sub>
                              </m:sSub>
                            </m:e>
                          </m:d>
                        </m:den>
                      </m:f>
                      <m:r>
                        <a:rPr lang="en-US" i="0">
                          <a:latin typeface="Cambria Math" panose="02040503050406030204" pitchFamily="18" charset="0"/>
                        </a:rPr>
                        <m:t> </m:t>
                      </m:r>
                    </m:oMath>
                  </m:oMathPara>
                </a14:m>
                <a:endParaRPr lang="en-US" dirty="0"/>
              </a:p>
            </p:txBody>
          </p:sp>
        </mc:Choice>
        <mc:Fallback xmlns="">
          <p:sp>
            <p:nvSpPr>
              <p:cNvPr id="11" name="TextBox 10">
                <a:extLst>
                  <a:ext uri="{FF2B5EF4-FFF2-40B4-BE49-F238E27FC236}">
                    <a16:creationId xmlns:a16="http://schemas.microsoft.com/office/drawing/2014/main" id="{18EDC77D-1C11-1617-B83F-A3502BF74218}"/>
                  </a:ext>
                </a:extLst>
              </p:cNvPr>
              <p:cNvSpPr txBox="1">
                <a:spLocks noRot="1" noChangeAspect="1" noMove="1" noResize="1" noEditPoints="1" noAdjustHandles="1" noChangeArrowheads="1" noChangeShapeType="1" noTextEdit="1"/>
              </p:cNvSpPr>
              <p:nvPr/>
            </p:nvSpPr>
            <p:spPr>
              <a:xfrm>
                <a:off x="838200" y="5707019"/>
                <a:ext cx="1895114" cy="710644"/>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241CD3A9-4B23-1C72-99F8-B7BC2F5EC271}"/>
                  </a:ext>
                </a:extLst>
              </p:cNvPr>
              <p:cNvSpPr txBox="1"/>
              <p:nvPr/>
            </p:nvSpPr>
            <p:spPr>
              <a:xfrm>
                <a:off x="1890786" y="6445195"/>
                <a:ext cx="6663667" cy="384144"/>
              </a:xfrm>
              <a:prstGeom prst="rect">
                <a:avLst/>
              </a:prstGeom>
              <a:noFill/>
            </p:spPr>
            <p:txBody>
              <a:bodyPr wrap="square">
                <a:spAutoFit/>
              </a:bodyPr>
              <a:lstStyle/>
              <a:p>
                <a14:m>
                  <m:oMath xmlns:m="http://schemas.openxmlformats.org/officeDocument/2006/math">
                    <m:r>
                      <a:rPr lang="en-US" sz="1800" b="0" i="1" smtClean="0">
                        <a:effectLst/>
                        <a:latin typeface="Cambria Math" panose="02040503050406030204" pitchFamily="18" charset="0"/>
                        <a:ea typeface="Times New Roman" panose="02020603050405020304" pitchFamily="18" charset="0"/>
                        <a:cs typeface="Arial" panose="020B0604020202020204" pitchFamily="34" charset="0"/>
                      </a:rPr>
                      <m:t>𝑆</m:t>
                    </m:r>
                    <m:r>
                      <a:rPr lang="en-US" sz="1800" i="1" smtClean="0">
                        <a:effectLst/>
                        <a:latin typeface="Cambria Math" panose="02040503050406030204" pitchFamily="18" charset="0"/>
                        <a:ea typeface="Times New Roman" panose="02020603050405020304" pitchFamily="18" charset="0"/>
                        <a:cs typeface="Arial" panose="020B0604020202020204" pitchFamily="34" charset="0"/>
                      </a:rPr>
                      <m:t>𝐸</m:t>
                    </m:r>
                    <m:d>
                      <m:dPr>
                        <m:ctrlPr>
                          <a:rPr lang="en-US" i="1">
                            <a:effectLst/>
                            <a:latin typeface="Cambria Math" panose="02040503050406030204" pitchFamily="18" charset="0"/>
                            <a:ea typeface="Times New Roman" panose="02020603050405020304" pitchFamily="18" charset="0"/>
                          </a:rPr>
                        </m:ctrlPr>
                      </m:dPr>
                      <m:e>
                        <m:sSub>
                          <m:sSubPr>
                            <m:ctrlPr>
                              <a:rPr lang="en-US" i="1">
                                <a:effectLst/>
                                <a:latin typeface="Cambria Math" panose="02040503050406030204" pitchFamily="18" charset="0"/>
                                <a:ea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Arial" panose="020B0604020202020204" pitchFamily="34" charset="0"/>
                              </a:rPr>
                              <m:t>𝑏</m:t>
                            </m:r>
                          </m:e>
                          <m:sub>
                            <m:r>
                              <a:rPr lang="en-US" sz="1800" b="0" i="1" smtClean="0">
                                <a:effectLst/>
                                <a:latin typeface="Cambria Math" panose="02040503050406030204" pitchFamily="18" charset="0"/>
                                <a:ea typeface="Times New Roman" panose="02020603050405020304" pitchFamily="18" charset="0"/>
                                <a:cs typeface="Arial" panose="020B0604020202020204" pitchFamily="34" charset="0"/>
                              </a:rPr>
                              <m:t>𝑖</m:t>
                            </m:r>
                          </m:sub>
                        </m:sSub>
                      </m:e>
                    </m:d>
                  </m:oMath>
                </a14:m>
                <a:r>
                  <a:rPr lang="en-US" sz="1800" dirty="0">
                    <a:effectLst/>
                    <a:ea typeface="Times New Roman" panose="02020603050405020304" pitchFamily="18" charset="0"/>
                    <a:cs typeface="Arial" panose="020B0604020202020204" pitchFamily="34" charset="0"/>
                  </a:rPr>
                  <a:t> = standard error of the regression coefficient estimate </a:t>
                </a:r>
                <a14:m>
                  <m:oMath xmlns:m="http://schemas.openxmlformats.org/officeDocument/2006/math">
                    <m:sSub>
                      <m:sSubPr>
                        <m:ctrlPr>
                          <a:rPr lang="en-US" i="1">
                            <a:effectLst/>
                            <a:latin typeface="Cambria Math" panose="02040503050406030204" pitchFamily="18" charset="0"/>
                            <a:ea typeface="Times New Roman" panose="02020603050405020304" pitchFamily="18" charset="0"/>
                          </a:rPr>
                        </m:ctrlPr>
                      </m:sSubPr>
                      <m:e>
                        <m:acc>
                          <m:accPr>
                            <m:chr m:val="̂"/>
                            <m:ctrlPr>
                              <a:rPr lang="en-US" i="1">
                                <a:effectLst/>
                                <a:latin typeface="Cambria Math" panose="02040503050406030204" pitchFamily="18" charset="0"/>
                                <a:ea typeface="Times New Roman" panose="02020603050405020304" pitchFamily="18" charset="0"/>
                              </a:rPr>
                            </m:ctrlPr>
                          </m:accPr>
                          <m:e>
                            <m:r>
                              <a:rPr lang="en-US" sz="1800" i="1">
                                <a:effectLst/>
                                <a:latin typeface="Cambria Math" panose="02040503050406030204" pitchFamily="18" charset="0"/>
                                <a:ea typeface="Times New Roman" panose="02020603050405020304" pitchFamily="18" charset="0"/>
                                <a:cs typeface="Arial" panose="020B0604020202020204" pitchFamily="34" charset="0"/>
                              </a:rPr>
                              <m:t>𝑏</m:t>
                            </m:r>
                          </m:e>
                        </m:acc>
                      </m:e>
                      <m:sub>
                        <m:r>
                          <a:rPr lang="en-US" sz="1800" b="0" i="1" smtClean="0">
                            <a:effectLst/>
                            <a:latin typeface="Cambria Math" panose="02040503050406030204" pitchFamily="18" charset="0"/>
                            <a:ea typeface="Times New Roman" panose="02020603050405020304" pitchFamily="18" charset="0"/>
                            <a:cs typeface="Arial" panose="020B0604020202020204" pitchFamily="34" charset="0"/>
                          </a:rPr>
                          <m:t>𝑖</m:t>
                        </m:r>
                      </m:sub>
                    </m:sSub>
                  </m:oMath>
                </a14:m>
                <a:r>
                  <a:rPr lang="en-US" sz="1800" dirty="0">
                    <a:effectLst/>
                    <a:ea typeface="Times New Roman" panose="02020603050405020304" pitchFamily="18" charset="0"/>
                    <a:cs typeface="Arial" panose="020B0604020202020204" pitchFamily="34" charset="0"/>
                  </a:rPr>
                  <a:t>.</a:t>
                </a:r>
                <a:endParaRPr lang="en-US" dirty="0"/>
              </a:p>
            </p:txBody>
          </p:sp>
        </mc:Choice>
        <mc:Fallback xmlns="">
          <p:sp>
            <p:nvSpPr>
              <p:cNvPr id="13" name="TextBox 12">
                <a:extLst>
                  <a:ext uri="{FF2B5EF4-FFF2-40B4-BE49-F238E27FC236}">
                    <a16:creationId xmlns:a16="http://schemas.microsoft.com/office/drawing/2014/main" id="{241CD3A9-4B23-1C72-99F8-B7BC2F5EC271}"/>
                  </a:ext>
                </a:extLst>
              </p:cNvPr>
              <p:cNvSpPr txBox="1">
                <a:spLocks noRot="1" noChangeAspect="1" noMove="1" noResize="1" noEditPoints="1" noAdjustHandles="1" noChangeArrowheads="1" noChangeShapeType="1" noTextEdit="1"/>
              </p:cNvSpPr>
              <p:nvPr/>
            </p:nvSpPr>
            <p:spPr>
              <a:xfrm>
                <a:off x="1890786" y="6445195"/>
                <a:ext cx="6663667" cy="384144"/>
              </a:xfrm>
              <a:prstGeom prst="rect">
                <a:avLst/>
              </a:prstGeom>
              <a:blipFill>
                <a:blip r:embed="rId9"/>
                <a:stretch>
                  <a:fillRect t="-3175" b="-2539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9F7E42F3-C553-CA85-14E0-A9F3DBE8F03F}"/>
                  </a:ext>
                </a:extLst>
              </p:cNvPr>
              <p:cNvSpPr txBox="1"/>
              <p:nvPr/>
            </p:nvSpPr>
            <p:spPr>
              <a:xfrm>
                <a:off x="9563101" y="1604600"/>
                <a:ext cx="2209549" cy="645048"/>
              </a:xfrm>
              <a:prstGeom prst="rect">
                <a:avLst/>
              </a:prstGeom>
              <a:noFill/>
            </p:spPr>
            <p:txBody>
              <a:bodyPr wrap="square">
                <a:spAutoFit/>
              </a:bodyPr>
              <a:lstStyle/>
              <a:p>
                <a14:m>
                  <m:oMath xmlns:m="http://schemas.openxmlformats.org/officeDocument/2006/math">
                    <m:sSub>
                      <m:sSubPr>
                        <m:ctrlPr>
                          <a:rPr lang="en-US" sz="2400" i="1" smtClean="0">
                            <a:solidFill>
                              <a:srgbClr val="836967"/>
                            </a:solidFill>
                            <a:latin typeface="Cambria Math" panose="02040503050406030204" pitchFamily="18" charset="0"/>
                          </a:rPr>
                        </m:ctrlPr>
                      </m:sSubPr>
                      <m:e>
                        <m:r>
                          <a:rPr lang="en-US" sz="2400" i="1">
                            <a:latin typeface="Cambria Math" panose="02040503050406030204" pitchFamily="18" charset="0"/>
                          </a:rPr>
                          <m:t>𝑝</m:t>
                        </m:r>
                      </m:e>
                      <m:sub>
                        <m:r>
                          <a:rPr lang="en-US" sz="2400" b="0" i="1" smtClean="0">
                            <a:latin typeface="Cambria Math" panose="02040503050406030204" pitchFamily="18" charset="0"/>
                          </a:rPr>
                          <m:t>𝑖</m:t>
                        </m:r>
                      </m:sub>
                    </m:sSub>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𝑡</m:t>
                            </m:r>
                          </m:e>
                          <m:sub>
                            <m:r>
                              <a:rPr lang="en-US" sz="2400" b="0" i="1" smtClean="0">
                                <a:latin typeface="Cambria Math" panose="02040503050406030204" pitchFamily="18" charset="0"/>
                              </a:rPr>
                              <m:t>𝑖</m:t>
                            </m:r>
                          </m:sub>
                        </m:sSub>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acc>
                                  <m:accPr>
                                    <m:chr m:val="̂"/>
                                    <m:ctrlPr>
                                      <a:rPr lang="en-US" sz="2400" i="1">
                                        <a:solidFill>
                                          <a:srgbClr val="836967"/>
                                        </a:solidFill>
                                        <a:latin typeface="Cambria Math" panose="02040503050406030204" pitchFamily="18" charset="0"/>
                                      </a:rPr>
                                    </m:ctrlPr>
                                  </m:accPr>
                                  <m:e>
                                    <m:r>
                                      <a:rPr lang="en-US" sz="2400" i="1">
                                        <a:latin typeface="Cambria Math" panose="02040503050406030204" pitchFamily="18" charset="0"/>
                                      </a:rPr>
                                      <m:t>𝑏</m:t>
                                    </m:r>
                                  </m:e>
                                </m:acc>
                              </m:e>
                              <m:sub>
                                <m:r>
                                  <a:rPr lang="en-US" sz="2400" b="0" i="1" smtClean="0">
                                    <a:latin typeface="Cambria Math" panose="02040503050406030204" pitchFamily="18" charset="0"/>
                                  </a:rPr>
                                  <m:t>𝑖</m:t>
                                </m:r>
                              </m:sub>
                            </m:sSub>
                            <m:d>
                              <m:dPr>
                                <m:begChr m:val="|"/>
                                <m:endChr m:val=""/>
                                <m:ctrlPr>
                                  <a:rPr lang="en-US" sz="2400" i="1">
                                    <a:solidFill>
                                      <a:srgbClr val="836967"/>
                                    </a:solidFill>
                                    <a:latin typeface="Cambria Math" panose="02040503050406030204" pitchFamily="18" charset="0"/>
                                  </a:rPr>
                                </m:ctrlPr>
                              </m:dPr>
                              <m:e>
                                <m:r>
                                  <a:rPr lang="en-US" sz="2400" i="0">
                                    <a:latin typeface="Cambria Math" panose="02040503050406030204" pitchFamily="18" charset="0"/>
                                  </a:rPr>
                                  <m:t>ᴦ</m:t>
                                </m:r>
                              </m:e>
                            </m:d>
                          </m:e>
                        </m:d>
                      </m:e>
                    </m:d>
                  </m:oMath>
                </a14:m>
                <a:r>
                  <a:rPr lang="en-US" sz="2400" dirty="0"/>
                  <a:t>,</a:t>
                </a:r>
              </a:p>
            </p:txBody>
          </p:sp>
        </mc:Choice>
        <mc:Fallback xmlns="">
          <p:sp>
            <p:nvSpPr>
              <p:cNvPr id="12" name="TextBox 11">
                <a:extLst>
                  <a:ext uri="{FF2B5EF4-FFF2-40B4-BE49-F238E27FC236}">
                    <a16:creationId xmlns:a16="http://schemas.microsoft.com/office/drawing/2014/main" id="{9F7E42F3-C553-CA85-14E0-A9F3DBE8F03F}"/>
                  </a:ext>
                </a:extLst>
              </p:cNvPr>
              <p:cNvSpPr txBox="1">
                <a:spLocks noRot="1" noChangeAspect="1" noMove="1" noResize="1" noEditPoints="1" noAdjustHandles="1" noChangeArrowheads="1" noChangeShapeType="1" noTextEdit="1"/>
              </p:cNvSpPr>
              <p:nvPr/>
            </p:nvSpPr>
            <p:spPr>
              <a:xfrm>
                <a:off x="9563101" y="1604600"/>
                <a:ext cx="2209549" cy="645048"/>
              </a:xfrm>
              <a:prstGeom prst="rect">
                <a:avLst/>
              </a:prstGeom>
              <a:blipFill>
                <a:blip r:embed="rId10"/>
                <a:stretch>
                  <a:fillRect b="-7547"/>
                </a:stretch>
              </a:blipFill>
            </p:spPr>
            <p:txBody>
              <a:bodyPr/>
              <a:lstStyle/>
              <a:p>
                <a:r>
                  <a:rPr lang="en-US">
                    <a:noFill/>
                  </a:rPr>
                  <a:t> </a:t>
                </a:r>
              </a:p>
            </p:txBody>
          </p:sp>
        </mc:Fallback>
      </mc:AlternateContent>
      <p:cxnSp>
        <p:nvCxnSpPr>
          <p:cNvPr id="17" name="Straight Connector 16">
            <a:extLst>
              <a:ext uri="{FF2B5EF4-FFF2-40B4-BE49-F238E27FC236}">
                <a16:creationId xmlns:a16="http://schemas.microsoft.com/office/drawing/2014/main" id="{93A12085-92E6-E064-AED4-B5E52BB1CACE}"/>
              </a:ext>
            </a:extLst>
          </p:cNvPr>
          <p:cNvCxnSpPr/>
          <p:nvPr/>
        </p:nvCxnSpPr>
        <p:spPr>
          <a:xfrm>
            <a:off x="9288379" y="1511184"/>
            <a:ext cx="0" cy="4981691"/>
          </a:xfrm>
          <a:prstGeom prst="line">
            <a:avLst/>
          </a:prstGeom>
          <a:ln w="571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2955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 Linear Regression (numerical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4" name="Rectangle 7">
            <a:extLst>
              <a:ext uri="{FF2B5EF4-FFF2-40B4-BE49-F238E27FC236}">
                <a16:creationId xmlns:a16="http://schemas.microsoft.com/office/drawing/2014/main" id="{E9B832B4-4451-EFB1-ADD1-5253FFF541AC}"/>
              </a:ext>
            </a:extLst>
          </p:cNvPr>
          <p:cNvSpPr>
            <a:spLocks noChangeArrowheads="1"/>
          </p:cNvSpPr>
          <p:nvPr/>
        </p:nvSpPr>
        <p:spPr bwMode="auto">
          <a:xfrm>
            <a:off x="5636961" y="289548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C2EC5F74-3A1B-9164-A863-BCA87005B325}"/>
                  </a:ext>
                </a:extLst>
              </p:cNvPr>
              <p:cNvSpPr txBox="1"/>
              <p:nvPr/>
            </p:nvSpPr>
            <p:spPr>
              <a:xfrm>
                <a:off x="747797" y="1919036"/>
                <a:ext cx="3451223" cy="64504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rgbClr val="836967"/>
                              </a:solidFill>
                              <a:latin typeface="Cambria Math" panose="02040503050406030204" pitchFamily="18" charset="0"/>
                            </a:rPr>
                          </m:ctrlPr>
                        </m:sSubPr>
                        <m:e>
                          <m:r>
                            <a:rPr lang="en-US" sz="2400" i="1">
                              <a:latin typeface="Cambria Math" panose="02040503050406030204" pitchFamily="18" charset="0"/>
                            </a:rPr>
                            <m:t>𝑝</m:t>
                          </m:r>
                        </m:e>
                        <m:sub>
                          <m:r>
                            <a:rPr lang="en-US" sz="2400" b="0" i="1" smtClean="0">
                              <a:latin typeface="Cambria Math" panose="02040503050406030204" pitchFamily="18" charset="0"/>
                            </a:rPr>
                            <m:t>𝑖</m:t>
                          </m:r>
                        </m:sub>
                      </m:sSub>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𝑡</m:t>
                              </m:r>
                            </m:e>
                            <m:sub>
                              <m:r>
                                <a:rPr lang="en-US" sz="2400" b="0" i="1" smtClean="0">
                                  <a:latin typeface="Cambria Math" panose="02040503050406030204" pitchFamily="18" charset="0"/>
                                </a:rPr>
                                <m:t>𝑖</m:t>
                              </m:r>
                            </m:sub>
                          </m:sSub>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acc>
                                    <m:accPr>
                                      <m:chr m:val="̂"/>
                                      <m:ctrlPr>
                                        <a:rPr lang="en-US" sz="2400" i="1">
                                          <a:solidFill>
                                            <a:srgbClr val="836967"/>
                                          </a:solidFill>
                                          <a:latin typeface="Cambria Math" panose="02040503050406030204" pitchFamily="18" charset="0"/>
                                        </a:rPr>
                                      </m:ctrlPr>
                                    </m:accPr>
                                    <m:e>
                                      <m:r>
                                        <a:rPr lang="en-US" sz="2400" i="1">
                                          <a:latin typeface="Cambria Math" panose="02040503050406030204" pitchFamily="18" charset="0"/>
                                        </a:rPr>
                                        <m:t>𝑏</m:t>
                                      </m:r>
                                    </m:e>
                                  </m:acc>
                                </m:e>
                                <m:sub>
                                  <m:r>
                                    <a:rPr lang="en-US" sz="2400" b="0" i="1" smtClean="0">
                                      <a:latin typeface="Cambria Math" panose="02040503050406030204" pitchFamily="18" charset="0"/>
                                    </a:rPr>
                                    <m:t>𝑖</m:t>
                                  </m:r>
                                </m:sub>
                              </m:sSub>
                              <m:d>
                                <m:dPr>
                                  <m:begChr m:val="|"/>
                                  <m:endChr m:val=""/>
                                  <m:ctrlPr>
                                    <a:rPr lang="en-US" sz="2400" i="1">
                                      <a:solidFill>
                                        <a:srgbClr val="836967"/>
                                      </a:solidFill>
                                      <a:latin typeface="Cambria Math" panose="02040503050406030204" pitchFamily="18" charset="0"/>
                                    </a:rPr>
                                  </m:ctrlPr>
                                </m:dPr>
                                <m:e>
                                  <m:acc>
                                    <m:accPr>
                                      <m:chr m:val="̃"/>
                                      <m:ctrlPr>
                                        <a:rPr lang="en-US" sz="2400" i="1">
                                          <a:solidFill>
                                            <a:srgbClr val="836967"/>
                                          </a:solidFill>
                                          <a:latin typeface="Cambria Math" panose="02040503050406030204" pitchFamily="18" charset="0"/>
                                        </a:rPr>
                                      </m:ctrlPr>
                                    </m:accPr>
                                    <m:e>
                                      <m:r>
                                        <a:rPr lang="en-US" sz="2400" i="0">
                                          <a:latin typeface="Cambria Math" panose="02040503050406030204" pitchFamily="18" charset="0"/>
                                        </a:rPr>
                                        <m:t>ᴦ</m:t>
                                      </m:r>
                                    </m:e>
                                  </m:acc>
                                </m:e>
                              </m:d>
                            </m:e>
                          </m:d>
                        </m:e>
                      </m:d>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𝑝</m:t>
                          </m:r>
                        </m:e>
                        <m:sub>
                          <m:r>
                            <a:rPr lang="en-US" sz="2400" i="1">
                              <a:latin typeface="Cambria Math" panose="02040503050406030204" pitchFamily="18" charset="0"/>
                            </a:rPr>
                            <m:t>𝑐</m:t>
                          </m:r>
                        </m:sub>
                      </m:sSub>
                      <m:r>
                        <a:rPr lang="en-US" sz="2400" i="0">
                          <a:latin typeface="Cambria Math" panose="02040503050406030204" pitchFamily="18" charset="0"/>
                        </a:rPr>
                        <m:t> ∀ </m:t>
                      </m:r>
                      <m:r>
                        <a:rPr lang="en-US" sz="2400" b="0" i="1" smtClean="0">
                          <a:latin typeface="Cambria Math" panose="02040503050406030204" pitchFamily="18" charset="0"/>
                        </a:rPr>
                        <m:t>𝑖</m:t>
                      </m:r>
                    </m:oMath>
                  </m:oMathPara>
                </a14:m>
                <a:endParaRPr lang="en-US" sz="2400" dirty="0"/>
              </a:p>
            </p:txBody>
          </p:sp>
        </mc:Choice>
        <mc:Fallback xmlns="">
          <p:sp>
            <p:nvSpPr>
              <p:cNvPr id="15" name="TextBox 14">
                <a:extLst>
                  <a:ext uri="{FF2B5EF4-FFF2-40B4-BE49-F238E27FC236}">
                    <a16:creationId xmlns:a16="http://schemas.microsoft.com/office/drawing/2014/main" id="{C2EC5F74-3A1B-9164-A863-BCA87005B325}"/>
                  </a:ext>
                </a:extLst>
              </p:cNvPr>
              <p:cNvSpPr txBox="1">
                <a:spLocks noRot="1" noChangeAspect="1" noMove="1" noResize="1" noEditPoints="1" noAdjustHandles="1" noChangeArrowheads="1" noChangeShapeType="1" noTextEdit="1"/>
              </p:cNvSpPr>
              <p:nvPr/>
            </p:nvSpPr>
            <p:spPr>
              <a:xfrm>
                <a:off x="747797" y="1919036"/>
                <a:ext cx="3451223" cy="645048"/>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1024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 Linear Regression (numerical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4" name="Rectangle 7">
            <a:extLst>
              <a:ext uri="{FF2B5EF4-FFF2-40B4-BE49-F238E27FC236}">
                <a16:creationId xmlns:a16="http://schemas.microsoft.com/office/drawing/2014/main" id="{E9B832B4-4451-EFB1-ADD1-5253FFF541AC}"/>
              </a:ext>
            </a:extLst>
          </p:cNvPr>
          <p:cNvSpPr>
            <a:spLocks noChangeArrowheads="1"/>
          </p:cNvSpPr>
          <p:nvPr/>
        </p:nvSpPr>
        <p:spPr bwMode="auto">
          <a:xfrm>
            <a:off x="5636961" y="289548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C2EC5F74-3A1B-9164-A863-BCA87005B325}"/>
                  </a:ext>
                </a:extLst>
              </p:cNvPr>
              <p:cNvSpPr txBox="1"/>
              <p:nvPr/>
            </p:nvSpPr>
            <p:spPr>
              <a:xfrm>
                <a:off x="747797" y="1919036"/>
                <a:ext cx="3451223" cy="64504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rgbClr val="836967"/>
                              </a:solidFill>
                              <a:latin typeface="Cambria Math" panose="02040503050406030204" pitchFamily="18" charset="0"/>
                            </a:rPr>
                          </m:ctrlPr>
                        </m:sSubPr>
                        <m:e>
                          <m:r>
                            <a:rPr lang="en-US" sz="2400" i="1">
                              <a:latin typeface="Cambria Math" panose="02040503050406030204" pitchFamily="18" charset="0"/>
                            </a:rPr>
                            <m:t>𝑝</m:t>
                          </m:r>
                        </m:e>
                        <m:sub>
                          <m:r>
                            <a:rPr lang="en-US" sz="2400" b="0" i="1" smtClean="0">
                              <a:latin typeface="Cambria Math" panose="02040503050406030204" pitchFamily="18" charset="0"/>
                            </a:rPr>
                            <m:t>𝑖</m:t>
                          </m:r>
                        </m:sub>
                      </m:sSub>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𝑡</m:t>
                              </m:r>
                            </m:e>
                            <m:sub>
                              <m:r>
                                <a:rPr lang="en-US" sz="2400" b="0" i="1" smtClean="0">
                                  <a:latin typeface="Cambria Math" panose="02040503050406030204" pitchFamily="18" charset="0"/>
                                </a:rPr>
                                <m:t>𝑖</m:t>
                              </m:r>
                            </m:sub>
                          </m:sSub>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acc>
                                    <m:accPr>
                                      <m:chr m:val="̂"/>
                                      <m:ctrlPr>
                                        <a:rPr lang="en-US" sz="2400" i="1">
                                          <a:solidFill>
                                            <a:srgbClr val="836967"/>
                                          </a:solidFill>
                                          <a:latin typeface="Cambria Math" panose="02040503050406030204" pitchFamily="18" charset="0"/>
                                        </a:rPr>
                                      </m:ctrlPr>
                                    </m:accPr>
                                    <m:e>
                                      <m:r>
                                        <a:rPr lang="en-US" sz="2400" i="1">
                                          <a:latin typeface="Cambria Math" panose="02040503050406030204" pitchFamily="18" charset="0"/>
                                        </a:rPr>
                                        <m:t>𝑏</m:t>
                                      </m:r>
                                    </m:e>
                                  </m:acc>
                                </m:e>
                                <m:sub>
                                  <m:r>
                                    <a:rPr lang="en-US" sz="2400" b="0" i="1" smtClean="0">
                                      <a:latin typeface="Cambria Math" panose="02040503050406030204" pitchFamily="18" charset="0"/>
                                    </a:rPr>
                                    <m:t>𝑖</m:t>
                                  </m:r>
                                </m:sub>
                              </m:sSub>
                              <m:d>
                                <m:dPr>
                                  <m:begChr m:val="|"/>
                                  <m:endChr m:val=""/>
                                  <m:ctrlPr>
                                    <a:rPr lang="en-US" sz="2400" i="1">
                                      <a:solidFill>
                                        <a:srgbClr val="836967"/>
                                      </a:solidFill>
                                      <a:latin typeface="Cambria Math" panose="02040503050406030204" pitchFamily="18" charset="0"/>
                                    </a:rPr>
                                  </m:ctrlPr>
                                </m:dPr>
                                <m:e>
                                  <m:acc>
                                    <m:accPr>
                                      <m:chr m:val="̃"/>
                                      <m:ctrlPr>
                                        <a:rPr lang="en-US" sz="2400" i="1">
                                          <a:solidFill>
                                            <a:srgbClr val="836967"/>
                                          </a:solidFill>
                                          <a:latin typeface="Cambria Math" panose="02040503050406030204" pitchFamily="18" charset="0"/>
                                        </a:rPr>
                                      </m:ctrlPr>
                                    </m:accPr>
                                    <m:e>
                                      <m:r>
                                        <a:rPr lang="en-US" sz="2400" i="0">
                                          <a:latin typeface="Cambria Math" panose="02040503050406030204" pitchFamily="18" charset="0"/>
                                        </a:rPr>
                                        <m:t>ᴦ</m:t>
                                      </m:r>
                                    </m:e>
                                  </m:acc>
                                </m:e>
                              </m:d>
                            </m:e>
                          </m:d>
                        </m:e>
                      </m:d>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𝑝</m:t>
                          </m:r>
                        </m:e>
                        <m:sub>
                          <m:r>
                            <a:rPr lang="en-US" sz="2400" i="1">
                              <a:latin typeface="Cambria Math" panose="02040503050406030204" pitchFamily="18" charset="0"/>
                            </a:rPr>
                            <m:t>𝑐</m:t>
                          </m:r>
                        </m:sub>
                      </m:sSub>
                      <m:r>
                        <a:rPr lang="en-US" sz="2400" i="0">
                          <a:latin typeface="Cambria Math" panose="02040503050406030204" pitchFamily="18" charset="0"/>
                        </a:rPr>
                        <m:t> ∀ </m:t>
                      </m:r>
                      <m:r>
                        <a:rPr lang="en-US" sz="2400" b="0" i="1" smtClean="0">
                          <a:latin typeface="Cambria Math" panose="02040503050406030204" pitchFamily="18" charset="0"/>
                        </a:rPr>
                        <m:t>𝑖</m:t>
                      </m:r>
                    </m:oMath>
                  </m:oMathPara>
                </a14:m>
                <a:endParaRPr lang="en-US" sz="2400" dirty="0"/>
              </a:p>
            </p:txBody>
          </p:sp>
        </mc:Choice>
        <mc:Fallback xmlns="">
          <p:sp>
            <p:nvSpPr>
              <p:cNvPr id="15" name="TextBox 14">
                <a:extLst>
                  <a:ext uri="{FF2B5EF4-FFF2-40B4-BE49-F238E27FC236}">
                    <a16:creationId xmlns:a16="http://schemas.microsoft.com/office/drawing/2014/main" id="{C2EC5F74-3A1B-9164-A863-BCA87005B325}"/>
                  </a:ext>
                </a:extLst>
              </p:cNvPr>
              <p:cNvSpPr txBox="1">
                <a:spLocks noRot="1" noChangeAspect="1" noMove="1" noResize="1" noEditPoints="1" noAdjustHandles="1" noChangeArrowheads="1" noChangeShapeType="1" noTextEdit="1"/>
              </p:cNvSpPr>
              <p:nvPr/>
            </p:nvSpPr>
            <p:spPr>
              <a:xfrm>
                <a:off x="747797" y="1919036"/>
                <a:ext cx="3451223" cy="645048"/>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CE802784-8804-7A9A-AD21-1090450E1741}"/>
                  </a:ext>
                </a:extLst>
              </p:cNvPr>
              <p:cNvSpPr txBox="1"/>
              <p:nvPr/>
            </p:nvSpPr>
            <p:spPr>
              <a:xfrm>
                <a:off x="1022684" y="2625079"/>
                <a:ext cx="2582008"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2400" smtClean="0">
                          <a:latin typeface="Cambria Math" panose="02040503050406030204" pitchFamily="18" charset="0"/>
                        </a:rPr>
                        <m:t>ᴦ</m:t>
                      </m:r>
                      <m:r>
                        <a:rPr lang="en-US" sz="2400" i="0">
                          <a:latin typeface="Cambria Math" panose="02040503050406030204" pitchFamily="18" charset="0"/>
                        </a:rPr>
                        <m:t>= </m:t>
                      </m:r>
                      <m:d>
                        <m:dPr>
                          <m:begChr m:val="{"/>
                          <m:endChr m:val="}"/>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𝛾</m:t>
                              </m:r>
                            </m:e>
                            <m:sub>
                              <m:r>
                                <a:rPr lang="en-US" sz="2400" i="0">
                                  <a:latin typeface="Cambria Math" panose="02040503050406030204" pitchFamily="18" charset="0"/>
                                </a:rPr>
                                <m:t>1</m:t>
                              </m:r>
                            </m:sub>
                          </m:sSub>
                          <m:r>
                            <a:rPr lang="en-US" sz="2400" i="0">
                              <a:latin typeface="Cambria Math" panose="02040503050406030204" pitchFamily="18" charset="0"/>
                            </a:rPr>
                            <m:t>, </m:t>
                          </m:r>
                          <m:sSub>
                            <m:sSubPr>
                              <m:ctrlPr>
                                <a:rPr lang="en-US" sz="2400" i="1">
                                  <a:solidFill>
                                    <a:srgbClr val="836967"/>
                                  </a:solidFill>
                                  <a:latin typeface="Cambria Math" panose="02040503050406030204" pitchFamily="18" charset="0"/>
                                </a:rPr>
                              </m:ctrlPr>
                            </m:sSubPr>
                            <m:e>
                              <m:r>
                                <a:rPr lang="en-US" sz="2400" i="0">
                                  <a:latin typeface="Cambria Math" panose="02040503050406030204" pitchFamily="18" charset="0"/>
                                </a:rPr>
                                <m:t> </m:t>
                              </m:r>
                              <m:r>
                                <a:rPr lang="en-US" sz="2400" i="1">
                                  <a:latin typeface="Cambria Math" panose="02040503050406030204" pitchFamily="18" charset="0"/>
                                </a:rPr>
                                <m:t>𝛾</m:t>
                              </m:r>
                            </m:e>
                            <m:sub>
                              <m:r>
                                <a:rPr lang="en-US" sz="2400" i="0">
                                  <a:latin typeface="Cambria Math" panose="02040503050406030204" pitchFamily="18" charset="0"/>
                                </a:rPr>
                                <m:t>2</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0">
                                  <a:latin typeface="Cambria Math" panose="02040503050406030204" pitchFamily="18" charset="0"/>
                                </a:rPr>
                                <m:t> </m:t>
                              </m:r>
                              <m:r>
                                <a:rPr lang="en-US" sz="2400" i="1">
                                  <a:latin typeface="Cambria Math" panose="02040503050406030204" pitchFamily="18" charset="0"/>
                                </a:rPr>
                                <m:t>𝛾</m:t>
                              </m:r>
                            </m:e>
                            <m:sub>
                              <m:r>
                                <a:rPr lang="en-US" sz="2400" i="1">
                                  <a:latin typeface="Cambria Math" panose="02040503050406030204" pitchFamily="18" charset="0"/>
                                </a:rPr>
                                <m:t>𝑘</m:t>
                              </m:r>
                            </m:sub>
                          </m:sSub>
                        </m:e>
                      </m:d>
                    </m:oMath>
                  </m:oMathPara>
                </a14:m>
                <a:endParaRPr lang="en-US" sz="2400" dirty="0"/>
              </a:p>
            </p:txBody>
          </p:sp>
        </mc:Choice>
        <mc:Fallback>
          <p:sp>
            <p:nvSpPr>
              <p:cNvPr id="4" name="TextBox 3">
                <a:extLst>
                  <a:ext uri="{FF2B5EF4-FFF2-40B4-BE49-F238E27FC236}">
                    <a16:creationId xmlns:a16="http://schemas.microsoft.com/office/drawing/2014/main" id="{CE802784-8804-7A9A-AD21-1090450E1741}"/>
                  </a:ext>
                </a:extLst>
              </p:cNvPr>
              <p:cNvSpPr txBox="1">
                <a:spLocks noRot="1" noChangeAspect="1" noMove="1" noResize="1" noEditPoints="1" noAdjustHandles="1" noChangeArrowheads="1" noChangeShapeType="1" noTextEdit="1"/>
              </p:cNvSpPr>
              <p:nvPr/>
            </p:nvSpPr>
            <p:spPr>
              <a:xfrm>
                <a:off x="1022684" y="2625079"/>
                <a:ext cx="2582008" cy="461665"/>
              </a:xfrm>
              <a:prstGeom prst="rect">
                <a:avLst/>
              </a:prstGeom>
              <a:blipFill>
                <a:blip r:embed="rId4"/>
                <a:stretch>
                  <a:fillRect b="-9333"/>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9" name="TextBox 8">
                <a:extLst>
                  <a:ext uri="{FF2B5EF4-FFF2-40B4-BE49-F238E27FC236}">
                    <a16:creationId xmlns:a16="http://schemas.microsoft.com/office/drawing/2014/main" id="{AABED2E8-3940-E165-4732-C133AEEE3EBB}"/>
                  </a:ext>
                </a:extLst>
              </p:cNvPr>
              <p:cNvSpPr txBox="1"/>
              <p:nvPr/>
            </p:nvSpPr>
            <p:spPr>
              <a:xfrm>
                <a:off x="725520" y="3266471"/>
                <a:ext cx="3176336"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n-US" sz="2400" i="1" smtClean="0">
                              <a:latin typeface="Cambria Math" panose="02040503050406030204" pitchFamily="18" charset="0"/>
                            </a:rPr>
                          </m:ctrlPr>
                        </m:accPr>
                        <m:e>
                          <m:r>
                            <a:rPr lang="en-US" sz="2400">
                              <a:latin typeface="Cambria Math" panose="02040503050406030204" pitchFamily="18" charset="0"/>
                            </a:rPr>
                            <m:t>ᴦ</m:t>
                          </m:r>
                        </m:e>
                      </m:acc>
                      <m:r>
                        <a:rPr lang="en-US" sz="2400" i="0">
                          <a:latin typeface="Cambria Math" panose="02040503050406030204" pitchFamily="18" charset="0"/>
                        </a:rPr>
                        <m:t>= </m:t>
                      </m:r>
                      <m:d>
                        <m:dPr>
                          <m:begChr m:val="{"/>
                          <m:endChr m:val="}"/>
                          <m:ctrlPr>
                            <a:rPr lang="en-US" sz="2400" i="1">
                              <a:solidFill>
                                <a:srgbClr val="836967"/>
                              </a:solidFill>
                              <a:latin typeface="Cambria Math" panose="02040503050406030204" pitchFamily="18" charset="0"/>
                            </a:rPr>
                          </m:ctrlPr>
                        </m:dPr>
                        <m:e>
                          <m:acc>
                            <m:accPr>
                              <m:chr m:val="̃"/>
                              <m:ctrlPr>
                                <a:rPr lang="en-US" sz="2400" i="1" smtClean="0">
                                  <a:solidFill>
                                    <a:srgbClr val="836967"/>
                                  </a:solidFill>
                                  <a:latin typeface="Cambria Math" panose="02040503050406030204" pitchFamily="18" charset="0"/>
                                </a:rPr>
                              </m:ctrlPr>
                            </m:acc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𝛾</m:t>
                                  </m:r>
                                </m:e>
                                <m:sub>
                                  <m:r>
                                    <a:rPr lang="en-US" sz="2400">
                                      <a:latin typeface="Cambria Math" panose="02040503050406030204" pitchFamily="18" charset="0"/>
                                    </a:rPr>
                                    <m:t>1</m:t>
                                  </m:r>
                                </m:sub>
                              </m:sSub>
                            </m:e>
                          </m:acc>
                          <m:r>
                            <a:rPr lang="en-US" sz="2400" i="0">
                              <a:latin typeface="Cambria Math" panose="02040503050406030204" pitchFamily="18" charset="0"/>
                            </a:rPr>
                            <m:t>,</m:t>
                          </m:r>
                          <m:acc>
                            <m:accPr>
                              <m:chr m:val="̃"/>
                              <m:ctrlPr>
                                <a:rPr lang="en-US" sz="2400" i="1">
                                  <a:solidFill>
                                    <a:srgbClr val="836967"/>
                                  </a:solidFill>
                                  <a:latin typeface="Cambria Math" panose="02040503050406030204" pitchFamily="18" charset="0"/>
                                </a:rPr>
                              </m:ctrlPr>
                            </m:acc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𝛾</m:t>
                                  </m:r>
                                </m:e>
                                <m:sub>
                                  <m:r>
                                    <a:rPr lang="en-US" sz="2400" b="0" i="0" smtClean="0">
                                      <a:latin typeface="Cambria Math" panose="02040503050406030204" pitchFamily="18" charset="0"/>
                                    </a:rPr>
                                    <m:t>2</m:t>
                                  </m:r>
                                </m:sub>
                              </m:sSub>
                            </m:e>
                          </m:acc>
                          <m:r>
                            <a:rPr lang="en-US" sz="2400" i="0">
                              <a:latin typeface="Cambria Math" panose="02040503050406030204" pitchFamily="18" charset="0"/>
                            </a:rPr>
                            <m:t>,…</m:t>
                          </m:r>
                          <m:acc>
                            <m:accPr>
                              <m:chr m:val="̃"/>
                              <m:ctrlPr>
                                <a:rPr lang="en-US" sz="2400" i="1">
                                  <a:solidFill>
                                    <a:srgbClr val="836967"/>
                                  </a:solidFill>
                                  <a:latin typeface="Cambria Math" panose="02040503050406030204" pitchFamily="18" charset="0"/>
                                </a:rPr>
                              </m:ctrlPr>
                            </m:acc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𝛾</m:t>
                                  </m:r>
                                </m:e>
                                <m:sub>
                                  <m:r>
                                    <m:rPr>
                                      <m:sty m:val="p"/>
                                    </m:rPr>
                                    <a:rPr lang="en-US" sz="2400" b="0" i="0" smtClean="0">
                                      <a:latin typeface="Cambria Math" panose="02040503050406030204" pitchFamily="18" charset="0"/>
                                    </a:rPr>
                                    <m:t>k</m:t>
                                  </m:r>
                                </m:sub>
                              </m:sSub>
                            </m:e>
                          </m:acc>
                        </m:e>
                      </m:d>
                    </m:oMath>
                  </m:oMathPara>
                </a14:m>
                <a:endParaRPr lang="en-US" sz="2400" dirty="0"/>
              </a:p>
            </p:txBody>
          </p:sp>
        </mc:Choice>
        <mc:Fallback>
          <p:sp>
            <p:nvSpPr>
              <p:cNvPr id="9" name="TextBox 8">
                <a:extLst>
                  <a:ext uri="{FF2B5EF4-FFF2-40B4-BE49-F238E27FC236}">
                    <a16:creationId xmlns:a16="http://schemas.microsoft.com/office/drawing/2014/main" id="{AABED2E8-3940-E165-4732-C133AEEE3EBB}"/>
                  </a:ext>
                </a:extLst>
              </p:cNvPr>
              <p:cNvSpPr txBox="1">
                <a:spLocks noRot="1" noChangeAspect="1" noMove="1" noResize="1" noEditPoints="1" noAdjustHandles="1" noChangeArrowheads="1" noChangeShapeType="1" noTextEdit="1"/>
              </p:cNvSpPr>
              <p:nvPr/>
            </p:nvSpPr>
            <p:spPr>
              <a:xfrm>
                <a:off x="725520" y="3266471"/>
                <a:ext cx="3176336" cy="461665"/>
              </a:xfrm>
              <a:prstGeom prst="rect">
                <a:avLst/>
              </a:prstGeom>
              <a:blipFill>
                <a:blip r:embed="rId5"/>
                <a:stretch>
                  <a:fillRect r="-10940" b="-7895"/>
                </a:stretch>
              </a:blipFill>
            </p:spPr>
            <p:txBody>
              <a:bodyPr/>
              <a:lstStyle/>
              <a:p>
                <a:r>
                  <a:rPr lang="en-US">
                    <a:noFill/>
                  </a:rPr>
                  <a:t> </a:t>
                </a:r>
              </a:p>
            </p:txBody>
          </p:sp>
        </mc:Fallback>
      </mc:AlternateContent>
    </p:spTree>
    <p:extLst>
      <p:ext uri="{BB962C8B-B14F-4D97-AF65-F5344CB8AC3E}">
        <p14:creationId xmlns:p14="http://schemas.microsoft.com/office/powerpoint/2010/main" val="1686677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 Linear Regression (numerical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4" name="Rectangle 7">
            <a:extLst>
              <a:ext uri="{FF2B5EF4-FFF2-40B4-BE49-F238E27FC236}">
                <a16:creationId xmlns:a16="http://schemas.microsoft.com/office/drawing/2014/main" id="{E9B832B4-4451-EFB1-ADD1-5253FFF541AC}"/>
              </a:ext>
            </a:extLst>
          </p:cNvPr>
          <p:cNvSpPr>
            <a:spLocks noChangeArrowheads="1"/>
          </p:cNvSpPr>
          <p:nvPr/>
        </p:nvSpPr>
        <p:spPr bwMode="auto">
          <a:xfrm>
            <a:off x="5636961" y="289548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mc:AlternateContent xmlns:mc="http://schemas.openxmlformats.org/markup-compatibility/2006">
        <mc:Choice xmlns:a14="http://schemas.microsoft.com/office/drawing/2010/main" Requires="a14">
          <p:sp>
            <p:nvSpPr>
              <p:cNvPr id="15" name="TextBox 14">
                <a:extLst>
                  <a:ext uri="{FF2B5EF4-FFF2-40B4-BE49-F238E27FC236}">
                    <a16:creationId xmlns:a16="http://schemas.microsoft.com/office/drawing/2014/main" id="{C2EC5F74-3A1B-9164-A863-BCA87005B325}"/>
                  </a:ext>
                </a:extLst>
              </p:cNvPr>
              <p:cNvSpPr txBox="1"/>
              <p:nvPr/>
            </p:nvSpPr>
            <p:spPr>
              <a:xfrm>
                <a:off x="747797" y="1919036"/>
                <a:ext cx="3451223" cy="64504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rgbClr val="836967"/>
                              </a:solidFill>
                              <a:latin typeface="Cambria Math" panose="02040503050406030204" pitchFamily="18" charset="0"/>
                            </a:rPr>
                          </m:ctrlPr>
                        </m:sSubPr>
                        <m:e>
                          <m:r>
                            <a:rPr lang="en-US" sz="2400" i="1">
                              <a:latin typeface="Cambria Math" panose="02040503050406030204" pitchFamily="18" charset="0"/>
                            </a:rPr>
                            <m:t>𝑝</m:t>
                          </m:r>
                        </m:e>
                        <m:sub>
                          <m:r>
                            <a:rPr lang="en-US" sz="2400" b="0" i="1" smtClean="0">
                              <a:latin typeface="Cambria Math" panose="02040503050406030204" pitchFamily="18" charset="0"/>
                            </a:rPr>
                            <m:t>𝑖</m:t>
                          </m:r>
                        </m:sub>
                      </m:sSub>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𝑡</m:t>
                              </m:r>
                            </m:e>
                            <m:sub>
                              <m:r>
                                <a:rPr lang="en-US" sz="2400" b="0" i="1" smtClean="0">
                                  <a:latin typeface="Cambria Math" panose="02040503050406030204" pitchFamily="18" charset="0"/>
                                </a:rPr>
                                <m:t>𝑖</m:t>
                              </m:r>
                            </m:sub>
                          </m:sSub>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acc>
                                    <m:accPr>
                                      <m:chr m:val="̂"/>
                                      <m:ctrlPr>
                                        <a:rPr lang="en-US" sz="2400" i="1">
                                          <a:solidFill>
                                            <a:srgbClr val="836967"/>
                                          </a:solidFill>
                                          <a:latin typeface="Cambria Math" panose="02040503050406030204" pitchFamily="18" charset="0"/>
                                        </a:rPr>
                                      </m:ctrlPr>
                                    </m:accPr>
                                    <m:e>
                                      <m:r>
                                        <a:rPr lang="en-US" sz="2400" i="1">
                                          <a:latin typeface="Cambria Math" panose="02040503050406030204" pitchFamily="18" charset="0"/>
                                        </a:rPr>
                                        <m:t>𝑏</m:t>
                                      </m:r>
                                    </m:e>
                                  </m:acc>
                                </m:e>
                                <m:sub>
                                  <m:r>
                                    <a:rPr lang="en-US" sz="2400" b="0" i="1" smtClean="0">
                                      <a:latin typeface="Cambria Math" panose="02040503050406030204" pitchFamily="18" charset="0"/>
                                    </a:rPr>
                                    <m:t>𝑖</m:t>
                                  </m:r>
                                </m:sub>
                              </m:sSub>
                              <m:d>
                                <m:dPr>
                                  <m:begChr m:val="|"/>
                                  <m:endChr m:val=""/>
                                  <m:ctrlPr>
                                    <a:rPr lang="en-US" sz="2400" i="1">
                                      <a:solidFill>
                                        <a:srgbClr val="836967"/>
                                      </a:solidFill>
                                      <a:latin typeface="Cambria Math" panose="02040503050406030204" pitchFamily="18" charset="0"/>
                                    </a:rPr>
                                  </m:ctrlPr>
                                </m:dPr>
                                <m:e>
                                  <m:acc>
                                    <m:accPr>
                                      <m:chr m:val="̃"/>
                                      <m:ctrlPr>
                                        <a:rPr lang="en-US" sz="2400" i="1">
                                          <a:solidFill>
                                            <a:srgbClr val="836967"/>
                                          </a:solidFill>
                                          <a:latin typeface="Cambria Math" panose="02040503050406030204" pitchFamily="18" charset="0"/>
                                        </a:rPr>
                                      </m:ctrlPr>
                                    </m:accPr>
                                    <m:e>
                                      <m:r>
                                        <a:rPr lang="en-US" sz="2400" i="0">
                                          <a:latin typeface="Cambria Math" panose="02040503050406030204" pitchFamily="18" charset="0"/>
                                        </a:rPr>
                                        <m:t>ᴦ</m:t>
                                      </m:r>
                                    </m:e>
                                  </m:acc>
                                </m:e>
                              </m:d>
                            </m:e>
                          </m:d>
                        </m:e>
                      </m:d>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𝑝</m:t>
                          </m:r>
                        </m:e>
                        <m:sub>
                          <m:r>
                            <a:rPr lang="en-US" sz="2400" i="1">
                              <a:latin typeface="Cambria Math" panose="02040503050406030204" pitchFamily="18" charset="0"/>
                            </a:rPr>
                            <m:t>𝑐</m:t>
                          </m:r>
                        </m:sub>
                      </m:sSub>
                      <m:r>
                        <a:rPr lang="en-US" sz="2400" i="0">
                          <a:latin typeface="Cambria Math" panose="02040503050406030204" pitchFamily="18" charset="0"/>
                        </a:rPr>
                        <m:t> ∀ </m:t>
                      </m:r>
                      <m:r>
                        <a:rPr lang="en-US" sz="2400" b="0" i="1" smtClean="0">
                          <a:latin typeface="Cambria Math" panose="02040503050406030204" pitchFamily="18" charset="0"/>
                        </a:rPr>
                        <m:t>𝑖</m:t>
                      </m:r>
                    </m:oMath>
                  </m:oMathPara>
                </a14:m>
                <a:endParaRPr lang="en-US" sz="2400" dirty="0"/>
              </a:p>
            </p:txBody>
          </p:sp>
        </mc:Choice>
        <mc:Fallback>
          <p:sp>
            <p:nvSpPr>
              <p:cNvPr id="15" name="TextBox 14">
                <a:extLst>
                  <a:ext uri="{FF2B5EF4-FFF2-40B4-BE49-F238E27FC236}">
                    <a16:creationId xmlns:a16="http://schemas.microsoft.com/office/drawing/2014/main" id="{C2EC5F74-3A1B-9164-A863-BCA87005B325}"/>
                  </a:ext>
                </a:extLst>
              </p:cNvPr>
              <p:cNvSpPr txBox="1">
                <a:spLocks noRot="1" noChangeAspect="1" noMove="1" noResize="1" noEditPoints="1" noAdjustHandles="1" noChangeArrowheads="1" noChangeShapeType="1" noTextEdit="1"/>
              </p:cNvSpPr>
              <p:nvPr/>
            </p:nvSpPr>
            <p:spPr>
              <a:xfrm>
                <a:off x="747797" y="1919036"/>
                <a:ext cx="3451223" cy="645048"/>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E3C235A9-CACE-232A-40A3-1CA5D45C907A}"/>
                  </a:ext>
                </a:extLst>
              </p:cNvPr>
              <p:cNvSpPr txBox="1"/>
              <p:nvPr/>
            </p:nvSpPr>
            <p:spPr>
              <a:xfrm>
                <a:off x="838200" y="4026151"/>
                <a:ext cx="7230980" cy="46820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rgbClr val="836967"/>
                              </a:solidFill>
                              <a:latin typeface="Cambria Math" panose="02040503050406030204" pitchFamily="18" charset="0"/>
                            </a:rPr>
                          </m:ctrlPr>
                        </m:sSubPr>
                        <m:e>
                          <m:r>
                            <a:rPr lang="en-US" sz="2400" i="1">
                              <a:latin typeface="Cambria Math" panose="02040503050406030204" pitchFamily="18" charset="0"/>
                            </a:rPr>
                            <m:t>𝑈</m:t>
                          </m:r>
                        </m:e>
                        <m:sub>
                          <m:r>
                            <a:rPr lang="en-US" sz="2400" i="0">
                              <a:latin typeface="Cambria Math" panose="02040503050406030204" pitchFamily="18" charset="0"/>
                            </a:rPr>
                            <m:t>ᴦ</m:t>
                          </m:r>
                        </m:sub>
                      </m:sSub>
                      <m:d>
                        <m:dPr>
                          <m:ctrlPr>
                            <a:rPr lang="en-US" sz="2400" i="1">
                              <a:solidFill>
                                <a:srgbClr val="836967"/>
                              </a:solidFill>
                              <a:latin typeface="Cambria Math" panose="02040503050406030204" pitchFamily="18" charset="0"/>
                            </a:rPr>
                          </m:ctrlPr>
                        </m:dPr>
                        <m:e>
                          <m:r>
                            <a:rPr lang="en-US" sz="2400" i="1">
                              <a:latin typeface="Cambria Math" panose="02040503050406030204" pitchFamily="18" charset="0"/>
                            </a:rPr>
                            <m:t>h</m:t>
                          </m:r>
                        </m:e>
                      </m:d>
                      <m:r>
                        <a:rPr lang="en-US" sz="2400" i="0">
                          <a:latin typeface="Cambria Math" panose="02040503050406030204" pitchFamily="18" charset="0"/>
                        </a:rPr>
                        <m:t>=</m:t>
                      </m:r>
                      <m:d>
                        <m:dPr>
                          <m:begChr m:val="{"/>
                          <m:endChr m:val="}"/>
                          <m:ctrlPr>
                            <a:rPr lang="en-US" sz="2400" i="1">
                              <a:solidFill>
                                <a:srgbClr val="836967"/>
                              </a:solidFill>
                              <a:latin typeface="Cambria Math" panose="02040503050406030204" pitchFamily="18" charset="0"/>
                            </a:rPr>
                          </m:ctrlPr>
                        </m:dPr>
                        <m:e>
                          <m:r>
                            <a:rPr lang="en-US" sz="2400" i="0">
                              <a:latin typeface="Cambria Math" panose="02040503050406030204" pitchFamily="18" charset="0"/>
                            </a:rPr>
                            <m:t>ᴦ:</m:t>
                          </m:r>
                          <m:sSup>
                            <m:sSupPr>
                              <m:ctrlPr>
                                <a:rPr lang="en-US" sz="2400" i="1">
                                  <a:solidFill>
                                    <a:srgbClr val="836967"/>
                                  </a:solidFill>
                                  <a:latin typeface="Cambria Math" panose="02040503050406030204" pitchFamily="18" charset="0"/>
                                </a:rPr>
                              </m:ctrlPr>
                            </m:sSupPr>
                            <m:e>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𝛾</m:t>
                                      </m:r>
                                    </m:e>
                                    <m:sub>
                                      <m:r>
                                        <a:rPr lang="en-US" sz="2400" i="1">
                                          <a:latin typeface="Cambria Math" panose="02040503050406030204" pitchFamily="18" charset="0"/>
                                        </a:rPr>
                                        <m:t>𝑖</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acc>
                                        <m:accPr>
                                          <m:chr m:val="̃"/>
                                          <m:ctrlPr>
                                            <a:rPr lang="en-US" sz="2400" i="1">
                                              <a:solidFill>
                                                <a:srgbClr val="836967"/>
                                              </a:solidFill>
                                              <a:latin typeface="Cambria Math" panose="02040503050406030204" pitchFamily="18" charset="0"/>
                                            </a:rPr>
                                          </m:ctrlPr>
                                        </m:accPr>
                                        <m:e>
                                          <m:r>
                                            <a:rPr lang="en-US" sz="2400" i="1">
                                              <a:latin typeface="Cambria Math" panose="02040503050406030204" pitchFamily="18" charset="0"/>
                                            </a:rPr>
                                            <m:t>𝛾</m:t>
                                          </m:r>
                                        </m:e>
                                      </m:acc>
                                    </m:e>
                                    <m:sub>
                                      <m:r>
                                        <a:rPr lang="en-US" sz="2400" i="1">
                                          <a:latin typeface="Cambria Math" panose="02040503050406030204" pitchFamily="18" charset="0"/>
                                        </a:rPr>
                                        <m:t>𝑖</m:t>
                                      </m:r>
                                    </m:sub>
                                  </m:sSub>
                                </m:e>
                              </m:d>
                            </m:e>
                            <m:sup>
                              <m:r>
                                <m:rPr>
                                  <m:sty m:val="p"/>
                                </m:rPr>
                                <a:rPr lang="en-US" sz="2400" i="0">
                                  <a:latin typeface="Cambria Math" panose="02040503050406030204" pitchFamily="18" charset="0"/>
                                </a:rPr>
                                <m:t>T</m:t>
                              </m:r>
                            </m:sup>
                          </m:sSup>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𝛾</m:t>
                                  </m:r>
                                </m:e>
                                <m:sub>
                                  <m:r>
                                    <a:rPr lang="en-US" sz="2400" i="1">
                                      <a:latin typeface="Cambria Math" panose="02040503050406030204" pitchFamily="18" charset="0"/>
                                    </a:rPr>
                                    <m:t>𝑖</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acc>
                                    <m:accPr>
                                      <m:chr m:val="̃"/>
                                      <m:ctrlPr>
                                        <a:rPr lang="en-US" sz="2400" i="1">
                                          <a:solidFill>
                                            <a:srgbClr val="836967"/>
                                          </a:solidFill>
                                          <a:latin typeface="Cambria Math" panose="02040503050406030204" pitchFamily="18" charset="0"/>
                                        </a:rPr>
                                      </m:ctrlPr>
                                    </m:accPr>
                                    <m:e>
                                      <m:r>
                                        <a:rPr lang="en-US" sz="2400" i="1">
                                          <a:latin typeface="Cambria Math" panose="02040503050406030204" pitchFamily="18" charset="0"/>
                                        </a:rPr>
                                        <m:t>𝛾</m:t>
                                      </m:r>
                                    </m:e>
                                  </m:acc>
                                </m:e>
                                <m:sub>
                                  <m:r>
                                    <a:rPr lang="en-US" sz="2400" i="1">
                                      <a:latin typeface="Cambria Math" panose="02040503050406030204" pitchFamily="18" charset="0"/>
                                    </a:rPr>
                                    <m:t>𝑖</m:t>
                                  </m:r>
                                </m:sub>
                              </m:sSub>
                            </m:e>
                          </m:d>
                          <m:r>
                            <a:rPr lang="en-US" sz="2400" i="0">
                              <a:latin typeface="Cambria Math" panose="02040503050406030204" pitchFamily="18" charset="0"/>
                            </a:rPr>
                            <m:t>≤</m:t>
                          </m:r>
                          <m:r>
                            <a:rPr lang="en-US" sz="2400" i="1">
                              <a:latin typeface="Cambria Math" panose="02040503050406030204" pitchFamily="18" charset="0"/>
                            </a:rPr>
                            <m:t>h</m:t>
                          </m:r>
                          <m:r>
                            <a:rPr lang="en-US" sz="2400" i="0">
                              <a:latin typeface="Cambria Math" panose="02040503050406030204" pitchFamily="18" charset="0"/>
                            </a:rPr>
                            <m:t>, </m:t>
                          </m:r>
                          <m:r>
                            <a:rPr lang="en-US" sz="2400" i="1">
                              <a:latin typeface="Cambria Math" panose="02040503050406030204" pitchFamily="18" charset="0"/>
                            </a:rPr>
                            <m:t>𝑖</m:t>
                          </m:r>
                          <m:r>
                            <a:rPr lang="en-US" sz="2400" i="0">
                              <a:latin typeface="Cambria Math" panose="02040503050406030204" pitchFamily="18" charset="0"/>
                            </a:rPr>
                            <m:t>=</m:t>
                          </m:r>
                          <m:r>
                            <a:rPr lang="en-US" sz="2400" i="0">
                              <a:latin typeface="Cambria Math" panose="02040503050406030204" pitchFamily="18" charset="0"/>
                            </a:rPr>
                            <m:t>1</m:t>
                          </m:r>
                          <m:r>
                            <a:rPr lang="en-US" sz="2400" i="0">
                              <a:latin typeface="Cambria Math" panose="02040503050406030204" pitchFamily="18" charset="0"/>
                            </a:rPr>
                            <m:t>..</m:t>
                          </m:r>
                          <m:r>
                            <a:rPr lang="en-US" sz="2400" i="1">
                              <a:latin typeface="Cambria Math" panose="02040503050406030204" pitchFamily="18" charset="0"/>
                            </a:rPr>
                            <m:t>𝑘</m:t>
                          </m:r>
                        </m:e>
                      </m:d>
                      <m:r>
                        <a:rPr lang="en-US" sz="2400" i="0">
                          <a:latin typeface="Cambria Math" panose="02040503050406030204" pitchFamily="18" charset="0"/>
                        </a:rPr>
                        <m:t>, </m:t>
                      </m:r>
                      <m:r>
                        <a:rPr lang="en-US" sz="2400" i="1">
                          <a:latin typeface="Cambria Math" panose="02040503050406030204" pitchFamily="18" charset="0"/>
                        </a:rPr>
                        <m:t>h</m:t>
                      </m:r>
                      <m:r>
                        <a:rPr lang="en-US" sz="2400" i="0">
                          <a:latin typeface="Cambria Math" panose="02040503050406030204" pitchFamily="18" charset="0"/>
                        </a:rPr>
                        <m:t>≥</m:t>
                      </m:r>
                      <m:r>
                        <a:rPr lang="en-US" sz="2400" i="0">
                          <a:latin typeface="Cambria Math" panose="02040503050406030204" pitchFamily="18" charset="0"/>
                        </a:rPr>
                        <m:t>0</m:t>
                      </m:r>
                      <m:r>
                        <a:rPr lang="en-US" sz="2400" i="0">
                          <a:latin typeface="Cambria Math" panose="02040503050406030204" pitchFamily="18" charset="0"/>
                        </a:rPr>
                        <m:t>,</m:t>
                      </m:r>
                    </m:oMath>
                  </m:oMathPara>
                </a14:m>
                <a:endParaRPr lang="en-US" sz="2400" dirty="0"/>
              </a:p>
            </p:txBody>
          </p:sp>
        </mc:Choice>
        <mc:Fallback>
          <p:sp>
            <p:nvSpPr>
              <p:cNvPr id="6" name="TextBox 5">
                <a:extLst>
                  <a:ext uri="{FF2B5EF4-FFF2-40B4-BE49-F238E27FC236}">
                    <a16:creationId xmlns:a16="http://schemas.microsoft.com/office/drawing/2014/main" id="{E3C235A9-CACE-232A-40A3-1CA5D45C907A}"/>
                  </a:ext>
                </a:extLst>
              </p:cNvPr>
              <p:cNvSpPr txBox="1">
                <a:spLocks noRot="1" noChangeAspect="1" noMove="1" noResize="1" noEditPoints="1" noAdjustHandles="1" noChangeArrowheads="1" noChangeShapeType="1" noTextEdit="1"/>
              </p:cNvSpPr>
              <p:nvPr/>
            </p:nvSpPr>
            <p:spPr>
              <a:xfrm>
                <a:off x="838200" y="4026151"/>
                <a:ext cx="7230980" cy="468205"/>
              </a:xfrm>
              <a:prstGeom prst="rect">
                <a:avLst/>
              </a:prstGeom>
              <a:blipFill>
                <a:blip r:embed="rId4"/>
                <a:stretch>
                  <a:fillRect b="-7792"/>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C12F0E87-3FE9-7B95-FBFB-24563479C5F7}"/>
                  </a:ext>
                </a:extLst>
              </p:cNvPr>
              <p:cNvSpPr txBox="1"/>
              <p:nvPr/>
            </p:nvSpPr>
            <p:spPr>
              <a:xfrm>
                <a:off x="1720515" y="4543010"/>
                <a:ext cx="4884822" cy="406265"/>
              </a:xfrm>
              <a:prstGeom prst="rect">
                <a:avLst/>
              </a:prstGeom>
              <a:noFill/>
            </p:spPr>
            <p:txBody>
              <a:bodyPr wrap="square">
                <a:spAutoFit/>
              </a:bodyPr>
              <a:lstStyle/>
              <a:p>
                <a:pPr marL="0" marR="0" algn="just">
                  <a:lnSpc>
                    <a:spcPct val="107000"/>
                  </a:lnSpc>
                  <a:spcBef>
                    <a:spcPts val="0"/>
                  </a:spcBef>
                  <a:spcAft>
                    <a:spcPts val="800"/>
                  </a:spcAft>
                </a:pPr>
                <a14:m>
                  <m:oMath xmlns:m="http://schemas.openxmlformats.org/officeDocument/2006/math">
                    <m:r>
                      <a:rPr lang="en-US" sz="2000" i="1">
                        <a:effectLst/>
                        <a:latin typeface="Cambria Math" panose="02040503050406030204" pitchFamily="18" charset="0"/>
                        <a:ea typeface="Calibri" panose="020F0502020204030204" pitchFamily="34" charset="0"/>
                        <a:cs typeface="Arial" panose="020B0604020202020204" pitchFamily="34" charset="0"/>
                      </a:rPr>
                      <m:t>h</m:t>
                    </m:r>
                  </m:oMath>
                </a14:m>
                <a:r>
                  <a:rPr lang="en-US" sz="2000" dirty="0">
                    <a:effectLst/>
                    <a:ea typeface="Times New Roman" panose="02020603050405020304" pitchFamily="18" charset="0"/>
                    <a:cs typeface="Arial" panose="020B0604020202020204" pitchFamily="34" charset="0"/>
                  </a:rPr>
                  <a:t> = horizon of uncertainty</a:t>
                </a:r>
              </a:p>
            </p:txBody>
          </p:sp>
        </mc:Choice>
        <mc:Fallback>
          <p:sp>
            <p:nvSpPr>
              <p:cNvPr id="8" name="TextBox 7">
                <a:extLst>
                  <a:ext uri="{FF2B5EF4-FFF2-40B4-BE49-F238E27FC236}">
                    <a16:creationId xmlns:a16="http://schemas.microsoft.com/office/drawing/2014/main" id="{C12F0E87-3FE9-7B95-FBFB-24563479C5F7}"/>
                  </a:ext>
                </a:extLst>
              </p:cNvPr>
              <p:cNvSpPr txBox="1">
                <a:spLocks noRot="1" noChangeAspect="1" noMove="1" noResize="1" noEditPoints="1" noAdjustHandles="1" noChangeArrowheads="1" noChangeShapeType="1" noTextEdit="1"/>
              </p:cNvSpPr>
              <p:nvPr/>
            </p:nvSpPr>
            <p:spPr>
              <a:xfrm>
                <a:off x="1720515" y="4543010"/>
                <a:ext cx="4884822" cy="406265"/>
              </a:xfrm>
              <a:prstGeom prst="rect">
                <a:avLst/>
              </a:prstGeom>
              <a:blipFill>
                <a:blip r:embed="rId5"/>
                <a:stretch>
                  <a:fillRect t="-5970" b="-25373"/>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CE802784-8804-7A9A-AD21-1090450E1741}"/>
                  </a:ext>
                </a:extLst>
              </p:cNvPr>
              <p:cNvSpPr txBox="1"/>
              <p:nvPr/>
            </p:nvSpPr>
            <p:spPr>
              <a:xfrm>
                <a:off x="1022684" y="2625079"/>
                <a:ext cx="2582008"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2400" smtClean="0">
                          <a:latin typeface="Cambria Math" panose="02040503050406030204" pitchFamily="18" charset="0"/>
                        </a:rPr>
                        <m:t>ᴦ</m:t>
                      </m:r>
                      <m:r>
                        <a:rPr lang="en-US" sz="2400" i="0">
                          <a:latin typeface="Cambria Math" panose="02040503050406030204" pitchFamily="18" charset="0"/>
                        </a:rPr>
                        <m:t>= </m:t>
                      </m:r>
                      <m:d>
                        <m:dPr>
                          <m:begChr m:val="{"/>
                          <m:endChr m:val="}"/>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𝛾</m:t>
                              </m:r>
                            </m:e>
                            <m:sub>
                              <m:r>
                                <a:rPr lang="en-US" sz="2400" i="0">
                                  <a:latin typeface="Cambria Math" panose="02040503050406030204" pitchFamily="18" charset="0"/>
                                </a:rPr>
                                <m:t>1</m:t>
                              </m:r>
                            </m:sub>
                          </m:sSub>
                          <m:r>
                            <a:rPr lang="en-US" sz="2400" i="0">
                              <a:latin typeface="Cambria Math" panose="02040503050406030204" pitchFamily="18" charset="0"/>
                            </a:rPr>
                            <m:t>, </m:t>
                          </m:r>
                          <m:sSub>
                            <m:sSubPr>
                              <m:ctrlPr>
                                <a:rPr lang="en-US" sz="2400" i="1">
                                  <a:solidFill>
                                    <a:srgbClr val="836967"/>
                                  </a:solidFill>
                                  <a:latin typeface="Cambria Math" panose="02040503050406030204" pitchFamily="18" charset="0"/>
                                </a:rPr>
                              </m:ctrlPr>
                            </m:sSubPr>
                            <m:e>
                              <m:r>
                                <a:rPr lang="en-US" sz="2400" i="0">
                                  <a:latin typeface="Cambria Math" panose="02040503050406030204" pitchFamily="18" charset="0"/>
                                </a:rPr>
                                <m:t> </m:t>
                              </m:r>
                              <m:r>
                                <a:rPr lang="en-US" sz="2400" i="1">
                                  <a:latin typeface="Cambria Math" panose="02040503050406030204" pitchFamily="18" charset="0"/>
                                </a:rPr>
                                <m:t>𝛾</m:t>
                              </m:r>
                            </m:e>
                            <m:sub>
                              <m:r>
                                <a:rPr lang="en-US" sz="2400" i="0">
                                  <a:latin typeface="Cambria Math" panose="02040503050406030204" pitchFamily="18" charset="0"/>
                                </a:rPr>
                                <m:t>2</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0">
                                  <a:latin typeface="Cambria Math" panose="02040503050406030204" pitchFamily="18" charset="0"/>
                                </a:rPr>
                                <m:t> </m:t>
                              </m:r>
                              <m:r>
                                <a:rPr lang="en-US" sz="2400" i="1">
                                  <a:latin typeface="Cambria Math" panose="02040503050406030204" pitchFamily="18" charset="0"/>
                                </a:rPr>
                                <m:t>𝛾</m:t>
                              </m:r>
                            </m:e>
                            <m:sub>
                              <m:r>
                                <a:rPr lang="en-US" sz="2400" i="1">
                                  <a:latin typeface="Cambria Math" panose="02040503050406030204" pitchFamily="18" charset="0"/>
                                </a:rPr>
                                <m:t>𝑘</m:t>
                              </m:r>
                            </m:sub>
                          </m:sSub>
                        </m:e>
                      </m:d>
                    </m:oMath>
                  </m:oMathPara>
                </a14:m>
                <a:endParaRPr lang="en-US" sz="2400" dirty="0"/>
              </a:p>
            </p:txBody>
          </p:sp>
        </mc:Choice>
        <mc:Fallback>
          <p:sp>
            <p:nvSpPr>
              <p:cNvPr id="4" name="TextBox 3">
                <a:extLst>
                  <a:ext uri="{FF2B5EF4-FFF2-40B4-BE49-F238E27FC236}">
                    <a16:creationId xmlns:a16="http://schemas.microsoft.com/office/drawing/2014/main" id="{CE802784-8804-7A9A-AD21-1090450E1741}"/>
                  </a:ext>
                </a:extLst>
              </p:cNvPr>
              <p:cNvSpPr txBox="1">
                <a:spLocks noRot="1" noChangeAspect="1" noMove="1" noResize="1" noEditPoints="1" noAdjustHandles="1" noChangeArrowheads="1" noChangeShapeType="1" noTextEdit="1"/>
              </p:cNvSpPr>
              <p:nvPr/>
            </p:nvSpPr>
            <p:spPr>
              <a:xfrm>
                <a:off x="1022684" y="2625079"/>
                <a:ext cx="2582008" cy="461665"/>
              </a:xfrm>
              <a:prstGeom prst="rect">
                <a:avLst/>
              </a:prstGeom>
              <a:blipFill>
                <a:blip r:embed="rId6"/>
                <a:stretch>
                  <a:fillRect b="-9333"/>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9" name="TextBox 8">
                <a:extLst>
                  <a:ext uri="{FF2B5EF4-FFF2-40B4-BE49-F238E27FC236}">
                    <a16:creationId xmlns:a16="http://schemas.microsoft.com/office/drawing/2014/main" id="{AABED2E8-3940-E165-4732-C133AEEE3EBB}"/>
                  </a:ext>
                </a:extLst>
              </p:cNvPr>
              <p:cNvSpPr txBox="1"/>
              <p:nvPr/>
            </p:nvSpPr>
            <p:spPr>
              <a:xfrm>
                <a:off x="725520" y="3266471"/>
                <a:ext cx="3176336"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n-US" sz="2400" i="1" smtClean="0">
                              <a:latin typeface="Cambria Math" panose="02040503050406030204" pitchFamily="18" charset="0"/>
                            </a:rPr>
                          </m:ctrlPr>
                        </m:accPr>
                        <m:e>
                          <m:r>
                            <a:rPr lang="en-US" sz="2400">
                              <a:latin typeface="Cambria Math" panose="02040503050406030204" pitchFamily="18" charset="0"/>
                            </a:rPr>
                            <m:t>ᴦ</m:t>
                          </m:r>
                        </m:e>
                      </m:acc>
                      <m:r>
                        <a:rPr lang="en-US" sz="2400" i="0">
                          <a:latin typeface="Cambria Math" panose="02040503050406030204" pitchFamily="18" charset="0"/>
                        </a:rPr>
                        <m:t>= </m:t>
                      </m:r>
                      <m:d>
                        <m:dPr>
                          <m:begChr m:val="{"/>
                          <m:endChr m:val="}"/>
                          <m:ctrlPr>
                            <a:rPr lang="en-US" sz="2400" i="1">
                              <a:solidFill>
                                <a:srgbClr val="836967"/>
                              </a:solidFill>
                              <a:latin typeface="Cambria Math" panose="02040503050406030204" pitchFamily="18" charset="0"/>
                            </a:rPr>
                          </m:ctrlPr>
                        </m:dPr>
                        <m:e>
                          <m:acc>
                            <m:accPr>
                              <m:chr m:val="̃"/>
                              <m:ctrlPr>
                                <a:rPr lang="en-US" sz="2400" i="1" smtClean="0">
                                  <a:solidFill>
                                    <a:srgbClr val="836967"/>
                                  </a:solidFill>
                                  <a:latin typeface="Cambria Math" panose="02040503050406030204" pitchFamily="18" charset="0"/>
                                </a:rPr>
                              </m:ctrlPr>
                            </m:acc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𝛾</m:t>
                                  </m:r>
                                </m:e>
                                <m:sub>
                                  <m:r>
                                    <a:rPr lang="en-US" sz="2400">
                                      <a:latin typeface="Cambria Math" panose="02040503050406030204" pitchFamily="18" charset="0"/>
                                    </a:rPr>
                                    <m:t>1</m:t>
                                  </m:r>
                                </m:sub>
                              </m:sSub>
                            </m:e>
                          </m:acc>
                          <m:r>
                            <a:rPr lang="en-US" sz="2400" i="0">
                              <a:latin typeface="Cambria Math" panose="02040503050406030204" pitchFamily="18" charset="0"/>
                            </a:rPr>
                            <m:t>,</m:t>
                          </m:r>
                          <m:acc>
                            <m:accPr>
                              <m:chr m:val="̃"/>
                              <m:ctrlPr>
                                <a:rPr lang="en-US" sz="2400" i="1">
                                  <a:solidFill>
                                    <a:srgbClr val="836967"/>
                                  </a:solidFill>
                                  <a:latin typeface="Cambria Math" panose="02040503050406030204" pitchFamily="18" charset="0"/>
                                </a:rPr>
                              </m:ctrlPr>
                            </m:acc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𝛾</m:t>
                                  </m:r>
                                </m:e>
                                <m:sub>
                                  <m:r>
                                    <a:rPr lang="en-US" sz="2400" b="0" i="0" smtClean="0">
                                      <a:latin typeface="Cambria Math" panose="02040503050406030204" pitchFamily="18" charset="0"/>
                                    </a:rPr>
                                    <m:t>2</m:t>
                                  </m:r>
                                </m:sub>
                              </m:sSub>
                            </m:e>
                          </m:acc>
                          <m:r>
                            <a:rPr lang="en-US" sz="2400" i="0">
                              <a:latin typeface="Cambria Math" panose="02040503050406030204" pitchFamily="18" charset="0"/>
                            </a:rPr>
                            <m:t>,…</m:t>
                          </m:r>
                          <m:acc>
                            <m:accPr>
                              <m:chr m:val="̃"/>
                              <m:ctrlPr>
                                <a:rPr lang="en-US" sz="2400" i="1">
                                  <a:solidFill>
                                    <a:srgbClr val="836967"/>
                                  </a:solidFill>
                                  <a:latin typeface="Cambria Math" panose="02040503050406030204" pitchFamily="18" charset="0"/>
                                </a:rPr>
                              </m:ctrlPr>
                            </m:acc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𝛾</m:t>
                                  </m:r>
                                </m:e>
                                <m:sub>
                                  <m:r>
                                    <m:rPr>
                                      <m:sty m:val="p"/>
                                    </m:rPr>
                                    <a:rPr lang="en-US" sz="2400" b="0" i="0" smtClean="0">
                                      <a:latin typeface="Cambria Math" panose="02040503050406030204" pitchFamily="18" charset="0"/>
                                    </a:rPr>
                                    <m:t>k</m:t>
                                  </m:r>
                                </m:sub>
                              </m:sSub>
                            </m:e>
                          </m:acc>
                        </m:e>
                      </m:d>
                    </m:oMath>
                  </m:oMathPara>
                </a14:m>
                <a:endParaRPr lang="en-US" sz="2400" dirty="0"/>
              </a:p>
            </p:txBody>
          </p:sp>
        </mc:Choice>
        <mc:Fallback>
          <p:sp>
            <p:nvSpPr>
              <p:cNvPr id="9" name="TextBox 8">
                <a:extLst>
                  <a:ext uri="{FF2B5EF4-FFF2-40B4-BE49-F238E27FC236}">
                    <a16:creationId xmlns:a16="http://schemas.microsoft.com/office/drawing/2014/main" id="{AABED2E8-3940-E165-4732-C133AEEE3EBB}"/>
                  </a:ext>
                </a:extLst>
              </p:cNvPr>
              <p:cNvSpPr txBox="1">
                <a:spLocks noRot="1" noChangeAspect="1" noMove="1" noResize="1" noEditPoints="1" noAdjustHandles="1" noChangeArrowheads="1" noChangeShapeType="1" noTextEdit="1"/>
              </p:cNvSpPr>
              <p:nvPr/>
            </p:nvSpPr>
            <p:spPr>
              <a:xfrm>
                <a:off x="725520" y="3266471"/>
                <a:ext cx="3176336" cy="461665"/>
              </a:xfrm>
              <a:prstGeom prst="rect">
                <a:avLst/>
              </a:prstGeom>
              <a:blipFill>
                <a:blip r:embed="rId7"/>
                <a:stretch>
                  <a:fillRect r="-10940" b="-7895"/>
                </a:stretch>
              </a:blipFill>
            </p:spPr>
            <p:txBody>
              <a:bodyPr/>
              <a:lstStyle/>
              <a:p>
                <a:r>
                  <a:rPr lang="en-US">
                    <a:noFill/>
                  </a:rPr>
                  <a:t> </a:t>
                </a:r>
              </a:p>
            </p:txBody>
          </p:sp>
        </mc:Fallback>
      </mc:AlternateContent>
    </p:spTree>
    <p:extLst>
      <p:ext uri="{BB962C8B-B14F-4D97-AF65-F5344CB8AC3E}">
        <p14:creationId xmlns:p14="http://schemas.microsoft.com/office/powerpoint/2010/main" val="3576715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 Linear Regression (numerical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4" name="Rectangle 7">
            <a:extLst>
              <a:ext uri="{FF2B5EF4-FFF2-40B4-BE49-F238E27FC236}">
                <a16:creationId xmlns:a16="http://schemas.microsoft.com/office/drawing/2014/main" id="{E9B832B4-4451-EFB1-ADD1-5253FFF541AC}"/>
              </a:ext>
            </a:extLst>
          </p:cNvPr>
          <p:cNvSpPr>
            <a:spLocks noChangeArrowheads="1"/>
          </p:cNvSpPr>
          <p:nvPr/>
        </p:nvSpPr>
        <p:spPr bwMode="auto">
          <a:xfrm>
            <a:off x="5636961" y="289548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mc:AlternateContent xmlns:mc="http://schemas.openxmlformats.org/markup-compatibility/2006">
        <mc:Choice xmlns:a14="http://schemas.microsoft.com/office/drawing/2010/main" Requires="a14">
          <p:sp>
            <p:nvSpPr>
              <p:cNvPr id="15" name="TextBox 14">
                <a:extLst>
                  <a:ext uri="{FF2B5EF4-FFF2-40B4-BE49-F238E27FC236}">
                    <a16:creationId xmlns:a16="http://schemas.microsoft.com/office/drawing/2014/main" id="{C2EC5F74-3A1B-9164-A863-BCA87005B325}"/>
                  </a:ext>
                </a:extLst>
              </p:cNvPr>
              <p:cNvSpPr txBox="1"/>
              <p:nvPr/>
            </p:nvSpPr>
            <p:spPr>
              <a:xfrm>
                <a:off x="747797" y="1919036"/>
                <a:ext cx="3451223" cy="64504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rgbClr val="836967"/>
                              </a:solidFill>
                              <a:latin typeface="Cambria Math" panose="02040503050406030204" pitchFamily="18" charset="0"/>
                            </a:rPr>
                          </m:ctrlPr>
                        </m:sSubPr>
                        <m:e>
                          <m:r>
                            <a:rPr lang="en-US" sz="2400" i="1">
                              <a:latin typeface="Cambria Math" panose="02040503050406030204" pitchFamily="18" charset="0"/>
                            </a:rPr>
                            <m:t>𝑝</m:t>
                          </m:r>
                        </m:e>
                        <m:sub>
                          <m:r>
                            <a:rPr lang="en-US" sz="2400" b="0" i="1" smtClean="0">
                              <a:latin typeface="Cambria Math" panose="02040503050406030204" pitchFamily="18" charset="0"/>
                            </a:rPr>
                            <m:t>𝑖</m:t>
                          </m:r>
                        </m:sub>
                      </m:sSub>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𝑡</m:t>
                              </m:r>
                            </m:e>
                            <m:sub>
                              <m:r>
                                <a:rPr lang="en-US" sz="2400" b="0" i="1" smtClean="0">
                                  <a:latin typeface="Cambria Math" panose="02040503050406030204" pitchFamily="18" charset="0"/>
                                </a:rPr>
                                <m:t>𝑖</m:t>
                              </m:r>
                            </m:sub>
                          </m:sSub>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acc>
                                    <m:accPr>
                                      <m:chr m:val="̂"/>
                                      <m:ctrlPr>
                                        <a:rPr lang="en-US" sz="2400" i="1">
                                          <a:solidFill>
                                            <a:srgbClr val="836967"/>
                                          </a:solidFill>
                                          <a:latin typeface="Cambria Math" panose="02040503050406030204" pitchFamily="18" charset="0"/>
                                        </a:rPr>
                                      </m:ctrlPr>
                                    </m:accPr>
                                    <m:e>
                                      <m:r>
                                        <a:rPr lang="en-US" sz="2400" i="1">
                                          <a:latin typeface="Cambria Math" panose="02040503050406030204" pitchFamily="18" charset="0"/>
                                        </a:rPr>
                                        <m:t>𝑏</m:t>
                                      </m:r>
                                    </m:e>
                                  </m:acc>
                                </m:e>
                                <m:sub>
                                  <m:r>
                                    <a:rPr lang="en-US" sz="2400" b="0" i="1" smtClean="0">
                                      <a:latin typeface="Cambria Math" panose="02040503050406030204" pitchFamily="18" charset="0"/>
                                    </a:rPr>
                                    <m:t>𝑖</m:t>
                                  </m:r>
                                </m:sub>
                              </m:sSub>
                              <m:d>
                                <m:dPr>
                                  <m:begChr m:val="|"/>
                                  <m:endChr m:val=""/>
                                  <m:ctrlPr>
                                    <a:rPr lang="en-US" sz="2400" i="1">
                                      <a:solidFill>
                                        <a:srgbClr val="836967"/>
                                      </a:solidFill>
                                      <a:latin typeface="Cambria Math" panose="02040503050406030204" pitchFamily="18" charset="0"/>
                                    </a:rPr>
                                  </m:ctrlPr>
                                </m:dPr>
                                <m:e>
                                  <m:acc>
                                    <m:accPr>
                                      <m:chr m:val="̃"/>
                                      <m:ctrlPr>
                                        <a:rPr lang="en-US" sz="2400" i="1">
                                          <a:solidFill>
                                            <a:srgbClr val="836967"/>
                                          </a:solidFill>
                                          <a:latin typeface="Cambria Math" panose="02040503050406030204" pitchFamily="18" charset="0"/>
                                        </a:rPr>
                                      </m:ctrlPr>
                                    </m:accPr>
                                    <m:e>
                                      <m:r>
                                        <a:rPr lang="en-US" sz="2400" i="0">
                                          <a:latin typeface="Cambria Math" panose="02040503050406030204" pitchFamily="18" charset="0"/>
                                        </a:rPr>
                                        <m:t>ᴦ</m:t>
                                      </m:r>
                                    </m:e>
                                  </m:acc>
                                </m:e>
                              </m:d>
                            </m:e>
                          </m:d>
                        </m:e>
                      </m:d>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𝑝</m:t>
                          </m:r>
                        </m:e>
                        <m:sub>
                          <m:r>
                            <a:rPr lang="en-US" sz="2400" i="1">
                              <a:latin typeface="Cambria Math" panose="02040503050406030204" pitchFamily="18" charset="0"/>
                            </a:rPr>
                            <m:t>𝑐</m:t>
                          </m:r>
                        </m:sub>
                      </m:sSub>
                      <m:r>
                        <a:rPr lang="en-US" sz="2400" i="0">
                          <a:latin typeface="Cambria Math" panose="02040503050406030204" pitchFamily="18" charset="0"/>
                        </a:rPr>
                        <m:t> ∀ </m:t>
                      </m:r>
                      <m:r>
                        <a:rPr lang="en-US" sz="2400" b="0" i="1" smtClean="0">
                          <a:latin typeface="Cambria Math" panose="02040503050406030204" pitchFamily="18" charset="0"/>
                        </a:rPr>
                        <m:t>𝑖</m:t>
                      </m:r>
                    </m:oMath>
                  </m:oMathPara>
                </a14:m>
                <a:endParaRPr lang="en-US" sz="2400" dirty="0"/>
              </a:p>
            </p:txBody>
          </p:sp>
        </mc:Choice>
        <mc:Fallback>
          <p:sp>
            <p:nvSpPr>
              <p:cNvPr id="15" name="TextBox 14">
                <a:extLst>
                  <a:ext uri="{FF2B5EF4-FFF2-40B4-BE49-F238E27FC236}">
                    <a16:creationId xmlns:a16="http://schemas.microsoft.com/office/drawing/2014/main" id="{C2EC5F74-3A1B-9164-A863-BCA87005B325}"/>
                  </a:ext>
                </a:extLst>
              </p:cNvPr>
              <p:cNvSpPr txBox="1">
                <a:spLocks noRot="1" noChangeAspect="1" noMove="1" noResize="1" noEditPoints="1" noAdjustHandles="1" noChangeArrowheads="1" noChangeShapeType="1" noTextEdit="1"/>
              </p:cNvSpPr>
              <p:nvPr/>
            </p:nvSpPr>
            <p:spPr>
              <a:xfrm>
                <a:off x="747797" y="1919036"/>
                <a:ext cx="3451223" cy="645048"/>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E3C235A9-CACE-232A-40A3-1CA5D45C907A}"/>
                  </a:ext>
                </a:extLst>
              </p:cNvPr>
              <p:cNvSpPr txBox="1"/>
              <p:nvPr/>
            </p:nvSpPr>
            <p:spPr>
              <a:xfrm>
                <a:off x="838200" y="4057439"/>
                <a:ext cx="7230980" cy="46820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rgbClr val="836967"/>
                              </a:solidFill>
                              <a:latin typeface="Cambria Math" panose="02040503050406030204" pitchFamily="18" charset="0"/>
                            </a:rPr>
                          </m:ctrlPr>
                        </m:sSubPr>
                        <m:e>
                          <m:r>
                            <a:rPr lang="en-US" sz="2400" i="1">
                              <a:latin typeface="Cambria Math" panose="02040503050406030204" pitchFamily="18" charset="0"/>
                            </a:rPr>
                            <m:t>𝑈</m:t>
                          </m:r>
                        </m:e>
                        <m:sub>
                          <m:r>
                            <a:rPr lang="en-US" sz="2400" i="0">
                              <a:latin typeface="Cambria Math" panose="02040503050406030204" pitchFamily="18" charset="0"/>
                            </a:rPr>
                            <m:t>ᴦ</m:t>
                          </m:r>
                        </m:sub>
                      </m:sSub>
                      <m:d>
                        <m:dPr>
                          <m:ctrlPr>
                            <a:rPr lang="en-US" sz="2400" i="1">
                              <a:solidFill>
                                <a:srgbClr val="836967"/>
                              </a:solidFill>
                              <a:latin typeface="Cambria Math" panose="02040503050406030204" pitchFamily="18" charset="0"/>
                            </a:rPr>
                          </m:ctrlPr>
                        </m:dPr>
                        <m:e>
                          <m:r>
                            <a:rPr lang="en-US" sz="2400" i="1">
                              <a:latin typeface="Cambria Math" panose="02040503050406030204" pitchFamily="18" charset="0"/>
                            </a:rPr>
                            <m:t>h</m:t>
                          </m:r>
                        </m:e>
                      </m:d>
                      <m:r>
                        <a:rPr lang="en-US" sz="2400" i="0">
                          <a:latin typeface="Cambria Math" panose="02040503050406030204" pitchFamily="18" charset="0"/>
                        </a:rPr>
                        <m:t>=</m:t>
                      </m:r>
                      <m:d>
                        <m:dPr>
                          <m:begChr m:val="{"/>
                          <m:endChr m:val="}"/>
                          <m:ctrlPr>
                            <a:rPr lang="en-US" sz="2400" i="1">
                              <a:solidFill>
                                <a:srgbClr val="836967"/>
                              </a:solidFill>
                              <a:latin typeface="Cambria Math" panose="02040503050406030204" pitchFamily="18" charset="0"/>
                            </a:rPr>
                          </m:ctrlPr>
                        </m:dPr>
                        <m:e>
                          <m:r>
                            <a:rPr lang="en-US" sz="2400" i="0">
                              <a:latin typeface="Cambria Math" panose="02040503050406030204" pitchFamily="18" charset="0"/>
                            </a:rPr>
                            <m:t>ᴦ:</m:t>
                          </m:r>
                          <m:sSup>
                            <m:sSupPr>
                              <m:ctrlPr>
                                <a:rPr lang="en-US" sz="2400" i="1">
                                  <a:solidFill>
                                    <a:srgbClr val="836967"/>
                                  </a:solidFill>
                                  <a:latin typeface="Cambria Math" panose="02040503050406030204" pitchFamily="18" charset="0"/>
                                </a:rPr>
                              </m:ctrlPr>
                            </m:sSupPr>
                            <m:e>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𝛾</m:t>
                                      </m:r>
                                    </m:e>
                                    <m:sub>
                                      <m:r>
                                        <a:rPr lang="en-US" sz="2400" i="1">
                                          <a:latin typeface="Cambria Math" panose="02040503050406030204" pitchFamily="18" charset="0"/>
                                        </a:rPr>
                                        <m:t>𝑖</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acc>
                                        <m:accPr>
                                          <m:chr m:val="̃"/>
                                          <m:ctrlPr>
                                            <a:rPr lang="en-US" sz="2400" i="1">
                                              <a:solidFill>
                                                <a:srgbClr val="836967"/>
                                              </a:solidFill>
                                              <a:latin typeface="Cambria Math" panose="02040503050406030204" pitchFamily="18" charset="0"/>
                                            </a:rPr>
                                          </m:ctrlPr>
                                        </m:accPr>
                                        <m:e>
                                          <m:r>
                                            <a:rPr lang="en-US" sz="2400" i="1">
                                              <a:latin typeface="Cambria Math" panose="02040503050406030204" pitchFamily="18" charset="0"/>
                                            </a:rPr>
                                            <m:t>𝛾</m:t>
                                          </m:r>
                                        </m:e>
                                      </m:acc>
                                    </m:e>
                                    <m:sub>
                                      <m:r>
                                        <a:rPr lang="en-US" sz="2400" i="1">
                                          <a:latin typeface="Cambria Math" panose="02040503050406030204" pitchFamily="18" charset="0"/>
                                        </a:rPr>
                                        <m:t>𝑖</m:t>
                                      </m:r>
                                    </m:sub>
                                  </m:sSub>
                                </m:e>
                              </m:d>
                            </m:e>
                            <m:sup>
                              <m:r>
                                <m:rPr>
                                  <m:sty m:val="p"/>
                                </m:rPr>
                                <a:rPr lang="en-US" sz="2400" i="0">
                                  <a:latin typeface="Cambria Math" panose="02040503050406030204" pitchFamily="18" charset="0"/>
                                </a:rPr>
                                <m:t>T</m:t>
                              </m:r>
                            </m:sup>
                          </m:sSup>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𝛾</m:t>
                                  </m:r>
                                </m:e>
                                <m:sub>
                                  <m:r>
                                    <a:rPr lang="en-US" sz="2400" i="1">
                                      <a:latin typeface="Cambria Math" panose="02040503050406030204" pitchFamily="18" charset="0"/>
                                    </a:rPr>
                                    <m:t>𝑖</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acc>
                                    <m:accPr>
                                      <m:chr m:val="̃"/>
                                      <m:ctrlPr>
                                        <a:rPr lang="en-US" sz="2400" i="1">
                                          <a:solidFill>
                                            <a:srgbClr val="836967"/>
                                          </a:solidFill>
                                          <a:latin typeface="Cambria Math" panose="02040503050406030204" pitchFamily="18" charset="0"/>
                                        </a:rPr>
                                      </m:ctrlPr>
                                    </m:accPr>
                                    <m:e>
                                      <m:r>
                                        <a:rPr lang="en-US" sz="2400" i="1">
                                          <a:latin typeface="Cambria Math" panose="02040503050406030204" pitchFamily="18" charset="0"/>
                                        </a:rPr>
                                        <m:t>𝛾</m:t>
                                      </m:r>
                                    </m:e>
                                  </m:acc>
                                </m:e>
                                <m:sub>
                                  <m:r>
                                    <a:rPr lang="en-US" sz="2400" i="1">
                                      <a:latin typeface="Cambria Math" panose="02040503050406030204" pitchFamily="18" charset="0"/>
                                    </a:rPr>
                                    <m:t>𝑖</m:t>
                                  </m:r>
                                </m:sub>
                              </m:sSub>
                            </m:e>
                          </m:d>
                          <m:r>
                            <a:rPr lang="en-US" sz="2400" i="0">
                              <a:latin typeface="Cambria Math" panose="02040503050406030204" pitchFamily="18" charset="0"/>
                            </a:rPr>
                            <m:t>≤</m:t>
                          </m:r>
                          <m:r>
                            <a:rPr lang="en-US" sz="2400" i="1">
                              <a:latin typeface="Cambria Math" panose="02040503050406030204" pitchFamily="18" charset="0"/>
                            </a:rPr>
                            <m:t>h</m:t>
                          </m:r>
                          <m:r>
                            <a:rPr lang="en-US" sz="2400" i="0">
                              <a:latin typeface="Cambria Math" panose="02040503050406030204" pitchFamily="18" charset="0"/>
                            </a:rPr>
                            <m:t>, </m:t>
                          </m:r>
                          <m:r>
                            <a:rPr lang="en-US" sz="2400" i="1">
                              <a:latin typeface="Cambria Math" panose="02040503050406030204" pitchFamily="18" charset="0"/>
                            </a:rPr>
                            <m:t>𝑖</m:t>
                          </m:r>
                          <m:r>
                            <a:rPr lang="en-US" sz="2400" i="0">
                              <a:latin typeface="Cambria Math" panose="02040503050406030204" pitchFamily="18" charset="0"/>
                            </a:rPr>
                            <m:t>=</m:t>
                          </m:r>
                          <m:r>
                            <a:rPr lang="en-US" sz="2400" i="0">
                              <a:latin typeface="Cambria Math" panose="02040503050406030204" pitchFamily="18" charset="0"/>
                            </a:rPr>
                            <m:t>1</m:t>
                          </m:r>
                          <m:r>
                            <a:rPr lang="en-US" sz="2400" i="0">
                              <a:latin typeface="Cambria Math" panose="02040503050406030204" pitchFamily="18" charset="0"/>
                            </a:rPr>
                            <m:t>..</m:t>
                          </m:r>
                          <m:r>
                            <a:rPr lang="en-US" sz="2400" i="1">
                              <a:latin typeface="Cambria Math" panose="02040503050406030204" pitchFamily="18" charset="0"/>
                            </a:rPr>
                            <m:t>𝑘</m:t>
                          </m:r>
                        </m:e>
                      </m:d>
                      <m:r>
                        <a:rPr lang="en-US" sz="2400" i="0">
                          <a:latin typeface="Cambria Math" panose="02040503050406030204" pitchFamily="18" charset="0"/>
                        </a:rPr>
                        <m:t>, </m:t>
                      </m:r>
                      <m:r>
                        <a:rPr lang="en-US" sz="2400" i="1">
                          <a:latin typeface="Cambria Math" panose="02040503050406030204" pitchFamily="18" charset="0"/>
                        </a:rPr>
                        <m:t>h</m:t>
                      </m:r>
                      <m:r>
                        <a:rPr lang="en-US" sz="2400" i="0">
                          <a:latin typeface="Cambria Math" panose="02040503050406030204" pitchFamily="18" charset="0"/>
                        </a:rPr>
                        <m:t>≥</m:t>
                      </m:r>
                      <m:r>
                        <a:rPr lang="en-US" sz="2400" i="0">
                          <a:latin typeface="Cambria Math" panose="02040503050406030204" pitchFamily="18" charset="0"/>
                        </a:rPr>
                        <m:t>0</m:t>
                      </m:r>
                      <m:r>
                        <a:rPr lang="en-US" sz="2400" i="0">
                          <a:latin typeface="Cambria Math" panose="02040503050406030204" pitchFamily="18" charset="0"/>
                        </a:rPr>
                        <m:t>,</m:t>
                      </m:r>
                    </m:oMath>
                  </m:oMathPara>
                </a14:m>
                <a:endParaRPr lang="en-US" sz="2400" dirty="0"/>
              </a:p>
            </p:txBody>
          </p:sp>
        </mc:Choice>
        <mc:Fallback>
          <p:sp>
            <p:nvSpPr>
              <p:cNvPr id="6" name="TextBox 5">
                <a:extLst>
                  <a:ext uri="{FF2B5EF4-FFF2-40B4-BE49-F238E27FC236}">
                    <a16:creationId xmlns:a16="http://schemas.microsoft.com/office/drawing/2014/main" id="{E3C235A9-CACE-232A-40A3-1CA5D45C907A}"/>
                  </a:ext>
                </a:extLst>
              </p:cNvPr>
              <p:cNvSpPr txBox="1">
                <a:spLocks noRot="1" noChangeAspect="1" noMove="1" noResize="1" noEditPoints="1" noAdjustHandles="1" noChangeArrowheads="1" noChangeShapeType="1" noTextEdit="1"/>
              </p:cNvSpPr>
              <p:nvPr/>
            </p:nvSpPr>
            <p:spPr>
              <a:xfrm>
                <a:off x="838200" y="4057439"/>
                <a:ext cx="7230980" cy="468205"/>
              </a:xfrm>
              <a:prstGeom prst="rect">
                <a:avLst/>
              </a:prstGeom>
              <a:blipFill>
                <a:blip r:embed="rId4"/>
                <a:stretch>
                  <a:fillRect b="-9211"/>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C12F0E87-3FE9-7B95-FBFB-24563479C5F7}"/>
                  </a:ext>
                </a:extLst>
              </p:cNvPr>
              <p:cNvSpPr txBox="1"/>
              <p:nvPr/>
            </p:nvSpPr>
            <p:spPr>
              <a:xfrm>
                <a:off x="1720515" y="4543010"/>
                <a:ext cx="4884822" cy="406265"/>
              </a:xfrm>
              <a:prstGeom prst="rect">
                <a:avLst/>
              </a:prstGeom>
              <a:noFill/>
            </p:spPr>
            <p:txBody>
              <a:bodyPr wrap="square">
                <a:spAutoFit/>
              </a:bodyPr>
              <a:lstStyle/>
              <a:p>
                <a:pPr marL="0" marR="0" algn="just">
                  <a:lnSpc>
                    <a:spcPct val="107000"/>
                  </a:lnSpc>
                  <a:spcBef>
                    <a:spcPts val="0"/>
                  </a:spcBef>
                  <a:spcAft>
                    <a:spcPts val="800"/>
                  </a:spcAft>
                </a:pPr>
                <a14:m>
                  <m:oMath xmlns:m="http://schemas.openxmlformats.org/officeDocument/2006/math">
                    <m:r>
                      <a:rPr lang="en-US" sz="2000" i="1">
                        <a:effectLst/>
                        <a:latin typeface="Cambria Math" panose="02040503050406030204" pitchFamily="18" charset="0"/>
                        <a:ea typeface="Calibri" panose="020F0502020204030204" pitchFamily="34" charset="0"/>
                        <a:cs typeface="Arial" panose="020B0604020202020204" pitchFamily="34" charset="0"/>
                      </a:rPr>
                      <m:t>h</m:t>
                    </m:r>
                  </m:oMath>
                </a14:m>
                <a:r>
                  <a:rPr lang="en-US" sz="2000" dirty="0">
                    <a:effectLst/>
                    <a:ea typeface="Times New Roman" panose="02020603050405020304" pitchFamily="18" charset="0"/>
                    <a:cs typeface="Arial" panose="020B0604020202020204" pitchFamily="34" charset="0"/>
                  </a:rPr>
                  <a:t> = horizon of uncertainty</a:t>
                </a:r>
              </a:p>
            </p:txBody>
          </p:sp>
        </mc:Choice>
        <mc:Fallback>
          <p:sp>
            <p:nvSpPr>
              <p:cNvPr id="8" name="TextBox 7">
                <a:extLst>
                  <a:ext uri="{FF2B5EF4-FFF2-40B4-BE49-F238E27FC236}">
                    <a16:creationId xmlns:a16="http://schemas.microsoft.com/office/drawing/2014/main" id="{C12F0E87-3FE9-7B95-FBFB-24563479C5F7}"/>
                  </a:ext>
                </a:extLst>
              </p:cNvPr>
              <p:cNvSpPr txBox="1">
                <a:spLocks noRot="1" noChangeAspect="1" noMove="1" noResize="1" noEditPoints="1" noAdjustHandles="1" noChangeArrowheads="1" noChangeShapeType="1" noTextEdit="1"/>
              </p:cNvSpPr>
              <p:nvPr/>
            </p:nvSpPr>
            <p:spPr>
              <a:xfrm>
                <a:off x="1720515" y="4543010"/>
                <a:ext cx="4884822" cy="406265"/>
              </a:xfrm>
              <a:prstGeom prst="rect">
                <a:avLst/>
              </a:prstGeom>
              <a:blipFill>
                <a:blip r:embed="rId5"/>
                <a:stretch>
                  <a:fillRect t="-5970" b="-25373"/>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CE802784-8804-7A9A-AD21-1090450E1741}"/>
                  </a:ext>
                </a:extLst>
              </p:cNvPr>
              <p:cNvSpPr txBox="1"/>
              <p:nvPr/>
            </p:nvSpPr>
            <p:spPr>
              <a:xfrm>
                <a:off x="1022684" y="2625079"/>
                <a:ext cx="2582008"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2400" smtClean="0">
                          <a:latin typeface="Cambria Math" panose="02040503050406030204" pitchFamily="18" charset="0"/>
                        </a:rPr>
                        <m:t>ᴦ</m:t>
                      </m:r>
                      <m:r>
                        <a:rPr lang="en-US" sz="2400" i="0">
                          <a:latin typeface="Cambria Math" panose="02040503050406030204" pitchFamily="18" charset="0"/>
                        </a:rPr>
                        <m:t>= </m:t>
                      </m:r>
                      <m:d>
                        <m:dPr>
                          <m:begChr m:val="{"/>
                          <m:endChr m:val="}"/>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𝛾</m:t>
                              </m:r>
                            </m:e>
                            <m:sub>
                              <m:r>
                                <a:rPr lang="en-US" sz="2400" i="0">
                                  <a:latin typeface="Cambria Math" panose="02040503050406030204" pitchFamily="18" charset="0"/>
                                </a:rPr>
                                <m:t>1</m:t>
                              </m:r>
                            </m:sub>
                          </m:sSub>
                          <m:r>
                            <a:rPr lang="en-US" sz="2400" i="0">
                              <a:latin typeface="Cambria Math" panose="02040503050406030204" pitchFamily="18" charset="0"/>
                            </a:rPr>
                            <m:t>, </m:t>
                          </m:r>
                          <m:sSub>
                            <m:sSubPr>
                              <m:ctrlPr>
                                <a:rPr lang="en-US" sz="2400" i="1">
                                  <a:solidFill>
                                    <a:srgbClr val="836967"/>
                                  </a:solidFill>
                                  <a:latin typeface="Cambria Math" panose="02040503050406030204" pitchFamily="18" charset="0"/>
                                </a:rPr>
                              </m:ctrlPr>
                            </m:sSubPr>
                            <m:e>
                              <m:r>
                                <a:rPr lang="en-US" sz="2400" i="0">
                                  <a:latin typeface="Cambria Math" panose="02040503050406030204" pitchFamily="18" charset="0"/>
                                </a:rPr>
                                <m:t> </m:t>
                              </m:r>
                              <m:r>
                                <a:rPr lang="en-US" sz="2400" i="1">
                                  <a:latin typeface="Cambria Math" panose="02040503050406030204" pitchFamily="18" charset="0"/>
                                </a:rPr>
                                <m:t>𝛾</m:t>
                              </m:r>
                            </m:e>
                            <m:sub>
                              <m:r>
                                <a:rPr lang="en-US" sz="2400" i="0">
                                  <a:latin typeface="Cambria Math" panose="02040503050406030204" pitchFamily="18" charset="0"/>
                                </a:rPr>
                                <m:t>2</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0">
                                  <a:latin typeface="Cambria Math" panose="02040503050406030204" pitchFamily="18" charset="0"/>
                                </a:rPr>
                                <m:t> </m:t>
                              </m:r>
                              <m:r>
                                <a:rPr lang="en-US" sz="2400" i="1">
                                  <a:latin typeface="Cambria Math" panose="02040503050406030204" pitchFamily="18" charset="0"/>
                                </a:rPr>
                                <m:t>𝛾</m:t>
                              </m:r>
                            </m:e>
                            <m:sub>
                              <m:r>
                                <a:rPr lang="en-US" sz="2400" i="1">
                                  <a:latin typeface="Cambria Math" panose="02040503050406030204" pitchFamily="18" charset="0"/>
                                </a:rPr>
                                <m:t>𝑘</m:t>
                              </m:r>
                            </m:sub>
                          </m:sSub>
                        </m:e>
                      </m:d>
                    </m:oMath>
                  </m:oMathPara>
                </a14:m>
                <a:endParaRPr lang="en-US" sz="2400" dirty="0"/>
              </a:p>
            </p:txBody>
          </p:sp>
        </mc:Choice>
        <mc:Fallback>
          <p:sp>
            <p:nvSpPr>
              <p:cNvPr id="4" name="TextBox 3">
                <a:extLst>
                  <a:ext uri="{FF2B5EF4-FFF2-40B4-BE49-F238E27FC236}">
                    <a16:creationId xmlns:a16="http://schemas.microsoft.com/office/drawing/2014/main" id="{CE802784-8804-7A9A-AD21-1090450E1741}"/>
                  </a:ext>
                </a:extLst>
              </p:cNvPr>
              <p:cNvSpPr txBox="1">
                <a:spLocks noRot="1" noChangeAspect="1" noMove="1" noResize="1" noEditPoints="1" noAdjustHandles="1" noChangeArrowheads="1" noChangeShapeType="1" noTextEdit="1"/>
              </p:cNvSpPr>
              <p:nvPr/>
            </p:nvSpPr>
            <p:spPr>
              <a:xfrm>
                <a:off x="1022684" y="2625079"/>
                <a:ext cx="2582008" cy="461665"/>
              </a:xfrm>
              <a:prstGeom prst="rect">
                <a:avLst/>
              </a:prstGeom>
              <a:blipFill>
                <a:blip r:embed="rId6"/>
                <a:stretch>
                  <a:fillRect b="-9333"/>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9" name="TextBox 8">
                <a:extLst>
                  <a:ext uri="{FF2B5EF4-FFF2-40B4-BE49-F238E27FC236}">
                    <a16:creationId xmlns:a16="http://schemas.microsoft.com/office/drawing/2014/main" id="{AABED2E8-3940-E165-4732-C133AEEE3EBB}"/>
                  </a:ext>
                </a:extLst>
              </p:cNvPr>
              <p:cNvSpPr txBox="1"/>
              <p:nvPr/>
            </p:nvSpPr>
            <p:spPr>
              <a:xfrm>
                <a:off x="725520" y="3266471"/>
                <a:ext cx="3176336"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n-US" sz="2400" i="1" smtClean="0">
                              <a:latin typeface="Cambria Math" panose="02040503050406030204" pitchFamily="18" charset="0"/>
                            </a:rPr>
                          </m:ctrlPr>
                        </m:accPr>
                        <m:e>
                          <m:r>
                            <a:rPr lang="en-US" sz="2400">
                              <a:latin typeface="Cambria Math" panose="02040503050406030204" pitchFamily="18" charset="0"/>
                            </a:rPr>
                            <m:t>ᴦ</m:t>
                          </m:r>
                        </m:e>
                      </m:acc>
                      <m:r>
                        <a:rPr lang="en-US" sz="2400" i="0">
                          <a:latin typeface="Cambria Math" panose="02040503050406030204" pitchFamily="18" charset="0"/>
                        </a:rPr>
                        <m:t>= </m:t>
                      </m:r>
                      <m:d>
                        <m:dPr>
                          <m:begChr m:val="{"/>
                          <m:endChr m:val="}"/>
                          <m:ctrlPr>
                            <a:rPr lang="en-US" sz="2400" i="1">
                              <a:solidFill>
                                <a:srgbClr val="836967"/>
                              </a:solidFill>
                              <a:latin typeface="Cambria Math" panose="02040503050406030204" pitchFamily="18" charset="0"/>
                            </a:rPr>
                          </m:ctrlPr>
                        </m:dPr>
                        <m:e>
                          <m:acc>
                            <m:accPr>
                              <m:chr m:val="̃"/>
                              <m:ctrlPr>
                                <a:rPr lang="en-US" sz="2400" i="1" smtClean="0">
                                  <a:solidFill>
                                    <a:srgbClr val="836967"/>
                                  </a:solidFill>
                                  <a:latin typeface="Cambria Math" panose="02040503050406030204" pitchFamily="18" charset="0"/>
                                </a:rPr>
                              </m:ctrlPr>
                            </m:acc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𝛾</m:t>
                                  </m:r>
                                </m:e>
                                <m:sub>
                                  <m:r>
                                    <a:rPr lang="en-US" sz="2400">
                                      <a:latin typeface="Cambria Math" panose="02040503050406030204" pitchFamily="18" charset="0"/>
                                    </a:rPr>
                                    <m:t>1</m:t>
                                  </m:r>
                                </m:sub>
                              </m:sSub>
                            </m:e>
                          </m:acc>
                          <m:r>
                            <a:rPr lang="en-US" sz="2400" i="0">
                              <a:latin typeface="Cambria Math" panose="02040503050406030204" pitchFamily="18" charset="0"/>
                            </a:rPr>
                            <m:t>,</m:t>
                          </m:r>
                          <m:acc>
                            <m:accPr>
                              <m:chr m:val="̃"/>
                              <m:ctrlPr>
                                <a:rPr lang="en-US" sz="2400" i="1">
                                  <a:solidFill>
                                    <a:srgbClr val="836967"/>
                                  </a:solidFill>
                                  <a:latin typeface="Cambria Math" panose="02040503050406030204" pitchFamily="18" charset="0"/>
                                </a:rPr>
                              </m:ctrlPr>
                            </m:acc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𝛾</m:t>
                                  </m:r>
                                </m:e>
                                <m:sub>
                                  <m:r>
                                    <a:rPr lang="en-US" sz="2400" b="0" i="0" smtClean="0">
                                      <a:latin typeface="Cambria Math" panose="02040503050406030204" pitchFamily="18" charset="0"/>
                                    </a:rPr>
                                    <m:t>2</m:t>
                                  </m:r>
                                </m:sub>
                              </m:sSub>
                            </m:e>
                          </m:acc>
                          <m:r>
                            <a:rPr lang="en-US" sz="2400" i="0">
                              <a:latin typeface="Cambria Math" panose="02040503050406030204" pitchFamily="18" charset="0"/>
                            </a:rPr>
                            <m:t>,…</m:t>
                          </m:r>
                          <m:acc>
                            <m:accPr>
                              <m:chr m:val="̃"/>
                              <m:ctrlPr>
                                <a:rPr lang="en-US" sz="2400" i="1">
                                  <a:solidFill>
                                    <a:srgbClr val="836967"/>
                                  </a:solidFill>
                                  <a:latin typeface="Cambria Math" panose="02040503050406030204" pitchFamily="18" charset="0"/>
                                </a:rPr>
                              </m:ctrlPr>
                            </m:acc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𝛾</m:t>
                                  </m:r>
                                </m:e>
                                <m:sub>
                                  <m:r>
                                    <m:rPr>
                                      <m:sty m:val="p"/>
                                    </m:rPr>
                                    <a:rPr lang="en-US" sz="2400" b="0" i="0" smtClean="0">
                                      <a:latin typeface="Cambria Math" panose="02040503050406030204" pitchFamily="18" charset="0"/>
                                    </a:rPr>
                                    <m:t>k</m:t>
                                  </m:r>
                                </m:sub>
                              </m:sSub>
                            </m:e>
                          </m:acc>
                        </m:e>
                      </m:d>
                    </m:oMath>
                  </m:oMathPara>
                </a14:m>
                <a:endParaRPr lang="en-US" sz="2400" dirty="0"/>
              </a:p>
            </p:txBody>
          </p:sp>
        </mc:Choice>
        <mc:Fallback>
          <p:sp>
            <p:nvSpPr>
              <p:cNvPr id="9" name="TextBox 8">
                <a:extLst>
                  <a:ext uri="{FF2B5EF4-FFF2-40B4-BE49-F238E27FC236}">
                    <a16:creationId xmlns:a16="http://schemas.microsoft.com/office/drawing/2014/main" id="{AABED2E8-3940-E165-4732-C133AEEE3EBB}"/>
                  </a:ext>
                </a:extLst>
              </p:cNvPr>
              <p:cNvSpPr txBox="1">
                <a:spLocks noRot="1" noChangeAspect="1" noMove="1" noResize="1" noEditPoints="1" noAdjustHandles="1" noChangeArrowheads="1" noChangeShapeType="1" noTextEdit="1"/>
              </p:cNvSpPr>
              <p:nvPr/>
            </p:nvSpPr>
            <p:spPr>
              <a:xfrm>
                <a:off x="725520" y="3266471"/>
                <a:ext cx="3176336" cy="461665"/>
              </a:xfrm>
              <a:prstGeom prst="rect">
                <a:avLst/>
              </a:prstGeom>
              <a:blipFill>
                <a:blip r:embed="rId7"/>
                <a:stretch>
                  <a:fillRect r="-10940" b="-7895"/>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193F6DF0-A046-B95C-B54F-02142BC26FB3}"/>
                  </a:ext>
                </a:extLst>
              </p:cNvPr>
              <p:cNvSpPr txBox="1"/>
              <p:nvPr/>
            </p:nvSpPr>
            <p:spPr>
              <a:xfrm>
                <a:off x="937960" y="5381650"/>
                <a:ext cx="5053265" cy="675762"/>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h</m:t>
                          </m:r>
                        </m:e>
                      </m:acc>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𝑝</m:t>
                              </m:r>
                            </m:e>
                            <m:sub>
                              <m:r>
                                <a:rPr lang="en-US" sz="2400" i="1">
                                  <a:latin typeface="Cambria Math" panose="02040503050406030204" pitchFamily="18" charset="0"/>
                                </a:rPr>
                                <m:t>𝑐</m:t>
                              </m:r>
                            </m:sub>
                          </m:sSub>
                        </m:e>
                      </m:d>
                      <m:r>
                        <a:rPr lang="en-US" sz="2400" i="0">
                          <a:latin typeface="Cambria Math" panose="02040503050406030204" pitchFamily="18" charset="0"/>
                        </a:rPr>
                        <m:t>=</m:t>
                      </m:r>
                      <m:func>
                        <m:funcPr>
                          <m:ctrlPr>
                            <a:rPr lang="en-US" sz="2400" i="1">
                              <a:latin typeface="Cambria Math" panose="02040503050406030204" pitchFamily="18" charset="0"/>
                            </a:rPr>
                          </m:ctrlPr>
                        </m:funcPr>
                        <m:fName>
                          <m:r>
                            <m:rPr>
                              <m:sty m:val="p"/>
                            </m:rPr>
                            <a:rPr lang="en-US" sz="2400" i="0">
                              <a:latin typeface="Cambria Math" panose="02040503050406030204" pitchFamily="18" charset="0"/>
                            </a:rPr>
                            <m:t>max</m:t>
                          </m:r>
                        </m:fName>
                        <m:e>
                          <m:d>
                            <m:dPr>
                              <m:begChr m:val="{"/>
                              <m:endChr m:val="}"/>
                              <m:ctrlPr>
                                <a:rPr lang="en-US" sz="2400" i="1">
                                  <a:solidFill>
                                    <a:srgbClr val="836967"/>
                                  </a:solidFill>
                                  <a:latin typeface="Cambria Math" panose="02040503050406030204" pitchFamily="18" charset="0"/>
                                </a:rPr>
                              </m:ctrlPr>
                            </m:dPr>
                            <m:e>
                              <m:r>
                                <a:rPr lang="en-US" sz="2400" i="1">
                                  <a:latin typeface="Cambria Math" panose="02040503050406030204" pitchFamily="18" charset="0"/>
                                </a:rPr>
                                <m:t>h</m:t>
                              </m:r>
                              <m:r>
                                <a:rPr lang="en-US" sz="2400" i="0">
                                  <a:latin typeface="Cambria Math" panose="02040503050406030204" pitchFamily="18" charset="0"/>
                                </a:rPr>
                                <m:t>: </m:t>
                              </m:r>
                              <m:d>
                                <m:dPr>
                                  <m:ctrlPr>
                                    <a:rPr lang="en-US" sz="2400" i="1">
                                      <a:solidFill>
                                        <a:srgbClr val="836967"/>
                                      </a:solidFill>
                                      <a:latin typeface="Cambria Math" panose="02040503050406030204" pitchFamily="18" charset="0"/>
                                    </a:rPr>
                                  </m:ctrlPr>
                                </m:dPr>
                                <m:e>
                                  <m:func>
                                    <m:funcPr>
                                      <m:ctrlPr>
                                        <a:rPr lang="en-US" sz="2400" i="1">
                                          <a:latin typeface="Cambria Math" panose="02040503050406030204" pitchFamily="18" charset="0"/>
                                        </a:rPr>
                                      </m:ctrlPr>
                                    </m:funcPr>
                                    <m:fName>
                                      <m:limLow>
                                        <m:limLowPr>
                                          <m:ctrlPr>
                                            <a:rPr lang="en-US" sz="2400" i="1">
                                              <a:solidFill>
                                                <a:srgbClr val="836967"/>
                                              </a:solidFill>
                                              <a:latin typeface="Cambria Math" panose="02040503050406030204" pitchFamily="18" charset="0"/>
                                            </a:rPr>
                                          </m:ctrlPr>
                                        </m:limLowPr>
                                        <m:e>
                                          <m:r>
                                            <m:rPr>
                                              <m:sty m:val="p"/>
                                            </m:rPr>
                                            <a:rPr lang="en-US" sz="2400" i="0">
                                              <a:latin typeface="Cambria Math" panose="02040503050406030204" pitchFamily="18" charset="0"/>
                                            </a:rPr>
                                            <m:t>max</m:t>
                                          </m:r>
                                        </m:e>
                                        <m:lim>
                                          <m:r>
                                            <a:rPr lang="en-US" sz="2400" i="0">
                                              <a:latin typeface="Cambria Math" panose="02040503050406030204" pitchFamily="18" charset="0"/>
                                            </a:rPr>
                                            <m:t>ᴦ</m:t>
                                          </m:r>
                                          <m:r>
                                            <a:rPr lang="en-US" sz="2400" i="1">
                                              <a:latin typeface="Cambria Math" panose="02040503050406030204" pitchFamily="18" charset="0"/>
                                            </a:rPr>
                                            <m:t>𝜖</m:t>
                                          </m:r>
                                          <m:r>
                                            <a:rPr lang="en-US" sz="2400" i="1">
                                              <a:latin typeface="Cambria Math" panose="02040503050406030204" pitchFamily="18" charset="0"/>
                                            </a:rPr>
                                            <m:t>𝑈</m:t>
                                          </m:r>
                                          <m:d>
                                            <m:dPr>
                                              <m:ctrlPr>
                                                <a:rPr lang="en-US" sz="2400" i="1">
                                                  <a:solidFill>
                                                    <a:srgbClr val="836967"/>
                                                  </a:solidFill>
                                                  <a:latin typeface="Cambria Math" panose="02040503050406030204" pitchFamily="18" charset="0"/>
                                                </a:rPr>
                                              </m:ctrlPr>
                                            </m:dPr>
                                            <m:e>
                                              <m:r>
                                                <a:rPr lang="en-US" sz="2400" i="1">
                                                  <a:latin typeface="Cambria Math" panose="02040503050406030204" pitchFamily="18" charset="0"/>
                                                </a:rPr>
                                                <m:t>h</m:t>
                                              </m:r>
                                            </m:e>
                                          </m:d>
                                        </m:lim>
                                      </m:limLow>
                                    </m:fName>
                                    <m:e>
                                      <m:r>
                                        <a:rPr lang="en-US" sz="2400" i="1">
                                          <a:latin typeface="Cambria Math" panose="02040503050406030204" pitchFamily="18" charset="0"/>
                                        </a:rPr>
                                        <m:t>𝑝</m:t>
                                      </m:r>
                                      <m:d>
                                        <m:dPr>
                                          <m:ctrlPr>
                                            <a:rPr lang="en-US" sz="2400" i="1">
                                              <a:solidFill>
                                                <a:srgbClr val="836967"/>
                                              </a:solidFill>
                                              <a:latin typeface="Cambria Math" panose="02040503050406030204" pitchFamily="18" charset="0"/>
                                            </a:rPr>
                                          </m:ctrlPr>
                                        </m:dPr>
                                        <m:e>
                                          <m:r>
                                            <a:rPr lang="en-US" sz="2400" i="0">
                                              <a:latin typeface="Cambria Math" panose="02040503050406030204" pitchFamily="18" charset="0"/>
                                            </a:rPr>
                                            <m:t>ᴦ</m:t>
                                          </m:r>
                                        </m:e>
                                      </m:d>
                                    </m:e>
                                  </m:func>
                                </m:e>
                              </m:d>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𝑝</m:t>
                                  </m:r>
                                </m:e>
                                <m:sub>
                                  <m:r>
                                    <a:rPr lang="en-US" sz="2400" i="1">
                                      <a:latin typeface="Cambria Math" panose="02040503050406030204" pitchFamily="18" charset="0"/>
                                    </a:rPr>
                                    <m:t>𝑐</m:t>
                                  </m:r>
                                </m:sub>
                              </m:sSub>
                            </m:e>
                          </m:d>
                        </m:e>
                      </m:func>
                    </m:oMath>
                  </m:oMathPara>
                </a14:m>
                <a:endParaRPr lang="en-US" sz="2400" dirty="0"/>
              </a:p>
            </p:txBody>
          </p:sp>
        </mc:Choice>
        <mc:Fallback>
          <p:sp>
            <p:nvSpPr>
              <p:cNvPr id="7" name="TextBox 6">
                <a:extLst>
                  <a:ext uri="{FF2B5EF4-FFF2-40B4-BE49-F238E27FC236}">
                    <a16:creationId xmlns:a16="http://schemas.microsoft.com/office/drawing/2014/main" id="{193F6DF0-A046-B95C-B54F-02142BC26FB3}"/>
                  </a:ext>
                </a:extLst>
              </p:cNvPr>
              <p:cNvSpPr txBox="1">
                <a:spLocks noRot="1" noChangeAspect="1" noMove="1" noResize="1" noEditPoints="1" noAdjustHandles="1" noChangeArrowheads="1" noChangeShapeType="1" noTextEdit="1"/>
              </p:cNvSpPr>
              <p:nvPr/>
            </p:nvSpPr>
            <p:spPr>
              <a:xfrm>
                <a:off x="937960" y="5381650"/>
                <a:ext cx="5053265" cy="675762"/>
              </a:xfrm>
              <a:prstGeom prst="rect">
                <a:avLst/>
              </a:prstGeom>
              <a:blipFill>
                <a:blip r:embed="rId8"/>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2646214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 Linear Regression (numerical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mc:AlternateContent xmlns:mc="http://schemas.openxmlformats.org/markup-compatibility/2006">
        <mc:Choice xmlns:a14="http://schemas.microsoft.com/office/drawing/2010/main" Requires="a14">
          <p:graphicFrame>
            <p:nvGraphicFramePr>
              <p:cNvPr id="6" name="Table 5">
                <a:extLst>
                  <a:ext uri="{FF2B5EF4-FFF2-40B4-BE49-F238E27FC236}">
                    <a16:creationId xmlns:a16="http://schemas.microsoft.com/office/drawing/2014/main" id="{5917CCC6-234E-BDC9-7245-64A598FDA685}"/>
                  </a:ext>
                </a:extLst>
              </p:cNvPr>
              <p:cNvGraphicFramePr>
                <a:graphicFrameLocks noGrp="1"/>
              </p:cNvGraphicFramePr>
              <p:nvPr>
                <p:extLst>
                  <p:ext uri="{D42A27DB-BD31-4B8C-83A1-F6EECF244321}">
                    <p14:modId xmlns:p14="http://schemas.microsoft.com/office/powerpoint/2010/main" val="2234948065"/>
                  </p:ext>
                </p:extLst>
              </p:nvPr>
            </p:nvGraphicFramePr>
            <p:xfrm>
              <a:off x="946485" y="1459131"/>
              <a:ext cx="5344494" cy="3926720"/>
            </p:xfrm>
            <a:graphic>
              <a:graphicData uri="http://schemas.openxmlformats.org/drawingml/2006/table">
                <a:tbl>
                  <a:tblPr firstRow="1" firstCol="1" bandRow="1">
                    <a:tableStyleId>{5C22544A-7EE6-4342-B048-85BDC9FD1C3A}</a:tableStyleId>
                  </a:tblPr>
                  <a:tblGrid>
                    <a:gridCol w="2161479">
                      <a:extLst>
                        <a:ext uri="{9D8B030D-6E8A-4147-A177-3AD203B41FA5}">
                          <a16:colId xmlns:a16="http://schemas.microsoft.com/office/drawing/2014/main" val="991085582"/>
                        </a:ext>
                      </a:extLst>
                    </a:gridCol>
                    <a:gridCol w="1298690">
                      <a:extLst>
                        <a:ext uri="{9D8B030D-6E8A-4147-A177-3AD203B41FA5}">
                          <a16:colId xmlns:a16="http://schemas.microsoft.com/office/drawing/2014/main" val="3831229529"/>
                        </a:ext>
                      </a:extLst>
                    </a:gridCol>
                    <a:gridCol w="1884325">
                      <a:extLst>
                        <a:ext uri="{9D8B030D-6E8A-4147-A177-3AD203B41FA5}">
                          <a16:colId xmlns:a16="http://schemas.microsoft.com/office/drawing/2014/main" val="463451117"/>
                        </a:ext>
                      </a:extLst>
                    </a:gridCol>
                  </a:tblGrid>
                  <a:tr h="0">
                    <a:tc rowSpan="2">
                      <a:txBody>
                        <a:bodyPr/>
                        <a:lstStyle/>
                        <a:p>
                          <a:pPr marL="0" marR="0">
                            <a:lnSpc>
                              <a:spcPct val="107000"/>
                            </a:lnSpc>
                            <a:spcBef>
                              <a:spcPts val="0"/>
                            </a:spcBef>
                            <a:spcAft>
                              <a:spcPts val="0"/>
                            </a:spcAft>
                          </a:pPr>
                          <a:r>
                            <a:rPr lang="en-GB" sz="1800">
                              <a:effectLst/>
                            </a:rPr>
                            <a:t>Predictors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gridSpan="2">
                      <a:txBody>
                        <a:bodyPr/>
                        <a:lstStyle/>
                        <a:p>
                          <a:pPr marL="0" marR="0" algn="ctr">
                            <a:lnSpc>
                              <a:spcPct val="107000"/>
                            </a:lnSpc>
                            <a:spcBef>
                              <a:spcPts val="0"/>
                            </a:spcBef>
                            <a:spcAft>
                              <a:spcPts val="0"/>
                            </a:spcAft>
                          </a:pPr>
                          <a:r>
                            <a:rPr lang="en-GB" sz="1800" b="1" kern="1200" dirty="0">
                              <a:solidFill>
                                <a:schemeClr val="lt1"/>
                              </a:solidFill>
                              <a:effectLst/>
                              <a:latin typeface="+mn-lt"/>
                              <a:ea typeface="+mn-ea"/>
                              <a:cs typeface="+mn-cs"/>
                            </a:rPr>
                            <a:t>Initial data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n-US"/>
                        </a:p>
                      </a:txBody>
                      <a:tcPr/>
                    </a:tc>
                    <a:extLst>
                      <a:ext uri="{0D108BD9-81ED-4DB2-BD59-A6C34878D82A}">
                        <a16:rowId xmlns:a16="http://schemas.microsoft.com/office/drawing/2014/main" val="2136326030"/>
                      </a:ext>
                    </a:extLst>
                  </a:tr>
                  <a:tr h="0">
                    <a:tc vMerge="1">
                      <a:txBody>
                        <a:bodyPr/>
                        <a:lstStyle/>
                        <a:p>
                          <a:endParaRPr lang="en-US"/>
                        </a:p>
                      </a:txBody>
                      <a:tcPr/>
                    </a:tc>
                    <a:tc>
                      <a:txBody>
                        <a:bodyPr/>
                        <a:lstStyle/>
                        <a:p>
                          <a:pPr marL="0" marR="0" algn="ctr">
                            <a:lnSpc>
                              <a:spcPct val="107000"/>
                            </a:lnSpc>
                            <a:spcBef>
                              <a:spcPts val="0"/>
                            </a:spcBef>
                            <a:spcAft>
                              <a:spcPts val="0"/>
                            </a:spcAft>
                          </a:pPr>
                          <a14:m>
                            <m:oMath xmlns:m="http://schemas.openxmlformats.org/officeDocument/2006/math">
                              <m:r>
                                <a:rPr lang="en-US" sz="1800" smtClean="0">
                                  <a:effectLst/>
                                  <a:latin typeface="Cambria Math" panose="02040503050406030204" pitchFamily="18" charset="0"/>
                                </a:rPr>
                                <m:t>𝑏</m:t>
                              </m:r>
                            </m:oMath>
                          </a14:m>
                          <a:r>
                            <a:rPr lang="en-US" sz="1800">
                              <a:effectLst/>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dirty="0">
                              <a:effectLst/>
                            </a:rPr>
                            <a:t>t-stat.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796924116"/>
                      </a:ext>
                    </a:extLst>
                  </a:tr>
                  <a:tr h="0">
                    <a:tc>
                      <a:txBody>
                        <a:bodyPr/>
                        <a:lstStyle/>
                        <a:p>
                          <a:pPr marL="0" marR="0">
                            <a:lnSpc>
                              <a:spcPct val="107000"/>
                            </a:lnSpc>
                            <a:spcBef>
                              <a:spcPts val="0"/>
                            </a:spcBef>
                            <a:spcAft>
                              <a:spcPts val="0"/>
                            </a:spcAft>
                          </a:pPr>
                          <a:r>
                            <a:rPr lang="en-GB" sz="1800">
                              <a:effectLst/>
                            </a:rPr>
                            <a:t>Constant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dirty="0">
                              <a:effectLst/>
                            </a:rPr>
                            <a:t>-2.58E-13</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(-7.55E-12)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583776507"/>
                      </a:ext>
                    </a:extLst>
                  </a:tr>
                  <a:tr h="0">
                    <a:tc>
                      <a:txBody>
                        <a:bodyPr/>
                        <a:lstStyle/>
                        <a:p>
                          <a:pPr marL="0" marR="0">
                            <a:lnSpc>
                              <a:spcPct val="107000"/>
                            </a:lnSpc>
                            <a:spcBef>
                              <a:spcPts val="0"/>
                            </a:spcBef>
                            <a:spcAft>
                              <a:spcPts val="0"/>
                            </a:spcAft>
                          </a:pPr>
                          <a:r>
                            <a:rPr lang="en-GB" sz="1800">
                              <a:effectLst/>
                            </a:rPr>
                            <a:t>Gender</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0.191</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(5.526)***</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271786074"/>
                      </a:ext>
                    </a:extLst>
                  </a:tr>
                  <a:tr h="0">
                    <a:tc>
                      <a:txBody>
                        <a:bodyPr/>
                        <a:lstStyle/>
                        <a:p>
                          <a:pPr marL="0" marR="0">
                            <a:lnSpc>
                              <a:spcPct val="107000"/>
                            </a:lnSpc>
                            <a:spcBef>
                              <a:spcPts val="0"/>
                            </a:spcBef>
                            <a:spcAft>
                              <a:spcPts val="0"/>
                            </a:spcAft>
                          </a:pPr>
                          <a:r>
                            <a:rPr lang="en-GB" sz="1800">
                              <a:effectLst/>
                            </a:rPr>
                            <a:t>Age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-0.084</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(-2.419)**</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431115444"/>
                      </a:ext>
                    </a:extLst>
                  </a:tr>
                  <a:tr h="0">
                    <a:tc>
                      <a:txBody>
                        <a:bodyPr/>
                        <a:lstStyle/>
                        <a:p>
                          <a:pPr marL="0" marR="0">
                            <a:lnSpc>
                              <a:spcPct val="107000"/>
                            </a:lnSpc>
                            <a:spcBef>
                              <a:spcPts val="0"/>
                            </a:spcBef>
                            <a:spcAft>
                              <a:spcPts val="0"/>
                            </a:spcAft>
                          </a:pPr>
                          <a:r>
                            <a:rPr lang="en-GB" sz="1800">
                              <a:effectLst/>
                            </a:rPr>
                            <a:t>Income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-0.131</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(-3.714)***</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580995622"/>
                      </a:ext>
                    </a:extLst>
                  </a:tr>
                  <a:tr h="0">
                    <a:tc>
                      <a:txBody>
                        <a:bodyPr/>
                        <a:lstStyle/>
                        <a:p>
                          <a:pPr marL="0" marR="0">
                            <a:lnSpc>
                              <a:spcPct val="107000"/>
                            </a:lnSpc>
                            <a:spcBef>
                              <a:spcPts val="0"/>
                            </a:spcBef>
                            <a:spcAft>
                              <a:spcPts val="0"/>
                            </a:spcAft>
                          </a:pPr>
                          <a:r>
                            <a:rPr lang="en-GB" sz="1800" dirty="0">
                              <a:effectLst/>
                            </a:rPr>
                            <a:t>Tobacco</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-0.098</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(-2.843)***</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452043520"/>
                      </a:ext>
                    </a:extLst>
                  </a:tr>
                  <a:tr h="0">
                    <a:tc>
                      <a:txBody>
                        <a:bodyPr/>
                        <a:lstStyle/>
                        <a:p>
                          <a:pPr marL="0" marR="0">
                            <a:lnSpc>
                              <a:spcPct val="107000"/>
                            </a:lnSpc>
                            <a:spcBef>
                              <a:spcPts val="0"/>
                            </a:spcBef>
                            <a:spcAft>
                              <a:spcPts val="0"/>
                            </a:spcAft>
                          </a:pPr>
                          <a:r>
                            <a:rPr lang="en-GB" sz="1800" dirty="0">
                              <a:effectLst/>
                            </a:rPr>
                            <a:t>Coniferous Forests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dirty="0">
                              <a:effectLst/>
                            </a:rPr>
                            <a:t>-0.046</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dirty="0">
                              <a:effectLst/>
                            </a:rPr>
                            <a:t>(-1.335)</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024713394"/>
                      </a:ext>
                    </a:extLst>
                  </a:tr>
                  <a:tr h="0">
                    <a:tc>
                      <a:txBody>
                        <a:bodyPr/>
                        <a:lstStyle/>
                        <a:p>
                          <a:pPr marL="0" marR="0">
                            <a:lnSpc>
                              <a:spcPct val="107000"/>
                            </a:lnSpc>
                            <a:spcBef>
                              <a:spcPts val="0"/>
                            </a:spcBef>
                            <a:spcAft>
                              <a:spcPts val="0"/>
                            </a:spcAft>
                          </a:pPr>
                          <a:r>
                            <a:rPr lang="en-GB" sz="1800" dirty="0">
                              <a:effectLst/>
                            </a:rPr>
                            <a:t>Road Surface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-0.071</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(-1.982)**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627894361"/>
                      </a:ext>
                    </a:extLst>
                  </a:tr>
                  <a:tr h="0">
                    <a:tc>
                      <a:txBody>
                        <a:bodyPr/>
                        <a:lstStyle/>
                        <a:p>
                          <a:pPr marL="0" marR="0">
                            <a:lnSpc>
                              <a:spcPct val="107000"/>
                            </a:lnSpc>
                            <a:spcBef>
                              <a:spcPts val="0"/>
                            </a:spcBef>
                            <a:spcAft>
                              <a:spcPts val="0"/>
                            </a:spcAft>
                          </a:pPr>
                          <a:r>
                            <a:rPr lang="en-GB" sz="1800">
                              <a:effectLst/>
                            </a:rPr>
                            <a:t>Workers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0.071</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dirty="0">
                              <a:effectLst/>
                            </a:rPr>
                            <a:t>(1.986)**</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888516708"/>
                      </a:ext>
                    </a:extLst>
                  </a:tr>
                  <a:tr h="0">
                    <a:tc>
                      <a:txBody>
                        <a:bodyPr/>
                        <a:lstStyle/>
                        <a:p>
                          <a:pPr marL="0" marR="0">
                            <a:lnSpc>
                              <a:spcPct val="107000"/>
                            </a:lnSpc>
                            <a:spcBef>
                              <a:spcPts val="0"/>
                            </a:spcBef>
                            <a:spcAft>
                              <a:spcPts val="0"/>
                            </a:spcAft>
                          </a:pPr>
                          <a:r>
                            <a:rPr lang="en-GB" sz="1800">
                              <a:effectLst/>
                            </a:rPr>
                            <a:t>N. of obs.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gridSpan="2">
                      <a:txBody>
                        <a:bodyPr/>
                        <a:lstStyle/>
                        <a:p>
                          <a:pPr marL="0" marR="0" algn="ctr">
                            <a:lnSpc>
                              <a:spcPct val="107000"/>
                            </a:lnSpc>
                            <a:spcBef>
                              <a:spcPts val="0"/>
                            </a:spcBef>
                            <a:spcAft>
                              <a:spcPts val="0"/>
                            </a:spcAft>
                          </a:pPr>
                          <a:r>
                            <a:rPr lang="en-GB" sz="1800">
                              <a:effectLst/>
                            </a:rPr>
                            <a:t>774</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291330661"/>
                      </a:ext>
                    </a:extLst>
                  </a:tr>
                  <a:tr h="0">
                    <a:tc>
                      <a:txBody>
                        <a:bodyPr/>
                        <a:lstStyle/>
                        <a:p>
                          <a:pPr marL="0" marR="0">
                            <a:lnSpc>
                              <a:spcPct val="107000"/>
                            </a:lnSpc>
                            <a:spcBef>
                              <a:spcPts val="0"/>
                            </a:spcBef>
                            <a:spcAft>
                              <a:spcPts val="0"/>
                            </a:spcAft>
                          </a:pPr>
                          <a:r>
                            <a:rPr lang="en-GB" sz="1800" dirty="0">
                              <a:effectLst/>
                            </a:rPr>
                            <a:t>F-stat.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gridSpan="2">
                      <a:txBody>
                        <a:bodyPr/>
                        <a:lstStyle/>
                        <a:p>
                          <a:pPr marL="0" marR="0" algn="ctr">
                            <a:lnSpc>
                              <a:spcPct val="107000"/>
                            </a:lnSpc>
                            <a:spcBef>
                              <a:spcPts val="0"/>
                            </a:spcBef>
                            <a:spcAft>
                              <a:spcPts val="0"/>
                            </a:spcAft>
                          </a:pPr>
                          <a:r>
                            <a:rPr lang="en-GB" sz="1800">
                              <a:effectLst/>
                            </a:rPr>
                            <a:t>(12.544)***</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1610584111"/>
                      </a:ext>
                    </a:extLst>
                  </a:tr>
                  <a:tr h="0">
                    <a:tc>
                      <a:txBody>
                        <a:bodyPr/>
                        <a:lstStyle/>
                        <a:p>
                          <a:pPr marL="0" marR="0">
                            <a:lnSpc>
                              <a:spcPct val="107000"/>
                            </a:lnSpc>
                            <a:spcBef>
                              <a:spcPts val="0"/>
                            </a:spcBef>
                            <a:spcAft>
                              <a:spcPts val="0"/>
                            </a:spcAft>
                          </a:pPr>
                          <a:r>
                            <a:rPr lang="en-GB" sz="1800">
                              <a:effectLst/>
                            </a:rPr>
                            <a:t>R</a:t>
                          </a:r>
                          <a:r>
                            <a:rPr lang="en-GB" sz="1800" baseline="30000">
                              <a:effectLst/>
                            </a:rPr>
                            <a:t>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gridSpan="2">
                      <a:txBody>
                        <a:bodyPr/>
                        <a:lstStyle/>
                        <a:p>
                          <a:pPr marL="0" marR="0" algn="ctr">
                            <a:lnSpc>
                              <a:spcPct val="107000"/>
                            </a:lnSpc>
                            <a:spcBef>
                              <a:spcPts val="0"/>
                            </a:spcBef>
                            <a:spcAft>
                              <a:spcPts val="0"/>
                            </a:spcAft>
                          </a:pPr>
                          <a:r>
                            <a:rPr lang="en-GB" sz="1800">
                              <a:effectLst/>
                            </a:rPr>
                            <a:t>0.103</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2427872133"/>
                      </a:ext>
                    </a:extLst>
                  </a:tr>
                  <a:tr h="0">
                    <a:tc>
                      <a:txBody>
                        <a:bodyPr/>
                        <a:lstStyle/>
                        <a:p>
                          <a:pPr marL="0" marR="0">
                            <a:lnSpc>
                              <a:spcPct val="107000"/>
                            </a:lnSpc>
                            <a:spcBef>
                              <a:spcPts val="0"/>
                            </a:spcBef>
                            <a:spcAft>
                              <a:spcPts val="0"/>
                            </a:spcAft>
                          </a:pPr>
                          <a:r>
                            <a:rPr lang="en-GB" sz="1800" dirty="0">
                              <a:effectLst/>
                            </a:rPr>
                            <a:t>R</a:t>
                          </a:r>
                          <a:r>
                            <a:rPr lang="en-GB" sz="1800" baseline="30000" dirty="0">
                              <a:effectLst/>
                            </a:rPr>
                            <a:t>2</a:t>
                          </a:r>
                          <a:r>
                            <a:rPr lang="en-GB" sz="1800" dirty="0">
                              <a:effectLst/>
                            </a:rPr>
                            <a:t>-adjusted</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gridSpan="2">
                      <a:txBody>
                        <a:bodyPr/>
                        <a:lstStyle/>
                        <a:p>
                          <a:pPr marL="0" marR="0" algn="ctr">
                            <a:lnSpc>
                              <a:spcPct val="107000"/>
                            </a:lnSpc>
                            <a:spcBef>
                              <a:spcPts val="0"/>
                            </a:spcBef>
                            <a:spcAft>
                              <a:spcPts val="0"/>
                            </a:spcAft>
                          </a:pPr>
                          <a:r>
                            <a:rPr lang="en-GB" sz="1800" dirty="0">
                              <a:effectLst/>
                            </a:rPr>
                            <a:t>0.095</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951545154"/>
                      </a:ext>
                    </a:extLst>
                  </a:tr>
                </a:tbl>
              </a:graphicData>
            </a:graphic>
          </p:graphicFrame>
        </mc:Choice>
        <mc:Fallback>
          <p:graphicFrame>
            <p:nvGraphicFramePr>
              <p:cNvPr id="6" name="Table 5">
                <a:extLst>
                  <a:ext uri="{FF2B5EF4-FFF2-40B4-BE49-F238E27FC236}">
                    <a16:creationId xmlns:a16="http://schemas.microsoft.com/office/drawing/2014/main" id="{5917CCC6-234E-BDC9-7245-64A598FDA685}"/>
                  </a:ext>
                </a:extLst>
              </p:cNvPr>
              <p:cNvGraphicFramePr>
                <a:graphicFrameLocks noGrp="1"/>
              </p:cNvGraphicFramePr>
              <p:nvPr>
                <p:extLst>
                  <p:ext uri="{D42A27DB-BD31-4B8C-83A1-F6EECF244321}">
                    <p14:modId xmlns:p14="http://schemas.microsoft.com/office/powerpoint/2010/main" val="2234948065"/>
                  </p:ext>
                </p:extLst>
              </p:nvPr>
            </p:nvGraphicFramePr>
            <p:xfrm>
              <a:off x="946485" y="1459131"/>
              <a:ext cx="5344494" cy="3926720"/>
            </p:xfrm>
            <a:graphic>
              <a:graphicData uri="http://schemas.openxmlformats.org/drawingml/2006/table">
                <a:tbl>
                  <a:tblPr firstRow="1" firstCol="1" bandRow="1">
                    <a:tableStyleId>{5C22544A-7EE6-4342-B048-85BDC9FD1C3A}</a:tableStyleId>
                  </a:tblPr>
                  <a:tblGrid>
                    <a:gridCol w="2161479">
                      <a:extLst>
                        <a:ext uri="{9D8B030D-6E8A-4147-A177-3AD203B41FA5}">
                          <a16:colId xmlns:a16="http://schemas.microsoft.com/office/drawing/2014/main" val="991085582"/>
                        </a:ext>
                      </a:extLst>
                    </a:gridCol>
                    <a:gridCol w="1298690">
                      <a:extLst>
                        <a:ext uri="{9D8B030D-6E8A-4147-A177-3AD203B41FA5}">
                          <a16:colId xmlns:a16="http://schemas.microsoft.com/office/drawing/2014/main" val="3831229529"/>
                        </a:ext>
                      </a:extLst>
                    </a:gridCol>
                    <a:gridCol w="1884325">
                      <a:extLst>
                        <a:ext uri="{9D8B030D-6E8A-4147-A177-3AD203B41FA5}">
                          <a16:colId xmlns:a16="http://schemas.microsoft.com/office/drawing/2014/main" val="463451117"/>
                        </a:ext>
                      </a:extLst>
                    </a:gridCol>
                  </a:tblGrid>
                  <a:tr h="280480">
                    <a:tc rowSpan="2">
                      <a:txBody>
                        <a:bodyPr/>
                        <a:lstStyle/>
                        <a:p>
                          <a:pPr marL="0" marR="0">
                            <a:lnSpc>
                              <a:spcPct val="107000"/>
                            </a:lnSpc>
                            <a:spcBef>
                              <a:spcPts val="0"/>
                            </a:spcBef>
                            <a:spcAft>
                              <a:spcPts val="0"/>
                            </a:spcAft>
                          </a:pPr>
                          <a:r>
                            <a:rPr lang="en-GB" sz="1800">
                              <a:effectLst/>
                            </a:rPr>
                            <a:t>Predictors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gridSpan="2">
                      <a:txBody>
                        <a:bodyPr/>
                        <a:lstStyle/>
                        <a:p>
                          <a:pPr marL="0" marR="0" algn="ctr">
                            <a:lnSpc>
                              <a:spcPct val="107000"/>
                            </a:lnSpc>
                            <a:spcBef>
                              <a:spcPts val="0"/>
                            </a:spcBef>
                            <a:spcAft>
                              <a:spcPts val="0"/>
                            </a:spcAft>
                          </a:pPr>
                          <a:r>
                            <a:rPr lang="en-GB" sz="1800" b="1" kern="1200" dirty="0">
                              <a:solidFill>
                                <a:schemeClr val="lt1"/>
                              </a:solidFill>
                              <a:effectLst/>
                              <a:latin typeface="+mn-lt"/>
                              <a:ea typeface="+mn-ea"/>
                              <a:cs typeface="+mn-cs"/>
                            </a:rPr>
                            <a:t>Initial data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n-US"/>
                        </a:p>
                      </a:txBody>
                      <a:tcPr/>
                    </a:tc>
                    <a:extLst>
                      <a:ext uri="{0D108BD9-81ED-4DB2-BD59-A6C34878D82A}">
                        <a16:rowId xmlns:a16="http://schemas.microsoft.com/office/drawing/2014/main" val="2136326030"/>
                      </a:ext>
                    </a:extLst>
                  </a:tr>
                  <a:tr h="280480">
                    <a:tc vMerge="1">
                      <a:txBody>
                        <a:bodyPr/>
                        <a:lstStyle/>
                        <a:p>
                          <a:endParaRPr lang="en-US"/>
                        </a:p>
                      </a:txBody>
                      <a:tcPr/>
                    </a:tc>
                    <a:tc>
                      <a:txBody>
                        <a:bodyPr/>
                        <a:lstStyle/>
                        <a:p>
                          <a:endParaRPr lang="en-US"/>
                        </a:p>
                      </a:txBody>
                      <a:tcPr marL="68580" marR="68580" marT="0" marB="0">
                        <a:blipFill>
                          <a:blip r:embed="rId3"/>
                          <a:stretch>
                            <a:fillRect l="-167136" t="-126087" r="-147418" b="-1252174"/>
                          </a:stretch>
                        </a:blipFill>
                      </a:tcPr>
                    </a:tc>
                    <a:tc>
                      <a:txBody>
                        <a:bodyPr/>
                        <a:lstStyle/>
                        <a:p>
                          <a:pPr marL="0" marR="0" algn="ctr">
                            <a:lnSpc>
                              <a:spcPct val="107000"/>
                            </a:lnSpc>
                            <a:spcBef>
                              <a:spcPts val="0"/>
                            </a:spcBef>
                            <a:spcAft>
                              <a:spcPts val="0"/>
                            </a:spcAft>
                          </a:pPr>
                          <a:r>
                            <a:rPr lang="en-GB" sz="1800" dirty="0">
                              <a:effectLst/>
                            </a:rPr>
                            <a:t>t-stat.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796924116"/>
                      </a:ext>
                    </a:extLst>
                  </a:tr>
                  <a:tr h="280480">
                    <a:tc>
                      <a:txBody>
                        <a:bodyPr/>
                        <a:lstStyle/>
                        <a:p>
                          <a:pPr marL="0" marR="0">
                            <a:lnSpc>
                              <a:spcPct val="107000"/>
                            </a:lnSpc>
                            <a:spcBef>
                              <a:spcPts val="0"/>
                            </a:spcBef>
                            <a:spcAft>
                              <a:spcPts val="0"/>
                            </a:spcAft>
                          </a:pPr>
                          <a:r>
                            <a:rPr lang="en-GB" sz="1800">
                              <a:effectLst/>
                            </a:rPr>
                            <a:t>Constant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dirty="0">
                              <a:effectLst/>
                            </a:rPr>
                            <a:t>-2.58E-13</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(-7.55E-12)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583776507"/>
                      </a:ext>
                    </a:extLst>
                  </a:tr>
                  <a:tr h="280480">
                    <a:tc>
                      <a:txBody>
                        <a:bodyPr/>
                        <a:lstStyle/>
                        <a:p>
                          <a:pPr marL="0" marR="0">
                            <a:lnSpc>
                              <a:spcPct val="107000"/>
                            </a:lnSpc>
                            <a:spcBef>
                              <a:spcPts val="0"/>
                            </a:spcBef>
                            <a:spcAft>
                              <a:spcPts val="0"/>
                            </a:spcAft>
                          </a:pPr>
                          <a:r>
                            <a:rPr lang="en-GB" sz="1800">
                              <a:effectLst/>
                            </a:rPr>
                            <a:t>Gender</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0.191</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(5.526)***</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271786074"/>
                      </a:ext>
                    </a:extLst>
                  </a:tr>
                  <a:tr h="280480">
                    <a:tc>
                      <a:txBody>
                        <a:bodyPr/>
                        <a:lstStyle/>
                        <a:p>
                          <a:pPr marL="0" marR="0">
                            <a:lnSpc>
                              <a:spcPct val="107000"/>
                            </a:lnSpc>
                            <a:spcBef>
                              <a:spcPts val="0"/>
                            </a:spcBef>
                            <a:spcAft>
                              <a:spcPts val="0"/>
                            </a:spcAft>
                          </a:pPr>
                          <a:r>
                            <a:rPr lang="en-GB" sz="1800">
                              <a:effectLst/>
                            </a:rPr>
                            <a:t>Age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-0.084</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(-2.419)**</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431115444"/>
                      </a:ext>
                    </a:extLst>
                  </a:tr>
                  <a:tr h="280480">
                    <a:tc>
                      <a:txBody>
                        <a:bodyPr/>
                        <a:lstStyle/>
                        <a:p>
                          <a:pPr marL="0" marR="0">
                            <a:lnSpc>
                              <a:spcPct val="107000"/>
                            </a:lnSpc>
                            <a:spcBef>
                              <a:spcPts val="0"/>
                            </a:spcBef>
                            <a:spcAft>
                              <a:spcPts val="0"/>
                            </a:spcAft>
                          </a:pPr>
                          <a:r>
                            <a:rPr lang="en-GB" sz="1800">
                              <a:effectLst/>
                            </a:rPr>
                            <a:t>Income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-0.131</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(-3.714)***</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580995622"/>
                      </a:ext>
                    </a:extLst>
                  </a:tr>
                  <a:tr h="280480">
                    <a:tc>
                      <a:txBody>
                        <a:bodyPr/>
                        <a:lstStyle/>
                        <a:p>
                          <a:pPr marL="0" marR="0">
                            <a:lnSpc>
                              <a:spcPct val="107000"/>
                            </a:lnSpc>
                            <a:spcBef>
                              <a:spcPts val="0"/>
                            </a:spcBef>
                            <a:spcAft>
                              <a:spcPts val="0"/>
                            </a:spcAft>
                          </a:pPr>
                          <a:r>
                            <a:rPr lang="en-GB" sz="1800" dirty="0">
                              <a:effectLst/>
                            </a:rPr>
                            <a:t>Tobacco</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-0.098</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(-2.843)***</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452043520"/>
                      </a:ext>
                    </a:extLst>
                  </a:tr>
                  <a:tr h="280480">
                    <a:tc>
                      <a:txBody>
                        <a:bodyPr/>
                        <a:lstStyle/>
                        <a:p>
                          <a:pPr marL="0" marR="0">
                            <a:lnSpc>
                              <a:spcPct val="107000"/>
                            </a:lnSpc>
                            <a:spcBef>
                              <a:spcPts val="0"/>
                            </a:spcBef>
                            <a:spcAft>
                              <a:spcPts val="0"/>
                            </a:spcAft>
                          </a:pPr>
                          <a:r>
                            <a:rPr lang="en-GB" sz="1800" dirty="0">
                              <a:effectLst/>
                            </a:rPr>
                            <a:t>Coniferous Forests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dirty="0">
                              <a:effectLst/>
                            </a:rPr>
                            <a:t>-0.046</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dirty="0">
                              <a:effectLst/>
                            </a:rPr>
                            <a:t>(-1.335)</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024713394"/>
                      </a:ext>
                    </a:extLst>
                  </a:tr>
                  <a:tr h="280480">
                    <a:tc>
                      <a:txBody>
                        <a:bodyPr/>
                        <a:lstStyle/>
                        <a:p>
                          <a:pPr marL="0" marR="0">
                            <a:lnSpc>
                              <a:spcPct val="107000"/>
                            </a:lnSpc>
                            <a:spcBef>
                              <a:spcPts val="0"/>
                            </a:spcBef>
                            <a:spcAft>
                              <a:spcPts val="0"/>
                            </a:spcAft>
                          </a:pPr>
                          <a:r>
                            <a:rPr lang="en-GB" sz="1800" dirty="0">
                              <a:effectLst/>
                            </a:rPr>
                            <a:t>Road Surface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-0.071</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(-1.982)**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627894361"/>
                      </a:ext>
                    </a:extLst>
                  </a:tr>
                  <a:tr h="280480">
                    <a:tc>
                      <a:txBody>
                        <a:bodyPr/>
                        <a:lstStyle/>
                        <a:p>
                          <a:pPr marL="0" marR="0">
                            <a:lnSpc>
                              <a:spcPct val="107000"/>
                            </a:lnSpc>
                            <a:spcBef>
                              <a:spcPts val="0"/>
                            </a:spcBef>
                            <a:spcAft>
                              <a:spcPts val="0"/>
                            </a:spcAft>
                          </a:pPr>
                          <a:r>
                            <a:rPr lang="en-GB" sz="1800">
                              <a:effectLst/>
                            </a:rPr>
                            <a:t>Workers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0.071</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dirty="0">
                              <a:effectLst/>
                            </a:rPr>
                            <a:t>(1.986)**</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888516708"/>
                      </a:ext>
                    </a:extLst>
                  </a:tr>
                  <a:tr h="280480">
                    <a:tc>
                      <a:txBody>
                        <a:bodyPr/>
                        <a:lstStyle/>
                        <a:p>
                          <a:pPr marL="0" marR="0">
                            <a:lnSpc>
                              <a:spcPct val="107000"/>
                            </a:lnSpc>
                            <a:spcBef>
                              <a:spcPts val="0"/>
                            </a:spcBef>
                            <a:spcAft>
                              <a:spcPts val="0"/>
                            </a:spcAft>
                          </a:pPr>
                          <a:r>
                            <a:rPr lang="en-GB" sz="1800">
                              <a:effectLst/>
                            </a:rPr>
                            <a:t>N. of obs.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gridSpan="2">
                      <a:txBody>
                        <a:bodyPr/>
                        <a:lstStyle/>
                        <a:p>
                          <a:pPr marL="0" marR="0" algn="ctr">
                            <a:lnSpc>
                              <a:spcPct val="107000"/>
                            </a:lnSpc>
                            <a:spcBef>
                              <a:spcPts val="0"/>
                            </a:spcBef>
                            <a:spcAft>
                              <a:spcPts val="0"/>
                            </a:spcAft>
                          </a:pPr>
                          <a:r>
                            <a:rPr lang="en-GB" sz="1800">
                              <a:effectLst/>
                            </a:rPr>
                            <a:t>774</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291330661"/>
                      </a:ext>
                    </a:extLst>
                  </a:tr>
                  <a:tr h="280480">
                    <a:tc>
                      <a:txBody>
                        <a:bodyPr/>
                        <a:lstStyle/>
                        <a:p>
                          <a:pPr marL="0" marR="0">
                            <a:lnSpc>
                              <a:spcPct val="107000"/>
                            </a:lnSpc>
                            <a:spcBef>
                              <a:spcPts val="0"/>
                            </a:spcBef>
                            <a:spcAft>
                              <a:spcPts val="0"/>
                            </a:spcAft>
                          </a:pPr>
                          <a:r>
                            <a:rPr lang="en-GB" sz="1800" dirty="0">
                              <a:effectLst/>
                            </a:rPr>
                            <a:t>F-stat.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gridSpan="2">
                      <a:txBody>
                        <a:bodyPr/>
                        <a:lstStyle/>
                        <a:p>
                          <a:pPr marL="0" marR="0" algn="ctr">
                            <a:lnSpc>
                              <a:spcPct val="107000"/>
                            </a:lnSpc>
                            <a:spcBef>
                              <a:spcPts val="0"/>
                            </a:spcBef>
                            <a:spcAft>
                              <a:spcPts val="0"/>
                            </a:spcAft>
                          </a:pPr>
                          <a:r>
                            <a:rPr lang="en-GB" sz="1800">
                              <a:effectLst/>
                            </a:rPr>
                            <a:t>(12.544)***</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1610584111"/>
                      </a:ext>
                    </a:extLst>
                  </a:tr>
                  <a:tr h="280480">
                    <a:tc>
                      <a:txBody>
                        <a:bodyPr/>
                        <a:lstStyle/>
                        <a:p>
                          <a:pPr marL="0" marR="0">
                            <a:lnSpc>
                              <a:spcPct val="107000"/>
                            </a:lnSpc>
                            <a:spcBef>
                              <a:spcPts val="0"/>
                            </a:spcBef>
                            <a:spcAft>
                              <a:spcPts val="0"/>
                            </a:spcAft>
                          </a:pPr>
                          <a:r>
                            <a:rPr lang="en-GB" sz="1800">
                              <a:effectLst/>
                            </a:rPr>
                            <a:t>R</a:t>
                          </a:r>
                          <a:r>
                            <a:rPr lang="en-GB" sz="1800" baseline="30000">
                              <a:effectLst/>
                            </a:rPr>
                            <a:t>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gridSpan="2">
                      <a:txBody>
                        <a:bodyPr/>
                        <a:lstStyle/>
                        <a:p>
                          <a:pPr marL="0" marR="0" algn="ctr">
                            <a:lnSpc>
                              <a:spcPct val="107000"/>
                            </a:lnSpc>
                            <a:spcBef>
                              <a:spcPts val="0"/>
                            </a:spcBef>
                            <a:spcAft>
                              <a:spcPts val="0"/>
                            </a:spcAft>
                          </a:pPr>
                          <a:r>
                            <a:rPr lang="en-GB" sz="1800">
                              <a:effectLst/>
                            </a:rPr>
                            <a:t>0.103</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2427872133"/>
                      </a:ext>
                    </a:extLst>
                  </a:tr>
                  <a:tr h="280480">
                    <a:tc>
                      <a:txBody>
                        <a:bodyPr/>
                        <a:lstStyle/>
                        <a:p>
                          <a:pPr marL="0" marR="0">
                            <a:lnSpc>
                              <a:spcPct val="107000"/>
                            </a:lnSpc>
                            <a:spcBef>
                              <a:spcPts val="0"/>
                            </a:spcBef>
                            <a:spcAft>
                              <a:spcPts val="0"/>
                            </a:spcAft>
                          </a:pPr>
                          <a:r>
                            <a:rPr lang="en-GB" sz="1800" dirty="0">
                              <a:effectLst/>
                            </a:rPr>
                            <a:t>R</a:t>
                          </a:r>
                          <a:r>
                            <a:rPr lang="en-GB" sz="1800" baseline="30000" dirty="0">
                              <a:effectLst/>
                            </a:rPr>
                            <a:t>2</a:t>
                          </a:r>
                          <a:r>
                            <a:rPr lang="en-GB" sz="1800" dirty="0">
                              <a:effectLst/>
                            </a:rPr>
                            <a:t>-adjusted</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gridSpan="2">
                      <a:txBody>
                        <a:bodyPr/>
                        <a:lstStyle/>
                        <a:p>
                          <a:pPr marL="0" marR="0" algn="ctr">
                            <a:lnSpc>
                              <a:spcPct val="107000"/>
                            </a:lnSpc>
                            <a:spcBef>
                              <a:spcPts val="0"/>
                            </a:spcBef>
                            <a:spcAft>
                              <a:spcPts val="0"/>
                            </a:spcAft>
                          </a:pPr>
                          <a:r>
                            <a:rPr lang="en-GB" sz="1800" dirty="0">
                              <a:effectLst/>
                            </a:rPr>
                            <a:t>0.095</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951545154"/>
                      </a:ext>
                    </a:extLst>
                  </a:tr>
                </a:tbl>
              </a:graphicData>
            </a:graphic>
          </p:graphicFrame>
        </mc:Fallback>
      </mc:AlternateContent>
      <p:sp>
        <p:nvSpPr>
          <p:cNvPr id="8" name="TextBox 7">
            <a:extLst>
              <a:ext uri="{FF2B5EF4-FFF2-40B4-BE49-F238E27FC236}">
                <a16:creationId xmlns:a16="http://schemas.microsoft.com/office/drawing/2014/main" id="{2EEE662B-1045-7AD0-7253-1F2FC24CB3FB}"/>
              </a:ext>
            </a:extLst>
          </p:cNvPr>
          <p:cNvSpPr txBox="1"/>
          <p:nvPr/>
        </p:nvSpPr>
        <p:spPr>
          <a:xfrm>
            <a:off x="9597577" y="1367742"/>
            <a:ext cx="2301655" cy="4093428"/>
          </a:xfrm>
          <a:prstGeom prst="rect">
            <a:avLst/>
          </a:prstGeom>
          <a:noFill/>
        </p:spPr>
        <p:txBody>
          <a:bodyPr wrap="square">
            <a:spAutoFit/>
          </a:bodyPr>
          <a:lstStyle/>
          <a:p>
            <a:r>
              <a:rPr lang="en-US" sz="2000" dirty="0">
                <a:effectLst/>
                <a:ea typeface="Calibri" panose="020F0502020204030204" pitchFamily="34" charset="0"/>
                <a:cs typeface="Arial" panose="020B0604020202020204" pitchFamily="34" charset="0"/>
              </a:rPr>
              <a:t>Associations between </a:t>
            </a:r>
            <a:r>
              <a:rPr lang="en-US" sz="2000" b="1" dirty="0">
                <a:effectLst/>
                <a:ea typeface="Calibri" panose="020F0502020204030204" pitchFamily="34" charset="0"/>
                <a:cs typeface="Arial" panose="020B0604020202020204" pitchFamily="34" charset="0"/>
              </a:rPr>
              <a:t>internalized difficulties </a:t>
            </a:r>
            <a:r>
              <a:rPr lang="en-US" sz="2000" dirty="0">
                <a:effectLst/>
                <a:ea typeface="Calibri" panose="020F0502020204030204" pitchFamily="34" charset="0"/>
                <a:cs typeface="Arial" panose="020B0604020202020204" pitchFamily="34" charset="0"/>
              </a:rPr>
              <a:t>with individual self-reported and IRIS-level characteristics  across TEMPO project </a:t>
            </a:r>
            <a:r>
              <a:rPr lang="en-US" sz="2000" i="1" dirty="0">
                <a:effectLst/>
                <a:ea typeface="Calibri" panose="020F0502020204030204" pitchFamily="34" charset="0"/>
                <a:cs typeface="Arial" panose="020B0604020202020204" pitchFamily="34" charset="0"/>
              </a:rPr>
              <a:t>respondents before the Covid-19 pandemic</a:t>
            </a:r>
            <a:r>
              <a:rPr lang="en-US" sz="2000" dirty="0">
                <a:effectLst/>
                <a:ea typeface="Calibri" panose="020F0502020204030204" pitchFamily="34" charset="0"/>
                <a:cs typeface="Arial" panose="020B0604020202020204" pitchFamily="34" charset="0"/>
              </a:rPr>
              <a:t> (Model type – OLS linear regression)</a:t>
            </a:r>
            <a:endParaRPr lang="en-US" sz="2000" dirty="0"/>
          </a:p>
        </p:txBody>
      </p:sp>
      <p:sp>
        <p:nvSpPr>
          <p:cNvPr id="7" name="TextBox 6">
            <a:extLst>
              <a:ext uri="{FF2B5EF4-FFF2-40B4-BE49-F238E27FC236}">
                <a16:creationId xmlns:a16="http://schemas.microsoft.com/office/drawing/2014/main" id="{41770942-FABD-9DAA-3E20-2DFB752B65CF}"/>
              </a:ext>
            </a:extLst>
          </p:cNvPr>
          <p:cNvSpPr txBox="1"/>
          <p:nvPr/>
        </p:nvSpPr>
        <p:spPr>
          <a:xfrm>
            <a:off x="838200" y="5398869"/>
            <a:ext cx="8651092" cy="584775"/>
          </a:xfrm>
          <a:prstGeom prst="rect">
            <a:avLst/>
          </a:prstGeom>
          <a:noFill/>
        </p:spPr>
        <p:txBody>
          <a:bodyPr wrap="square">
            <a:spAutoFit/>
          </a:bodyPr>
          <a:lstStyle/>
          <a:p>
            <a:r>
              <a:rPr lang="en-GB" sz="1600" dirty="0">
                <a:ea typeface="Calibri" panose="020F0502020204030204" pitchFamily="34" charset="0"/>
                <a:cs typeface="Arial" panose="020B0604020202020204" pitchFamily="34" charset="0"/>
              </a:rPr>
              <a:t>S</a:t>
            </a:r>
            <a:r>
              <a:rPr lang="en-GB" sz="1600" dirty="0">
                <a:effectLst/>
                <a:ea typeface="Calibri" panose="020F0502020204030204" pitchFamily="34" charset="0"/>
                <a:cs typeface="Arial" panose="020B0604020202020204" pitchFamily="34" charset="0"/>
              </a:rPr>
              <a:t>ignificance of </a:t>
            </a:r>
            <a:r>
              <a:rPr lang="en-GB" sz="1600" i="1" dirty="0">
                <a:effectLst/>
                <a:ea typeface="Calibri" panose="020F0502020204030204" pitchFamily="34" charset="0"/>
                <a:cs typeface="Arial" panose="020B0604020202020204" pitchFamily="34" charset="0"/>
              </a:rPr>
              <a:t>t</a:t>
            </a:r>
            <a:r>
              <a:rPr lang="en-GB" sz="1600" dirty="0">
                <a:effectLst/>
                <a:ea typeface="Calibri" panose="020F0502020204030204" pitchFamily="34" charset="0"/>
                <a:cs typeface="Arial" panose="020B0604020202020204" pitchFamily="34" charset="0"/>
              </a:rPr>
              <a:t>- and </a:t>
            </a:r>
            <a:r>
              <a:rPr lang="en-GB" sz="1600" i="1" dirty="0">
                <a:effectLst/>
                <a:ea typeface="Calibri" panose="020F0502020204030204" pitchFamily="34" charset="0"/>
                <a:cs typeface="Arial" panose="020B0604020202020204" pitchFamily="34" charset="0"/>
              </a:rPr>
              <a:t>F</a:t>
            </a:r>
            <a:r>
              <a:rPr lang="en-GB" sz="1600" dirty="0">
                <a:effectLst/>
                <a:ea typeface="Calibri" panose="020F0502020204030204" pitchFamily="34" charset="0"/>
                <a:cs typeface="Arial" panose="020B0604020202020204" pitchFamily="34" charset="0"/>
              </a:rPr>
              <a:t>-statistics: *** - at greater than 99% level, ** - at greater than 95% level, * - at greater than 90% level.</a:t>
            </a:r>
            <a:endParaRPr lang="en-US" sz="1600" dirty="0"/>
          </a:p>
        </p:txBody>
      </p:sp>
    </p:spTree>
    <p:extLst>
      <p:ext uri="{BB962C8B-B14F-4D97-AF65-F5344CB8AC3E}">
        <p14:creationId xmlns:p14="http://schemas.microsoft.com/office/powerpoint/2010/main" val="10066133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 Linear Regression (numerical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mc:AlternateContent xmlns:mc="http://schemas.openxmlformats.org/markup-compatibility/2006">
        <mc:Choice xmlns:a14="http://schemas.microsoft.com/office/drawing/2010/main" Requires="a14">
          <p:graphicFrame>
            <p:nvGraphicFramePr>
              <p:cNvPr id="6" name="Table 5">
                <a:extLst>
                  <a:ext uri="{FF2B5EF4-FFF2-40B4-BE49-F238E27FC236}">
                    <a16:creationId xmlns:a16="http://schemas.microsoft.com/office/drawing/2014/main" id="{5917CCC6-234E-BDC9-7245-64A598FDA685}"/>
                  </a:ext>
                </a:extLst>
              </p:cNvPr>
              <p:cNvGraphicFramePr>
                <a:graphicFrameLocks noGrp="1"/>
              </p:cNvGraphicFramePr>
              <p:nvPr>
                <p:extLst>
                  <p:ext uri="{D42A27DB-BD31-4B8C-83A1-F6EECF244321}">
                    <p14:modId xmlns:p14="http://schemas.microsoft.com/office/powerpoint/2010/main" val="1807393271"/>
                  </p:ext>
                </p:extLst>
              </p:nvPr>
            </p:nvGraphicFramePr>
            <p:xfrm>
              <a:off x="946485" y="1459131"/>
              <a:ext cx="8590934" cy="3949643"/>
            </p:xfrm>
            <a:graphic>
              <a:graphicData uri="http://schemas.openxmlformats.org/drawingml/2006/table">
                <a:tbl>
                  <a:tblPr firstRow="1" firstCol="1" bandRow="1">
                    <a:tableStyleId>{5C22544A-7EE6-4342-B048-85BDC9FD1C3A}</a:tableStyleId>
                  </a:tblPr>
                  <a:tblGrid>
                    <a:gridCol w="2161479">
                      <a:extLst>
                        <a:ext uri="{9D8B030D-6E8A-4147-A177-3AD203B41FA5}">
                          <a16:colId xmlns:a16="http://schemas.microsoft.com/office/drawing/2014/main" val="991085582"/>
                        </a:ext>
                      </a:extLst>
                    </a:gridCol>
                    <a:gridCol w="1298690">
                      <a:extLst>
                        <a:ext uri="{9D8B030D-6E8A-4147-A177-3AD203B41FA5}">
                          <a16:colId xmlns:a16="http://schemas.microsoft.com/office/drawing/2014/main" val="3831229529"/>
                        </a:ext>
                      </a:extLst>
                    </a:gridCol>
                    <a:gridCol w="1884325">
                      <a:extLst>
                        <a:ext uri="{9D8B030D-6E8A-4147-A177-3AD203B41FA5}">
                          <a16:colId xmlns:a16="http://schemas.microsoft.com/office/drawing/2014/main" val="463451117"/>
                        </a:ext>
                      </a:extLst>
                    </a:gridCol>
                    <a:gridCol w="1337982">
                      <a:extLst>
                        <a:ext uri="{9D8B030D-6E8A-4147-A177-3AD203B41FA5}">
                          <a16:colId xmlns:a16="http://schemas.microsoft.com/office/drawing/2014/main" val="3914696410"/>
                        </a:ext>
                      </a:extLst>
                    </a:gridCol>
                    <a:gridCol w="1908458">
                      <a:extLst>
                        <a:ext uri="{9D8B030D-6E8A-4147-A177-3AD203B41FA5}">
                          <a16:colId xmlns:a16="http://schemas.microsoft.com/office/drawing/2014/main" val="645655168"/>
                        </a:ext>
                      </a:extLst>
                    </a:gridCol>
                  </a:tblGrid>
                  <a:tr h="0">
                    <a:tc rowSpan="2">
                      <a:txBody>
                        <a:bodyPr/>
                        <a:lstStyle/>
                        <a:p>
                          <a:pPr marL="0" marR="0">
                            <a:lnSpc>
                              <a:spcPct val="107000"/>
                            </a:lnSpc>
                            <a:spcBef>
                              <a:spcPts val="0"/>
                            </a:spcBef>
                            <a:spcAft>
                              <a:spcPts val="0"/>
                            </a:spcAft>
                          </a:pPr>
                          <a:r>
                            <a:rPr lang="en-GB" sz="1800" dirty="0">
                              <a:effectLst/>
                            </a:rPr>
                            <a:t>Predictors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gridSpan="2">
                      <a:txBody>
                        <a:bodyPr/>
                        <a:lstStyle/>
                        <a:p>
                          <a:pPr marL="0" marR="0" algn="ctr">
                            <a:lnSpc>
                              <a:spcPct val="107000"/>
                            </a:lnSpc>
                            <a:spcBef>
                              <a:spcPts val="0"/>
                            </a:spcBef>
                            <a:spcAft>
                              <a:spcPts val="0"/>
                            </a:spcAft>
                          </a:pPr>
                          <a:r>
                            <a:rPr lang="en-GB" sz="1800" b="1" kern="1200" dirty="0">
                              <a:solidFill>
                                <a:schemeClr val="lt1"/>
                              </a:solidFill>
                              <a:effectLst/>
                              <a:latin typeface="+mn-lt"/>
                              <a:ea typeface="+mn-ea"/>
                              <a:cs typeface="+mn-cs"/>
                            </a:rPr>
                            <a:t>Initial data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n-US"/>
                        </a:p>
                      </a:txBody>
                      <a:tcPr/>
                    </a:tc>
                    <a:tc gridSpan="2">
                      <a:txBody>
                        <a:bodyPr/>
                        <a:lstStyle/>
                        <a:p>
                          <a:pPr marL="0" marR="0" algn="ctr">
                            <a:lnSpc>
                              <a:spcPct val="107000"/>
                            </a:lnSpc>
                            <a:spcBef>
                              <a:spcPts val="0"/>
                            </a:spcBef>
                            <a:spcAft>
                              <a:spcPts val="0"/>
                            </a:spcAft>
                          </a:pPr>
                          <a:r>
                            <a:rPr lang="en-GB" sz="1800" dirty="0">
                              <a:effectLst/>
                            </a:rPr>
                            <a:t>Info-gapped </a:t>
                          </a:r>
                          <a:r>
                            <a:rPr lang="en-GB" sz="1800" dirty="0">
                              <a:solidFill>
                                <a:schemeClr val="bg1"/>
                              </a:solidFill>
                              <a:effectLst/>
                            </a:rPr>
                            <a:t>data </a:t>
                          </a:r>
                          <a:r>
                            <a:rPr lang="en-GB" sz="1800" b="1" kern="1200" dirty="0">
                              <a:solidFill>
                                <a:schemeClr val="bg1"/>
                              </a:solidFill>
                              <a:effectLst/>
                              <a:latin typeface="+mn-lt"/>
                              <a:ea typeface="+mn-ea"/>
                              <a:cs typeface="+mn-cs"/>
                            </a:rPr>
                            <a:t>(</a:t>
                          </a:r>
                          <a14:m>
                            <m:oMath xmlns:m="http://schemas.openxmlformats.org/officeDocument/2006/math">
                              <m:acc>
                                <m:accPr>
                                  <m:chr m:val="̂"/>
                                  <m:ctrlPr>
                                    <a:rPr lang="en-US" sz="1800" b="1" i="1" kern="1200" smtClean="0">
                                      <a:solidFill>
                                        <a:schemeClr val="bg1"/>
                                      </a:solidFill>
                                      <a:effectLst/>
                                      <a:latin typeface="Cambria Math" panose="02040503050406030204" pitchFamily="18" charset="0"/>
                                      <a:ea typeface="+mn-ea"/>
                                      <a:cs typeface="+mn-cs"/>
                                    </a:rPr>
                                  </m:ctrlPr>
                                </m:accPr>
                                <m:e>
                                  <m:r>
                                    <a:rPr lang="en-GB" sz="1800" b="1" i="1" kern="1200">
                                      <a:solidFill>
                                        <a:schemeClr val="bg1"/>
                                      </a:solidFill>
                                      <a:effectLst/>
                                      <a:latin typeface="Cambria Math" panose="02040503050406030204" pitchFamily="18" charset="0"/>
                                      <a:ea typeface="+mn-ea"/>
                                      <a:cs typeface="+mn-cs"/>
                                    </a:rPr>
                                    <m:t>h</m:t>
                                  </m:r>
                                </m:e>
                              </m:acc>
                            </m:oMath>
                          </a14:m>
                          <a:r>
                            <a:rPr lang="en-GB" sz="1800" b="1" kern="1200" dirty="0">
                              <a:solidFill>
                                <a:schemeClr val="bg1"/>
                              </a:solidFill>
                              <a:effectLst/>
                              <a:latin typeface="+mn-lt"/>
                              <a:ea typeface="+mn-ea"/>
                              <a:cs typeface="+mn-cs"/>
                            </a:rPr>
                            <a:t> = 0.005)</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n-US"/>
                        </a:p>
                      </a:txBody>
                      <a:tcPr/>
                    </a:tc>
                    <a:extLst>
                      <a:ext uri="{0D108BD9-81ED-4DB2-BD59-A6C34878D82A}">
                        <a16:rowId xmlns:a16="http://schemas.microsoft.com/office/drawing/2014/main" val="2136326030"/>
                      </a:ext>
                    </a:extLst>
                  </a:tr>
                  <a:tr h="0">
                    <a:tc vMerge="1">
                      <a:txBody>
                        <a:bodyPr/>
                        <a:lstStyle/>
                        <a:p>
                          <a:endParaRPr lang="en-US"/>
                        </a:p>
                      </a:txBody>
                      <a:tcPr/>
                    </a:tc>
                    <a:tc>
                      <a:txBody>
                        <a:bodyPr/>
                        <a:lstStyle/>
                        <a:p>
                          <a:pPr marL="0" marR="0" algn="ctr">
                            <a:lnSpc>
                              <a:spcPct val="107000"/>
                            </a:lnSpc>
                            <a:spcBef>
                              <a:spcPts val="0"/>
                            </a:spcBef>
                            <a:spcAft>
                              <a:spcPts val="0"/>
                            </a:spcAft>
                          </a:pPr>
                          <a14:m>
                            <m:oMath xmlns:m="http://schemas.openxmlformats.org/officeDocument/2006/math">
                              <m:r>
                                <a:rPr lang="en-US" sz="1800" smtClean="0">
                                  <a:effectLst/>
                                  <a:latin typeface="Cambria Math" panose="02040503050406030204" pitchFamily="18" charset="0"/>
                                </a:rPr>
                                <m:t>𝑏</m:t>
                              </m:r>
                            </m:oMath>
                          </a14:m>
                          <a:r>
                            <a:rPr lang="en-US" sz="1800">
                              <a:effectLst/>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dirty="0">
                              <a:effectLst/>
                            </a:rPr>
                            <a:t>t-stat.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14:m>
                            <m:oMathPara xmlns:m="http://schemas.openxmlformats.org/officeDocument/2006/math">
                              <m:oMathParaPr>
                                <m:jc m:val="centerGroup"/>
                              </m:oMathParaPr>
                              <m:oMath xmlns:m="http://schemas.openxmlformats.org/officeDocument/2006/math">
                                <m:r>
                                  <a:rPr lang="en-US" sz="1800" smtClean="0">
                                    <a:effectLst/>
                                    <a:latin typeface="Cambria Math" panose="02040503050406030204" pitchFamily="18" charset="0"/>
                                  </a:rPr>
                                  <m:t>𝑏</m:t>
                                </m:r>
                              </m:oMath>
                            </m:oMathPara>
                          </a14:m>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t-stat.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796924116"/>
                      </a:ext>
                    </a:extLst>
                  </a:tr>
                  <a:tr h="0">
                    <a:tc>
                      <a:txBody>
                        <a:bodyPr/>
                        <a:lstStyle/>
                        <a:p>
                          <a:pPr marL="0" marR="0">
                            <a:lnSpc>
                              <a:spcPct val="107000"/>
                            </a:lnSpc>
                            <a:spcBef>
                              <a:spcPts val="0"/>
                            </a:spcBef>
                            <a:spcAft>
                              <a:spcPts val="0"/>
                            </a:spcAft>
                          </a:pPr>
                          <a:r>
                            <a:rPr lang="en-GB" sz="1800" dirty="0">
                              <a:effectLst/>
                            </a:rPr>
                            <a:t>Constant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dirty="0">
                              <a:effectLst/>
                            </a:rPr>
                            <a:t>-2.58E-13</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(-7.55E-12)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-0.003</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uk-UA" sz="1800">
                              <a:effectLst/>
                            </a:rPr>
                            <a:t>(</a:t>
                          </a:r>
                          <a:r>
                            <a:rPr lang="en-GB" sz="1800">
                              <a:effectLst/>
                            </a:rPr>
                            <a:t>-0.074</a:t>
                          </a:r>
                          <a:r>
                            <a:rPr lang="uk-UA" sz="1800">
                              <a:effectLst/>
                            </a:rPr>
                            <a: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583776507"/>
                      </a:ext>
                    </a:extLst>
                  </a:tr>
                  <a:tr h="0">
                    <a:tc>
                      <a:txBody>
                        <a:bodyPr/>
                        <a:lstStyle/>
                        <a:p>
                          <a:pPr marL="0" marR="0">
                            <a:lnSpc>
                              <a:spcPct val="107000"/>
                            </a:lnSpc>
                            <a:spcBef>
                              <a:spcPts val="0"/>
                            </a:spcBef>
                            <a:spcAft>
                              <a:spcPts val="0"/>
                            </a:spcAft>
                          </a:pPr>
                          <a:r>
                            <a:rPr lang="en-GB" sz="1800" dirty="0">
                              <a:effectLst/>
                            </a:rPr>
                            <a:t>Gender</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0.191</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(5.526)***</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0.192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uk-UA" sz="1800">
                              <a:effectLst/>
                            </a:rPr>
                            <a:t>(</a:t>
                          </a:r>
                          <a:r>
                            <a:rPr lang="en-GB" sz="1800">
                              <a:effectLst/>
                            </a:rPr>
                            <a:t>5.564</a:t>
                          </a:r>
                          <a:r>
                            <a:rPr lang="uk-UA" sz="1800">
                              <a:effectLst/>
                            </a:rPr>
                            <a: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271786074"/>
                      </a:ext>
                    </a:extLst>
                  </a:tr>
                  <a:tr h="0">
                    <a:tc>
                      <a:txBody>
                        <a:bodyPr/>
                        <a:lstStyle/>
                        <a:p>
                          <a:pPr marL="0" marR="0">
                            <a:lnSpc>
                              <a:spcPct val="107000"/>
                            </a:lnSpc>
                            <a:spcBef>
                              <a:spcPts val="0"/>
                            </a:spcBef>
                            <a:spcAft>
                              <a:spcPts val="0"/>
                            </a:spcAft>
                          </a:pPr>
                          <a:r>
                            <a:rPr lang="en-GB" sz="1800" dirty="0">
                              <a:effectLst/>
                            </a:rPr>
                            <a:t>Age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-0.084</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(-2.419)**</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-0.082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uk-UA" sz="1800">
                              <a:effectLst/>
                            </a:rPr>
                            <a:t>(</a:t>
                          </a:r>
                          <a:r>
                            <a:rPr lang="en-GB" sz="1800">
                              <a:effectLst/>
                            </a:rPr>
                            <a:t>-2.353</a:t>
                          </a:r>
                          <a:r>
                            <a:rPr lang="uk-UA" sz="1800">
                              <a:effectLst/>
                            </a:rPr>
                            <a: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431115444"/>
                      </a:ext>
                    </a:extLst>
                  </a:tr>
                  <a:tr h="0">
                    <a:tc>
                      <a:txBody>
                        <a:bodyPr/>
                        <a:lstStyle/>
                        <a:p>
                          <a:pPr marL="0" marR="0">
                            <a:lnSpc>
                              <a:spcPct val="107000"/>
                            </a:lnSpc>
                            <a:spcBef>
                              <a:spcPts val="0"/>
                            </a:spcBef>
                            <a:spcAft>
                              <a:spcPts val="0"/>
                            </a:spcAft>
                          </a:pPr>
                          <a:r>
                            <a:rPr lang="en-GB" sz="1800" dirty="0">
                              <a:effectLst/>
                            </a:rPr>
                            <a:t>Income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-0.131</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(-3.714)***</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dirty="0">
                              <a:effectLst/>
                            </a:rPr>
                            <a:t>-0.129</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uk-UA" sz="1800">
                              <a:effectLst/>
                            </a:rPr>
                            <a:t>(</a:t>
                          </a:r>
                          <a:r>
                            <a:rPr lang="en-GB" sz="1800">
                              <a:effectLst/>
                            </a:rPr>
                            <a:t>-3.637</a:t>
                          </a:r>
                          <a:r>
                            <a:rPr lang="uk-UA" sz="1800">
                              <a:effectLst/>
                            </a:rPr>
                            <a: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580995622"/>
                      </a:ext>
                    </a:extLst>
                  </a:tr>
                  <a:tr h="0">
                    <a:tc>
                      <a:txBody>
                        <a:bodyPr/>
                        <a:lstStyle/>
                        <a:p>
                          <a:pPr marL="0" marR="0">
                            <a:lnSpc>
                              <a:spcPct val="107000"/>
                            </a:lnSpc>
                            <a:spcBef>
                              <a:spcPts val="0"/>
                            </a:spcBef>
                            <a:spcAft>
                              <a:spcPts val="0"/>
                            </a:spcAft>
                          </a:pPr>
                          <a:r>
                            <a:rPr lang="en-GB" sz="1800" dirty="0">
                              <a:effectLst/>
                            </a:rPr>
                            <a:t>Tobacco</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-0.098</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(-2.843)***</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dirty="0">
                              <a:effectLst/>
                            </a:rPr>
                            <a:t>-0.100</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uk-UA" sz="1800">
                              <a:effectLst/>
                            </a:rPr>
                            <a:t>(</a:t>
                          </a:r>
                          <a:r>
                            <a:rPr lang="en-GB" sz="1800">
                              <a:effectLst/>
                            </a:rPr>
                            <a:t>-2.896</a:t>
                          </a:r>
                          <a:r>
                            <a:rPr lang="uk-UA" sz="1800">
                              <a:effectLst/>
                            </a:rPr>
                            <a: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452043520"/>
                      </a:ext>
                    </a:extLst>
                  </a:tr>
                  <a:tr h="0">
                    <a:tc>
                      <a:txBody>
                        <a:bodyPr/>
                        <a:lstStyle/>
                        <a:p>
                          <a:pPr marL="0" marR="0">
                            <a:lnSpc>
                              <a:spcPct val="107000"/>
                            </a:lnSpc>
                            <a:spcBef>
                              <a:spcPts val="0"/>
                            </a:spcBef>
                            <a:spcAft>
                              <a:spcPts val="0"/>
                            </a:spcAft>
                          </a:pPr>
                          <a:r>
                            <a:rPr lang="en-GB" sz="1800" dirty="0">
                              <a:effectLst/>
                            </a:rPr>
                            <a:t>Coniferous Forests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-0.046</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(-1.335)</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-0.042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uk-UA" sz="1800">
                              <a:effectLst/>
                            </a:rPr>
                            <a:t>(</a:t>
                          </a:r>
                          <a:r>
                            <a:rPr lang="en-GB" sz="1800">
                              <a:effectLst/>
                            </a:rPr>
                            <a:t>-1.199</a:t>
                          </a:r>
                          <a:r>
                            <a:rPr lang="uk-UA" sz="1800">
                              <a:effectLst/>
                            </a:rPr>
                            <a: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024713394"/>
                      </a:ext>
                    </a:extLst>
                  </a:tr>
                  <a:tr h="0">
                    <a:tc>
                      <a:txBody>
                        <a:bodyPr/>
                        <a:lstStyle/>
                        <a:p>
                          <a:pPr marL="0" marR="0">
                            <a:lnSpc>
                              <a:spcPct val="107000"/>
                            </a:lnSpc>
                            <a:spcBef>
                              <a:spcPts val="0"/>
                            </a:spcBef>
                            <a:spcAft>
                              <a:spcPts val="0"/>
                            </a:spcAft>
                          </a:pPr>
                          <a:r>
                            <a:rPr lang="en-GB" sz="1800">
                              <a:effectLst/>
                            </a:rPr>
                            <a:t>Road Surface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-0.071</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(-1.982)**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-0.060</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uk-UA" sz="1800">
                              <a:effectLst/>
                            </a:rPr>
                            <a:t>(</a:t>
                          </a:r>
                          <a:r>
                            <a:rPr lang="en-GB" sz="1800">
                              <a:effectLst/>
                            </a:rPr>
                            <a:t>-1.694</a:t>
                          </a:r>
                          <a:r>
                            <a:rPr lang="uk-UA" sz="1800">
                              <a:effectLst/>
                            </a:rPr>
                            <a: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627894361"/>
                      </a:ext>
                    </a:extLst>
                  </a:tr>
                  <a:tr h="0">
                    <a:tc>
                      <a:txBody>
                        <a:bodyPr/>
                        <a:lstStyle/>
                        <a:p>
                          <a:pPr marL="0" marR="0">
                            <a:lnSpc>
                              <a:spcPct val="107000"/>
                            </a:lnSpc>
                            <a:spcBef>
                              <a:spcPts val="0"/>
                            </a:spcBef>
                            <a:spcAft>
                              <a:spcPts val="0"/>
                            </a:spcAft>
                          </a:pPr>
                          <a:r>
                            <a:rPr lang="en-GB" sz="1800">
                              <a:effectLst/>
                            </a:rPr>
                            <a:t>Workers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0.071</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(1.986)**</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0.077</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uk-UA" sz="1800">
                              <a:effectLst/>
                            </a:rPr>
                            <a:t>(</a:t>
                          </a:r>
                          <a:r>
                            <a:rPr lang="en-GB" sz="1800">
                              <a:effectLst/>
                            </a:rPr>
                            <a:t>2.145</a:t>
                          </a:r>
                          <a:r>
                            <a:rPr lang="uk-UA" sz="1800">
                              <a:effectLst/>
                            </a:rPr>
                            <a: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888516708"/>
                      </a:ext>
                    </a:extLst>
                  </a:tr>
                  <a:tr h="0">
                    <a:tc>
                      <a:txBody>
                        <a:bodyPr/>
                        <a:lstStyle/>
                        <a:p>
                          <a:pPr marL="0" marR="0">
                            <a:lnSpc>
                              <a:spcPct val="107000"/>
                            </a:lnSpc>
                            <a:spcBef>
                              <a:spcPts val="0"/>
                            </a:spcBef>
                            <a:spcAft>
                              <a:spcPts val="0"/>
                            </a:spcAft>
                          </a:pPr>
                          <a:r>
                            <a:rPr lang="en-GB" sz="1800">
                              <a:effectLst/>
                            </a:rPr>
                            <a:t>N. of obs.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gridSpan="2">
                      <a:txBody>
                        <a:bodyPr/>
                        <a:lstStyle/>
                        <a:p>
                          <a:pPr marL="0" marR="0" algn="ctr">
                            <a:lnSpc>
                              <a:spcPct val="107000"/>
                            </a:lnSpc>
                            <a:spcBef>
                              <a:spcPts val="0"/>
                            </a:spcBef>
                            <a:spcAft>
                              <a:spcPts val="0"/>
                            </a:spcAft>
                          </a:pPr>
                          <a:r>
                            <a:rPr lang="en-GB" sz="1800">
                              <a:effectLst/>
                            </a:rPr>
                            <a:t>774</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gridSpan="2">
                      <a:txBody>
                        <a:bodyPr/>
                        <a:lstStyle/>
                        <a:p>
                          <a:pPr marL="0" marR="0" algn="ctr">
                            <a:lnSpc>
                              <a:spcPct val="107000"/>
                            </a:lnSpc>
                            <a:spcBef>
                              <a:spcPts val="0"/>
                            </a:spcBef>
                            <a:spcAft>
                              <a:spcPts val="0"/>
                            </a:spcAft>
                          </a:pPr>
                          <a:r>
                            <a:rPr lang="en-GB" sz="1800">
                              <a:effectLst/>
                            </a:rPr>
                            <a:t>774</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n-US"/>
                        </a:p>
                      </a:txBody>
                      <a:tcPr/>
                    </a:tc>
                    <a:extLst>
                      <a:ext uri="{0D108BD9-81ED-4DB2-BD59-A6C34878D82A}">
                        <a16:rowId xmlns:a16="http://schemas.microsoft.com/office/drawing/2014/main" val="291330661"/>
                      </a:ext>
                    </a:extLst>
                  </a:tr>
                  <a:tr h="0">
                    <a:tc>
                      <a:txBody>
                        <a:bodyPr/>
                        <a:lstStyle/>
                        <a:p>
                          <a:pPr marL="0" marR="0">
                            <a:lnSpc>
                              <a:spcPct val="107000"/>
                            </a:lnSpc>
                            <a:spcBef>
                              <a:spcPts val="0"/>
                            </a:spcBef>
                            <a:spcAft>
                              <a:spcPts val="0"/>
                            </a:spcAft>
                          </a:pPr>
                          <a:r>
                            <a:rPr lang="en-GB" sz="1800" dirty="0">
                              <a:effectLst/>
                            </a:rPr>
                            <a:t>F-stat.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gridSpan="2">
                      <a:txBody>
                        <a:bodyPr/>
                        <a:lstStyle/>
                        <a:p>
                          <a:pPr marL="0" marR="0" algn="ctr">
                            <a:lnSpc>
                              <a:spcPct val="107000"/>
                            </a:lnSpc>
                            <a:spcBef>
                              <a:spcPts val="0"/>
                            </a:spcBef>
                            <a:spcAft>
                              <a:spcPts val="0"/>
                            </a:spcAft>
                          </a:pPr>
                          <a:r>
                            <a:rPr lang="en-GB" sz="1800">
                              <a:effectLst/>
                            </a:rPr>
                            <a:t>(12.544)***</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gridSpan="2">
                      <a:txBody>
                        <a:bodyPr/>
                        <a:lstStyle/>
                        <a:p>
                          <a:pPr marL="0" marR="0" algn="ctr">
                            <a:lnSpc>
                              <a:spcPct val="107000"/>
                            </a:lnSpc>
                            <a:spcBef>
                              <a:spcPts val="0"/>
                            </a:spcBef>
                            <a:spcAft>
                              <a:spcPts val="0"/>
                            </a:spcAft>
                          </a:pPr>
                          <a:r>
                            <a:rPr lang="uk-UA" sz="1800">
                              <a:effectLst/>
                            </a:rPr>
                            <a:t>(12.428)***</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n-US"/>
                        </a:p>
                      </a:txBody>
                      <a:tcPr/>
                    </a:tc>
                    <a:extLst>
                      <a:ext uri="{0D108BD9-81ED-4DB2-BD59-A6C34878D82A}">
                        <a16:rowId xmlns:a16="http://schemas.microsoft.com/office/drawing/2014/main" val="1610584111"/>
                      </a:ext>
                    </a:extLst>
                  </a:tr>
                  <a:tr h="0">
                    <a:tc>
                      <a:txBody>
                        <a:bodyPr/>
                        <a:lstStyle/>
                        <a:p>
                          <a:pPr marL="0" marR="0">
                            <a:lnSpc>
                              <a:spcPct val="107000"/>
                            </a:lnSpc>
                            <a:spcBef>
                              <a:spcPts val="0"/>
                            </a:spcBef>
                            <a:spcAft>
                              <a:spcPts val="0"/>
                            </a:spcAft>
                          </a:pPr>
                          <a:r>
                            <a:rPr lang="en-GB" sz="1800">
                              <a:effectLst/>
                            </a:rPr>
                            <a:t>R</a:t>
                          </a:r>
                          <a:r>
                            <a:rPr lang="en-GB" sz="1800" baseline="30000">
                              <a:effectLst/>
                            </a:rPr>
                            <a:t>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gridSpan="2">
                      <a:txBody>
                        <a:bodyPr/>
                        <a:lstStyle/>
                        <a:p>
                          <a:pPr marL="0" marR="0" algn="ctr">
                            <a:lnSpc>
                              <a:spcPct val="107000"/>
                            </a:lnSpc>
                            <a:spcBef>
                              <a:spcPts val="0"/>
                            </a:spcBef>
                            <a:spcAft>
                              <a:spcPts val="0"/>
                            </a:spcAft>
                          </a:pPr>
                          <a:r>
                            <a:rPr lang="en-GB" sz="1800">
                              <a:effectLst/>
                            </a:rPr>
                            <a:t>0.103</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gridSpan="2">
                      <a:txBody>
                        <a:bodyPr/>
                        <a:lstStyle/>
                        <a:p>
                          <a:pPr marL="0" marR="0" algn="ctr">
                            <a:lnSpc>
                              <a:spcPct val="107000"/>
                            </a:lnSpc>
                            <a:spcBef>
                              <a:spcPts val="0"/>
                            </a:spcBef>
                            <a:spcAft>
                              <a:spcPts val="0"/>
                            </a:spcAft>
                          </a:pPr>
                          <a:r>
                            <a:rPr lang="uk-UA" sz="1800">
                              <a:effectLst/>
                            </a:rPr>
                            <a:t>0.102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n-US"/>
                        </a:p>
                      </a:txBody>
                      <a:tcPr/>
                    </a:tc>
                    <a:extLst>
                      <a:ext uri="{0D108BD9-81ED-4DB2-BD59-A6C34878D82A}">
                        <a16:rowId xmlns:a16="http://schemas.microsoft.com/office/drawing/2014/main" val="2427872133"/>
                      </a:ext>
                    </a:extLst>
                  </a:tr>
                  <a:tr h="0">
                    <a:tc>
                      <a:txBody>
                        <a:bodyPr/>
                        <a:lstStyle/>
                        <a:p>
                          <a:pPr marL="0" marR="0">
                            <a:lnSpc>
                              <a:spcPct val="107000"/>
                            </a:lnSpc>
                            <a:spcBef>
                              <a:spcPts val="0"/>
                            </a:spcBef>
                            <a:spcAft>
                              <a:spcPts val="0"/>
                            </a:spcAft>
                          </a:pPr>
                          <a:r>
                            <a:rPr lang="en-GB" sz="1800" dirty="0">
                              <a:effectLst/>
                            </a:rPr>
                            <a:t>R</a:t>
                          </a:r>
                          <a:r>
                            <a:rPr lang="en-GB" sz="1800" baseline="30000" dirty="0">
                              <a:effectLst/>
                            </a:rPr>
                            <a:t>2</a:t>
                          </a:r>
                          <a:r>
                            <a:rPr lang="en-GB" sz="1800" dirty="0">
                              <a:effectLst/>
                            </a:rPr>
                            <a:t>-adjusted</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gridSpan="2">
                      <a:txBody>
                        <a:bodyPr/>
                        <a:lstStyle/>
                        <a:p>
                          <a:pPr marL="0" marR="0" algn="ctr">
                            <a:lnSpc>
                              <a:spcPct val="107000"/>
                            </a:lnSpc>
                            <a:spcBef>
                              <a:spcPts val="0"/>
                            </a:spcBef>
                            <a:spcAft>
                              <a:spcPts val="0"/>
                            </a:spcAft>
                          </a:pPr>
                          <a:r>
                            <a:rPr lang="en-GB" sz="1800">
                              <a:effectLst/>
                            </a:rPr>
                            <a:t>0.095</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gridSpan="2">
                      <a:txBody>
                        <a:bodyPr/>
                        <a:lstStyle/>
                        <a:p>
                          <a:pPr marL="0" marR="0" algn="ctr">
                            <a:lnSpc>
                              <a:spcPct val="107000"/>
                            </a:lnSpc>
                            <a:spcBef>
                              <a:spcPts val="0"/>
                            </a:spcBef>
                            <a:spcAft>
                              <a:spcPts val="0"/>
                            </a:spcAft>
                          </a:pPr>
                          <a:r>
                            <a:rPr lang="uk-UA" sz="1800" dirty="0">
                              <a:effectLst/>
                            </a:rPr>
                            <a:t>0.094</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n-US"/>
                        </a:p>
                      </a:txBody>
                      <a:tcPr/>
                    </a:tc>
                    <a:extLst>
                      <a:ext uri="{0D108BD9-81ED-4DB2-BD59-A6C34878D82A}">
                        <a16:rowId xmlns:a16="http://schemas.microsoft.com/office/drawing/2014/main" val="951545154"/>
                      </a:ext>
                    </a:extLst>
                  </a:tr>
                </a:tbl>
              </a:graphicData>
            </a:graphic>
          </p:graphicFrame>
        </mc:Choice>
        <mc:Fallback>
          <p:graphicFrame>
            <p:nvGraphicFramePr>
              <p:cNvPr id="6" name="Table 5">
                <a:extLst>
                  <a:ext uri="{FF2B5EF4-FFF2-40B4-BE49-F238E27FC236}">
                    <a16:creationId xmlns:a16="http://schemas.microsoft.com/office/drawing/2014/main" id="{5917CCC6-234E-BDC9-7245-64A598FDA685}"/>
                  </a:ext>
                </a:extLst>
              </p:cNvPr>
              <p:cNvGraphicFramePr>
                <a:graphicFrameLocks noGrp="1"/>
              </p:cNvGraphicFramePr>
              <p:nvPr>
                <p:extLst>
                  <p:ext uri="{D42A27DB-BD31-4B8C-83A1-F6EECF244321}">
                    <p14:modId xmlns:p14="http://schemas.microsoft.com/office/powerpoint/2010/main" val="1807393271"/>
                  </p:ext>
                </p:extLst>
              </p:nvPr>
            </p:nvGraphicFramePr>
            <p:xfrm>
              <a:off x="946485" y="1459131"/>
              <a:ext cx="8590934" cy="3949643"/>
            </p:xfrm>
            <a:graphic>
              <a:graphicData uri="http://schemas.openxmlformats.org/drawingml/2006/table">
                <a:tbl>
                  <a:tblPr firstRow="1" firstCol="1" bandRow="1">
                    <a:tableStyleId>{5C22544A-7EE6-4342-B048-85BDC9FD1C3A}</a:tableStyleId>
                  </a:tblPr>
                  <a:tblGrid>
                    <a:gridCol w="2161479">
                      <a:extLst>
                        <a:ext uri="{9D8B030D-6E8A-4147-A177-3AD203B41FA5}">
                          <a16:colId xmlns:a16="http://schemas.microsoft.com/office/drawing/2014/main" val="991085582"/>
                        </a:ext>
                      </a:extLst>
                    </a:gridCol>
                    <a:gridCol w="1298690">
                      <a:extLst>
                        <a:ext uri="{9D8B030D-6E8A-4147-A177-3AD203B41FA5}">
                          <a16:colId xmlns:a16="http://schemas.microsoft.com/office/drawing/2014/main" val="3831229529"/>
                        </a:ext>
                      </a:extLst>
                    </a:gridCol>
                    <a:gridCol w="1884325">
                      <a:extLst>
                        <a:ext uri="{9D8B030D-6E8A-4147-A177-3AD203B41FA5}">
                          <a16:colId xmlns:a16="http://schemas.microsoft.com/office/drawing/2014/main" val="463451117"/>
                        </a:ext>
                      </a:extLst>
                    </a:gridCol>
                    <a:gridCol w="1337982">
                      <a:extLst>
                        <a:ext uri="{9D8B030D-6E8A-4147-A177-3AD203B41FA5}">
                          <a16:colId xmlns:a16="http://schemas.microsoft.com/office/drawing/2014/main" val="3914696410"/>
                        </a:ext>
                      </a:extLst>
                    </a:gridCol>
                    <a:gridCol w="1908458">
                      <a:extLst>
                        <a:ext uri="{9D8B030D-6E8A-4147-A177-3AD203B41FA5}">
                          <a16:colId xmlns:a16="http://schemas.microsoft.com/office/drawing/2014/main" val="645655168"/>
                        </a:ext>
                      </a:extLst>
                    </a:gridCol>
                  </a:tblGrid>
                  <a:tr h="290386">
                    <a:tc rowSpan="2">
                      <a:txBody>
                        <a:bodyPr/>
                        <a:lstStyle/>
                        <a:p>
                          <a:pPr marL="0" marR="0">
                            <a:lnSpc>
                              <a:spcPct val="107000"/>
                            </a:lnSpc>
                            <a:spcBef>
                              <a:spcPts val="0"/>
                            </a:spcBef>
                            <a:spcAft>
                              <a:spcPts val="0"/>
                            </a:spcAft>
                          </a:pPr>
                          <a:r>
                            <a:rPr lang="en-GB" sz="1800" dirty="0">
                              <a:effectLst/>
                            </a:rPr>
                            <a:t>Predictors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gridSpan="2">
                      <a:txBody>
                        <a:bodyPr/>
                        <a:lstStyle/>
                        <a:p>
                          <a:pPr marL="0" marR="0" algn="ctr">
                            <a:lnSpc>
                              <a:spcPct val="107000"/>
                            </a:lnSpc>
                            <a:spcBef>
                              <a:spcPts val="0"/>
                            </a:spcBef>
                            <a:spcAft>
                              <a:spcPts val="0"/>
                            </a:spcAft>
                          </a:pPr>
                          <a:r>
                            <a:rPr lang="en-GB" sz="1800" b="1" kern="1200" dirty="0">
                              <a:solidFill>
                                <a:schemeClr val="lt1"/>
                              </a:solidFill>
                              <a:effectLst/>
                              <a:latin typeface="+mn-lt"/>
                              <a:ea typeface="+mn-ea"/>
                              <a:cs typeface="+mn-cs"/>
                            </a:rPr>
                            <a:t>Initial data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n-US"/>
                        </a:p>
                      </a:txBody>
                      <a:tcPr/>
                    </a:tc>
                    <a:tc gridSpan="2">
                      <a:txBody>
                        <a:bodyPr/>
                        <a:lstStyle/>
                        <a:p>
                          <a:endParaRPr lang="en-US"/>
                        </a:p>
                      </a:txBody>
                      <a:tcPr marL="68580" marR="68580" marT="0" marB="0">
                        <a:blipFill>
                          <a:blip r:embed="rId3"/>
                          <a:stretch>
                            <a:fillRect l="-164728" t="-25000" r="-750" b="-1300000"/>
                          </a:stretch>
                        </a:blipFill>
                      </a:tcPr>
                    </a:tc>
                    <a:tc hMerge="1">
                      <a:txBody>
                        <a:bodyPr/>
                        <a:lstStyle/>
                        <a:p>
                          <a:endParaRPr lang="en-US"/>
                        </a:p>
                      </a:txBody>
                      <a:tcPr/>
                    </a:tc>
                    <a:extLst>
                      <a:ext uri="{0D108BD9-81ED-4DB2-BD59-A6C34878D82A}">
                        <a16:rowId xmlns:a16="http://schemas.microsoft.com/office/drawing/2014/main" val="2136326030"/>
                      </a:ext>
                    </a:extLst>
                  </a:tr>
                  <a:tr h="293497">
                    <a:tc vMerge="1">
                      <a:txBody>
                        <a:bodyPr/>
                        <a:lstStyle/>
                        <a:p>
                          <a:endParaRPr lang="en-US"/>
                        </a:p>
                      </a:txBody>
                      <a:tcPr/>
                    </a:tc>
                    <a:tc>
                      <a:txBody>
                        <a:bodyPr/>
                        <a:lstStyle/>
                        <a:p>
                          <a:endParaRPr lang="en-US"/>
                        </a:p>
                      </a:txBody>
                      <a:tcPr marL="68580" marR="68580" marT="0" marB="0">
                        <a:blipFill>
                          <a:blip r:embed="rId3"/>
                          <a:stretch>
                            <a:fillRect l="-167136" t="-125000" r="-397183" b="-1200000"/>
                          </a:stretch>
                        </a:blipFill>
                      </a:tcPr>
                    </a:tc>
                    <a:tc>
                      <a:txBody>
                        <a:bodyPr/>
                        <a:lstStyle/>
                        <a:p>
                          <a:pPr marL="0" marR="0" algn="ctr">
                            <a:lnSpc>
                              <a:spcPct val="107000"/>
                            </a:lnSpc>
                            <a:spcBef>
                              <a:spcPts val="0"/>
                            </a:spcBef>
                            <a:spcAft>
                              <a:spcPts val="0"/>
                            </a:spcAft>
                          </a:pPr>
                          <a:r>
                            <a:rPr lang="en-GB" sz="1800" dirty="0">
                              <a:effectLst/>
                            </a:rPr>
                            <a:t>t-stat.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endParaRPr lang="en-US"/>
                        </a:p>
                      </a:txBody>
                      <a:tcPr marL="68580" marR="68580" marT="0" marB="0">
                        <a:blipFill>
                          <a:blip r:embed="rId3"/>
                          <a:stretch>
                            <a:fillRect l="-399091" t="-125000" r="-144091" b="-1200000"/>
                          </a:stretch>
                        </a:blipFill>
                      </a:tcPr>
                    </a:tc>
                    <a:tc>
                      <a:txBody>
                        <a:bodyPr/>
                        <a:lstStyle/>
                        <a:p>
                          <a:pPr marL="0" marR="0" algn="ctr">
                            <a:lnSpc>
                              <a:spcPct val="107000"/>
                            </a:lnSpc>
                            <a:spcBef>
                              <a:spcPts val="0"/>
                            </a:spcBef>
                            <a:spcAft>
                              <a:spcPts val="0"/>
                            </a:spcAft>
                          </a:pPr>
                          <a:r>
                            <a:rPr lang="en-GB" sz="1800">
                              <a:effectLst/>
                            </a:rPr>
                            <a:t>t-stat.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796924116"/>
                      </a:ext>
                    </a:extLst>
                  </a:tr>
                  <a:tr h="280480">
                    <a:tc>
                      <a:txBody>
                        <a:bodyPr/>
                        <a:lstStyle/>
                        <a:p>
                          <a:pPr marL="0" marR="0">
                            <a:lnSpc>
                              <a:spcPct val="107000"/>
                            </a:lnSpc>
                            <a:spcBef>
                              <a:spcPts val="0"/>
                            </a:spcBef>
                            <a:spcAft>
                              <a:spcPts val="0"/>
                            </a:spcAft>
                          </a:pPr>
                          <a:r>
                            <a:rPr lang="en-GB" sz="1800" dirty="0">
                              <a:effectLst/>
                            </a:rPr>
                            <a:t>Constant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dirty="0">
                              <a:effectLst/>
                            </a:rPr>
                            <a:t>-2.58E-13</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(-7.55E-12)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-0.003</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uk-UA" sz="1800">
                              <a:effectLst/>
                            </a:rPr>
                            <a:t>(</a:t>
                          </a:r>
                          <a:r>
                            <a:rPr lang="en-GB" sz="1800">
                              <a:effectLst/>
                            </a:rPr>
                            <a:t>-0.074</a:t>
                          </a:r>
                          <a:r>
                            <a:rPr lang="uk-UA" sz="1800">
                              <a:effectLst/>
                            </a:rPr>
                            <a: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583776507"/>
                      </a:ext>
                    </a:extLst>
                  </a:tr>
                  <a:tr h="280480">
                    <a:tc>
                      <a:txBody>
                        <a:bodyPr/>
                        <a:lstStyle/>
                        <a:p>
                          <a:pPr marL="0" marR="0">
                            <a:lnSpc>
                              <a:spcPct val="107000"/>
                            </a:lnSpc>
                            <a:spcBef>
                              <a:spcPts val="0"/>
                            </a:spcBef>
                            <a:spcAft>
                              <a:spcPts val="0"/>
                            </a:spcAft>
                          </a:pPr>
                          <a:r>
                            <a:rPr lang="en-GB" sz="1800" dirty="0">
                              <a:effectLst/>
                            </a:rPr>
                            <a:t>Gender</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0.191</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(5.526)***</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0.192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uk-UA" sz="1800">
                              <a:effectLst/>
                            </a:rPr>
                            <a:t>(</a:t>
                          </a:r>
                          <a:r>
                            <a:rPr lang="en-GB" sz="1800">
                              <a:effectLst/>
                            </a:rPr>
                            <a:t>5.564</a:t>
                          </a:r>
                          <a:r>
                            <a:rPr lang="uk-UA" sz="1800">
                              <a:effectLst/>
                            </a:rPr>
                            <a: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271786074"/>
                      </a:ext>
                    </a:extLst>
                  </a:tr>
                  <a:tr h="280480">
                    <a:tc>
                      <a:txBody>
                        <a:bodyPr/>
                        <a:lstStyle/>
                        <a:p>
                          <a:pPr marL="0" marR="0">
                            <a:lnSpc>
                              <a:spcPct val="107000"/>
                            </a:lnSpc>
                            <a:spcBef>
                              <a:spcPts val="0"/>
                            </a:spcBef>
                            <a:spcAft>
                              <a:spcPts val="0"/>
                            </a:spcAft>
                          </a:pPr>
                          <a:r>
                            <a:rPr lang="en-GB" sz="1800" dirty="0">
                              <a:effectLst/>
                            </a:rPr>
                            <a:t>Age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-0.084</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(-2.419)**</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-0.082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uk-UA" sz="1800">
                              <a:effectLst/>
                            </a:rPr>
                            <a:t>(</a:t>
                          </a:r>
                          <a:r>
                            <a:rPr lang="en-GB" sz="1800">
                              <a:effectLst/>
                            </a:rPr>
                            <a:t>-2.353</a:t>
                          </a:r>
                          <a:r>
                            <a:rPr lang="uk-UA" sz="1800">
                              <a:effectLst/>
                            </a:rPr>
                            <a: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431115444"/>
                      </a:ext>
                    </a:extLst>
                  </a:tr>
                  <a:tr h="280480">
                    <a:tc>
                      <a:txBody>
                        <a:bodyPr/>
                        <a:lstStyle/>
                        <a:p>
                          <a:pPr marL="0" marR="0">
                            <a:lnSpc>
                              <a:spcPct val="107000"/>
                            </a:lnSpc>
                            <a:spcBef>
                              <a:spcPts val="0"/>
                            </a:spcBef>
                            <a:spcAft>
                              <a:spcPts val="0"/>
                            </a:spcAft>
                          </a:pPr>
                          <a:r>
                            <a:rPr lang="en-GB" sz="1800" dirty="0">
                              <a:effectLst/>
                            </a:rPr>
                            <a:t>Income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-0.131</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(-3.714)***</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dirty="0">
                              <a:effectLst/>
                            </a:rPr>
                            <a:t>-0.129</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uk-UA" sz="1800">
                              <a:effectLst/>
                            </a:rPr>
                            <a:t>(</a:t>
                          </a:r>
                          <a:r>
                            <a:rPr lang="en-GB" sz="1800">
                              <a:effectLst/>
                            </a:rPr>
                            <a:t>-3.637</a:t>
                          </a:r>
                          <a:r>
                            <a:rPr lang="uk-UA" sz="1800">
                              <a:effectLst/>
                            </a:rPr>
                            <a: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580995622"/>
                      </a:ext>
                    </a:extLst>
                  </a:tr>
                  <a:tr h="280480">
                    <a:tc>
                      <a:txBody>
                        <a:bodyPr/>
                        <a:lstStyle/>
                        <a:p>
                          <a:pPr marL="0" marR="0">
                            <a:lnSpc>
                              <a:spcPct val="107000"/>
                            </a:lnSpc>
                            <a:spcBef>
                              <a:spcPts val="0"/>
                            </a:spcBef>
                            <a:spcAft>
                              <a:spcPts val="0"/>
                            </a:spcAft>
                          </a:pPr>
                          <a:r>
                            <a:rPr lang="en-GB" sz="1800" dirty="0">
                              <a:effectLst/>
                            </a:rPr>
                            <a:t>Tobacco</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-0.098</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(-2.843)***</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dirty="0">
                              <a:effectLst/>
                            </a:rPr>
                            <a:t>-0.100</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uk-UA" sz="1800">
                              <a:effectLst/>
                            </a:rPr>
                            <a:t>(</a:t>
                          </a:r>
                          <a:r>
                            <a:rPr lang="en-GB" sz="1800">
                              <a:effectLst/>
                            </a:rPr>
                            <a:t>-2.896</a:t>
                          </a:r>
                          <a:r>
                            <a:rPr lang="uk-UA" sz="1800">
                              <a:effectLst/>
                            </a:rPr>
                            <a: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452043520"/>
                      </a:ext>
                    </a:extLst>
                  </a:tr>
                  <a:tr h="280480">
                    <a:tc>
                      <a:txBody>
                        <a:bodyPr/>
                        <a:lstStyle/>
                        <a:p>
                          <a:pPr marL="0" marR="0">
                            <a:lnSpc>
                              <a:spcPct val="107000"/>
                            </a:lnSpc>
                            <a:spcBef>
                              <a:spcPts val="0"/>
                            </a:spcBef>
                            <a:spcAft>
                              <a:spcPts val="0"/>
                            </a:spcAft>
                          </a:pPr>
                          <a:r>
                            <a:rPr lang="en-GB" sz="1800" dirty="0">
                              <a:effectLst/>
                            </a:rPr>
                            <a:t>Coniferous Forests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-0.046</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(-1.335)</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-0.042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uk-UA" sz="1800">
                              <a:effectLst/>
                            </a:rPr>
                            <a:t>(</a:t>
                          </a:r>
                          <a:r>
                            <a:rPr lang="en-GB" sz="1800">
                              <a:effectLst/>
                            </a:rPr>
                            <a:t>-1.199</a:t>
                          </a:r>
                          <a:r>
                            <a:rPr lang="uk-UA" sz="1800">
                              <a:effectLst/>
                            </a:rPr>
                            <a: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024713394"/>
                      </a:ext>
                    </a:extLst>
                  </a:tr>
                  <a:tr h="280480">
                    <a:tc>
                      <a:txBody>
                        <a:bodyPr/>
                        <a:lstStyle/>
                        <a:p>
                          <a:pPr marL="0" marR="0">
                            <a:lnSpc>
                              <a:spcPct val="107000"/>
                            </a:lnSpc>
                            <a:spcBef>
                              <a:spcPts val="0"/>
                            </a:spcBef>
                            <a:spcAft>
                              <a:spcPts val="0"/>
                            </a:spcAft>
                          </a:pPr>
                          <a:r>
                            <a:rPr lang="en-GB" sz="1800">
                              <a:effectLst/>
                            </a:rPr>
                            <a:t>Road Surface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-0.071</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(-1.982)**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-0.060</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uk-UA" sz="1800">
                              <a:effectLst/>
                            </a:rPr>
                            <a:t>(</a:t>
                          </a:r>
                          <a:r>
                            <a:rPr lang="en-GB" sz="1800">
                              <a:effectLst/>
                            </a:rPr>
                            <a:t>-1.694</a:t>
                          </a:r>
                          <a:r>
                            <a:rPr lang="uk-UA" sz="1800">
                              <a:effectLst/>
                            </a:rPr>
                            <a: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627894361"/>
                      </a:ext>
                    </a:extLst>
                  </a:tr>
                  <a:tr h="280480">
                    <a:tc>
                      <a:txBody>
                        <a:bodyPr/>
                        <a:lstStyle/>
                        <a:p>
                          <a:pPr marL="0" marR="0">
                            <a:lnSpc>
                              <a:spcPct val="107000"/>
                            </a:lnSpc>
                            <a:spcBef>
                              <a:spcPts val="0"/>
                            </a:spcBef>
                            <a:spcAft>
                              <a:spcPts val="0"/>
                            </a:spcAft>
                          </a:pPr>
                          <a:r>
                            <a:rPr lang="en-GB" sz="1800">
                              <a:effectLst/>
                            </a:rPr>
                            <a:t>Workers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marL="0" marR="0" algn="ctr">
                            <a:lnSpc>
                              <a:spcPct val="107000"/>
                            </a:lnSpc>
                            <a:spcBef>
                              <a:spcPts val="0"/>
                            </a:spcBef>
                            <a:spcAft>
                              <a:spcPts val="0"/>
                            </a:spcAft>
                          </a:pPr>
                          <a:r>
                            <a:rPr lang="en-GB" sz="1800">
                              <a:effectLst/>
                            </a:rPr>
                            <a:t>0.071</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(1.986)**</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en-GB" sz="1800">
                              <a:effectLst/>
                            </a:rPr>
                            <a:t>0.077</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ctr">
                            <a:lnSpc>
                              <a:spcPct val="107000"/>
                            </a:lnSpc>
                            <a:spcBef>
                              <a:spcPts val="0"/>
                            </a:spcBef>
                            <a:spcAft>
                              <a:spcPts val="0"/>
                            </a:spcAft>
                          </a:pPr>
                          <a:r>
                            <a:rPr lang="uk-UA" sz="1800">
                              <a:effectLst/>
                            </a:rPr>
                            <a:t>(</a:t>
                          </a:r>
                          <a:r>
                            <a:rPr lang="en-GB" sz="1800">
                              <a:effectLst/>
                            </a:rPr>
                            <a:t>2.145</a:t>
                          </a:r>
                          <a:r>
                            <a:rPr lang="uk-UA" sz="1800">
                              <a:effectLst/>
                            </a:rPr>
                            <a: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888516708"/>
                      </a:ext>
                    </a:extLst>
                  </a:tr>
                  <a:tr h="280480">
                    <a:tc>
                      <a:txBody>
                        <a:bodyPr/>
                        <a:lstStyle/>
                        <a:p>
                          <a:pPr marL="0" marR="0">
                            <a:lnSpc>
                              <a:spcPct val="107000"/>
                            </a:lnSpc>
                            <a:spcBef>
                              <a:spcPts val="0"/>
                            </a:spcBef>
                            <a:spcAft>
                              <a:spcPts val="0"/>
                            </a:spcAft>
                          </a:pPr>
                          <a:r>
                            <a:rPr lang="en-GB" sz="1800">
                              <a:effectLst/>
                            </a:rPr>
                            <a:t>N. of obs.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gridSpan="2">
                      <a:txBody>
                        <a:bodyPr/>
                        <a:lstStyle/>
                        <a:p>
                          <a:pPr marL="0" marR="0" algn="ctr">
                            <a:lnSpc>
                              <a:spcPct val="107000"/>
                            </a:lnSpc>
                            <a:spcBef>
                              <a:spcPts val="0"/>
                            </a:spcBef>
                            <a:spcAft>
                              <a:spcPts val="0"/>
                            </a:spcAft>
                          </a:pPr>
                          <a:r>
                            <a:rPr lang="en-GB" sz="1800">
                              <a:effectLst/>
                            </a:rPr>
                            <a:t>774</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gridSpan="2">
                      <a:txBody>
                        <a:bodyPr/>
                        <a:lstStyle/>
                        <a:p>
                          <a:pPr marL="0" marR="0" algn="ctr">
                            <a:lnSpc>
                              <a:spcPct val="107000"/>
                            </a:lnSpc>
                            <a:spcBef>
                              <a:spcPts val="0"/>
                            </a:spcBef>
                            <a:spcAft>
                              <a:spcPts val="0"/>
                            </a:spcAft>
                          </a:pPr>
                          <a:r>
                            <a:rPr lang="en-GB" sz="1800">
                              <a:effectLst/>
                            </a:rPr>
                            <a:t>774</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n-US"/>
                        </a:p>
                      </a:txBody>
                      <a:tcPr/>
                    </a:tc>
                    <a:extLst>
                      <a:ext uri="{0D108BD9-81ED-4DB2-BD59-A6C34878D82A}">
                        <a16:rowId xmlns:a16="http://schemas.microsoft.com/office/drawing/2014/main" val="291330661"/>
                      </a:ext>
                    </a:extLst>
                  </a:tr>
                  <a:tr h="280480">
                    <a:tc>
                      <a:txBody>
                        <a:bodyPr/>
                        <a:lstStyle/>
                        <a:p>
                          <a:pPr marL="0" marR="0">
                            <a:lnSpc>
                              <a:spcPct val="107000"/>
                            </a:lnSpc>
                            <a:spcBef>
                              <a:spcPts val="0"/>
                            </a:spcBef>
                            <a:spcAft>
                              <a:spcPts val="0"/>
                            </a:spcAft>
                          </a:pPr>
                          <a:r>
                            <a:rPr lang="en-GB" sz="1800" dirty="0">
                              <a:effectLst/>
                            </a:rPr>
                            <a:t>F-stat.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gridSpan="2">
                      <a:txBody>
                        <a:bodyPr/>
                        <a:lstStyle/>
                        <a:p>
                          <a:pPr marL="0" marR="0" algn="ctr">
                            <a:lnSpc>
                              <a:spcPct val="107000"/>
                            </a:lnSpc>
                            <a:spcBef>
                              <a:spcPts val="0"/>
                            </a:spcBef>
                            <a:spcAft>
                              <a:spcPts val="0"/>
                            </a:spcAft>
                          </a:pPr>
                          <a:r>
                            <a:rPr lang="en-GB" sz="1800">
                              <a:effectLst/>
                            </a:rPr>
                            <a:t>(12.544)***</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gridSpan="2">
                      <a:txBody>
                        <a:bodyPr/>
                        <a:lstStyle/>
                        <a:p>
                          <a:pPr marL="0" marR="0" algn="ctr">
                            <a:lnSpc>
                              <a:spcPct val="107000"/>
                            </a:lnSpc>
                            <a:spcBef>
                              <a:spcPts val="0"/>
                            </a:spcBef>
                            <a:spcAft>
                              <a:spcPts val="0"/>
                            </a:spcAft>
                          </a:pPr>
                          <a:r>
                            <a:rPr lang="uk-UA" sz="1800">
                              <a:effectLst/>
                            </a:rPr>
                            <a:t>(12.428)***</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n-US"/>
                        </a:p>
                      </a:txBody>
                      <a:tcPr/>
                    </a:tc>
                    <a:extLst>
                      <a:ext uri="{0D108BD9-81ED-4DB2-BD59-A6C34878D82A}">
                        <a16:rowId xmlns:a16="http://schemas.microsoft.com/office/drawing/2014/main" val="1610584111"/>
                      </a:ext>
                    </a:extLst>
                  </a:tr>
                  <a:tr h="280480">
                    <a:tc>
                      <a:txBody>
                        <a:bodyPr/>
                        <a:lstStyle/>
                        <a:p>
                          <a:pPr marL="0" marR="0">
                            <a:lnSpc>
                              <a:spcPct val="107000"/>
                            </a:lnSpc>
                            <a:spcBef>
                              <a:spcPts val="0"/>
                            </a:spcBef>
                            <a:spcAft>
                              <a:spcPts val="0"/>
                            </a:spcAft>
                          </a:pPr>
                          <a:r>
                            <a:rPr lang="en-GB" sz="1800">
                              <a:effectLst/>
                            </a:rPr>
                            <a:t>R</a:t>
                          </a:r>
                          <a:r>
                            <a:rPr lang="en-GB" sz="1800" baseline="30000">
                              <a:effectLst/>
                            </a:rPr>
                            <a:t>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gridSpan="2">
                      <a:txBody>
                        <a:bodyPr/>
                        <a:lstStyle/>
                        <a:p>
                          <a:pPr marL="0" marR="0" algn="ctr">
                            <a:lnSpc>
                              <a:spcPct val="107000"/>
                            </a:lnSpc>
                            <a:spcBef>
                              <a:spcPts val="0"/>
                            </a:spcBef>
                            <a:spcAft>
                              <a:spcPts val="0"/>
                            </a:spcAft>
                          </a:pPr>
                          <a:r>
                            <a:rPr lang="en-GB" sz="1800">
                              <a:effectLst/>
                            </a:rPr>
                            <a:t>0.103</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gridSpan="2">
                      <a:txBody>
                        <a:bodyPr/>
                        <a:lstStyle/>
                        <a:p>
                          <a:pPr marL="0" marR="0" algn="ctr">
                            <a:lnSpc>
                              <a:spcPct val="107000"/>
                            </a:lnSpc>
                            <a:spcBef>
                              <a:spcPts val="0"/>
                            </a:spcBef>
                            <a:spcAft>
                              <a:spcPts val="0"/>
                            </a:spcAft>
                          </a:pPr>
                          <a:r>
                            <a:rPr lang="uk-UA" sz="1800">
                              <a:effectLst/>
                            </a:rPr>
                            <a:t>0.102</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n-US"/>
                        </a:p>
                      </a:txBody>
                      <a:tcPr/>
                    </a:tc>
                    <a:extLst>
                      <a:ext uri="{0D108BD9-81ED-4DB2-BD59-A6C34878D82A}">
                        <a16:rowId xmlns:a16="http://schemas.microsoft.com/office/drawing/2014/main" val="2427872133"/>
                      </a:ext>
                    </a:extLst>
                  </a:tr>
                  <a:tr h="280480">
                    <a:tc>
                      <a:txBody>
                        <a:bodyPr/>
                        <a:lstStyle/>
                        <a:p>
                          <a:pPr marL="0" marR="0">
                            <a:lnSpc>
                              <a:spcPct val="107000"/>
                            </a:lnSpc>
                            <a:spcBef>
                              <a:spcPts val="0"/>
                            </a:spcBef>
                            <a:spcAft>
                              <a:spcPts val="0"/>
                            </a:spcAft>
                          </a:pPr>
                          <a:r>
                            <a:rPr lang="en-GB" sz="1800" dirty="0">
                              <a:effectLst/>
                            </a:rPr>
                            <a:t>R</a:t>
                          </a:r>
                          <a:r>
                            <a:rPr lang="en-GB" sz="1800" baseline="30000" dirty="0">
                              <a:effectLst/>
                            </a:rPr>
                            <a:t>2</a:t>
                          </a:r>
                          <a:r>
                            <a:rPr lang="en-GB" sz="1800" dirty="0">
                              <a:effectLst/>
                            </a:rPr>
                            <a:t>-adjusted</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gridSpan="2">
                      <a:txBody>
                        <a:bodyPr/>
                        <a:lstStyle/>
                        <a:p>
                          <a:pPr marL="0" marR="0" algn="ctr">
                            <a:lnSpc>
                              <a:spcPct val="107000"/>
                            </a:lnSpc>
                            <a:spcBef>
                              <a:spcPts val="0"/>
                            </a:spcBef>
                            <a:spcAft>
                              <a:spcPts val="0"/>
                            </a:spcAft>
                          </a:pPr>
                          <a:r>
                            <a:rPr lang="en-GB" sz="1800">
                              <a:effectLst/>
                            </a:rPr>
                            <a:t>0.095</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endParaRPr lang="en-US"/>
                        </a:p>
                      </a:txBody>
                      <a:tcPr/>
                    </a:tc>
                    <a:tc gridSpan="2">
                      <a:txBody>
                        <a:bodyPr/>
                        <a:lstStyle/>
                        <a:p>
                          <a:pPr marL="0" marR="0" algn="ctr">
                            <a:lnSpc>
                              <a:spcPct val="107000"/>
                            </a:lnSpc>
                            <a:spcBef>
                              <a:spcPts val="0"/>
                            </a:spcBef>
                            <a:spcAft>
                              <a:spcPts val="0"/>
                            </a:spcAft>
                          </a:pPr>
                          <a:r>
                            <a:rPr lang="uk-UA" sz="1800" dirty="0">
                              <a:effectLst/>
                            </a:rPr>
                            <a:t>0.094</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n-US"/>
                        </a:p>
                      </a:txBody>
                      <a:tcPr/>
                    </a:tc>
                    <a:extLst>
                      <a:ext uri="{0D108BD9-81ED-4DB2-BD59-A6C34878D82A}">
                        <a16:rowId xmlns:a16="http://schemas.microsoft.com/office/drawing/2014/main" val="951545154"/>
                      </a:ext>
                    </a:extLst>
                  </a:tr>
                </a:tbl>
              </a:graphicData>
            </a:graphic>
          </p:graphicFrame>
        </mc:Fallback>
      </mc:AlternateContent>
      <p:sp>
        <p:nvSpPr>
          <p:cNvPr id="8" name="TextBox 7">
            <a:extLst>
              <a:ext uri="{FF2B5EF4-FFF2-40B4-BE49-F238E27FC236}">
                <a16:creationId xmlns:a16="http://schemas.microsoft.com/office/drawing/2014/main" id="{2EEE662B-1045-7AD0-7253-1F2FC24CB3FB}"/>
              </a:ext>
            </a:extLst>
          </p:cNvPr>
          <p:cNvSpPr txBox="1"/>
          <p:nvPr/>
        </p:nvSpPr>
        <p:spPr>
          <a:xfrm>
            <a:off x="9597577" y="1367742"/>
            <a:ext cx="2301655" cy="4093428"/>
          </a:xfrm>
          <a:prstGeom prst="rect">
            <a:avLst/>
          </a:prstGeom>
          <a:noFill/>
        </p:spPr>
        <p:txBody>
          <a:bodyPr wrap="square">
            <a:spAutoFit/>
          </a:bodyPr>
          <a:lstStyle/>
          <a:p>
            <a:r>
              <a:rPr lang="en-US" sz="2000" dirty="0">
                <a:effectLst/>
                <a:ea typeface="Calibri" panose="020F0502020204030204" pitchFamily="34" charset="0"/>
                <a:cs typeface="Arial" panose="020B0604020202020204" pitchFamily="34" charset="0"/>
              </a:rPr>
              <a:t>Associations between internalized difficulties with individual self-reported and IRIS-level characteristics  across TEMPO project </a:t>
            </a:r>
            <a:r>
              <a:rPr lang="en-US" sz="2000" i="1" dirty="0">
                <a:effectLst/>
                <a:ea typeface="Calibri" panose="020F0502020204030204" pitchFamily="34" charset="0"/>
                <a:cs typeface="Arial" panose="020B0604020202020204" pitchFamily="34" charset="0"/>
              </a:rPr>
              <a:t>respondents before the Covid-19 pandemic</a:t>
            </a:r>
            <a:r>
              <a:rPr lang="en-US" sz="2000" dirty="0">
                <a:effectLst/>
                <a:ea typeface="Calibri" panose="020F0502020204030204" pitchFamily="34" charset="0"/>
                <a:cs typeface="Arial" panose="020B0604020202020204" pitchFamily="34" charset="0"/>
              </a:rPr>
              <a:t> (Model type – OLS linear regression)</a:t>
            </a:r>
            <a:endParaRPr lang="en-US" sz="2000" dirty="0"/>
          </a:p>
        </p:txBody>
      </p:sp>
      <p:sp>
        <p:nvSpPr>
          <p:cNvPr id="9" name="Rectangle: Rounded Corners 8">
            <a:extLst>
              <a:ext uri="{FF2B5EF4-FFF2-40B4-BE49-F238E27FC236}">
                <a16:creationId xmlns:a16="http://schemas.microsoft.com/office/drawing/2014/main" id="{7BFA0089-A8CC-D74C-22C8-11F1EB49E3CE}"/>
              </a:ext>
            </a:extLst>
          </p:cNvPr>
          <p:cNvSpPr/>
          <p:nvPr/>
        </p:nvSpPr>
        <p:spPr>
          <a:xfrm>
            <a:off x="938463" y="3693693"/>
            <a:ext cx="8647082" cy="337066"/>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6A9CE06C-9570-2741-C9E2-386EF0147137}"/>
              </a:ext>
            </a:extLst>
          </p:cNvPr>
          <p:cNvSpPr txBox="1"/>
          <p:nvPr/>
        </p:nvSpPr>
        <p:spPr>
          <a:xfrm>
            <a:off x="838200" y="5398869"/>
            <a:ext cx="8651092" cy="584775"/>
          </a:xfrm>
          <a:prstGeom prst="rect">
            <a:avLst/>
          </a:prstGeom>
          <a:noFill/>
        </p:spPr>
        <p:txBody>
          <a:bodyPr wrap="square">
            <a:spAutoFit/>
          </a:bodyPr>
          <a:lstStyle/>
          <a:p>
            <a:r>
              <a:rPr lang="en-GB" sz="1600" dirty="0">
                <a:ea typeface="Calibri" panose="020F0502020204030204" pitchFamily="34" charset="0"/>
                <a:cs typeface="Arial" panose="020B0604020202020204" pitchFamily="34" charset="0"/>
              </a:rPr>
              <a:t>S</a:t>
            </a:r>
            <a:r>
              <a:rPr lang="en-GB" sz="1600" dirty="0">
                <a:effectLst/>
                <a:ea typeface="Calibri" panose="020F0502020204030204" pitchFamily="34" charset="0"/>
                <a:cs typeface="Arial" panose="020B0604020202020204" pitchFamily="34" charset="0"/>
              </a:rPr>
              <a:t>ignificance of </a:t>
            </a:r>
            <a:r>
              <a:rPr lang="en-GB" sz="1600" i="1" dirty="0">
                <a:effectLst/>
                <a:ea typeface="Calibri" panose="020F0502020204030204" pitchFamily="34" charset="0"/>
                <a:cs typeface="Arial" panose="020B0604020202020204" pitchFamily="34" charset="0"/>
              </a:rPr>
              <a:t>t</a:t>
            </a:r>
            <a:r>
              <a:rPr lang="en-GB" sz="1600" dirty="0">
                <a:effectLst/>
                <a:ea typeface="Calibri" panose="020F0502020204030204" pitchFamily="34" charset="0"/>
                <a:cs typeface="Arial" panose="020B0604020202020204" pitchFamily="34" charset="0"/>
              </a:rPr>
              <a:t>- and </a:t>
            </a:r>
            <a:r>
              <a:rPr lang="en-GB" sz="1600" i="1" dirty="0">
                <a:effectLst/>
                <a:ea typeface="Calibri" panose="020F0502020204030204" pitchFamily="34" charset="0"/>
                <a:cs typeface="Arial" panose="020B0604020202020204" pitchFamily="34" charset="0"/>
              </a:rPr>
              <a:t>F</a:t>
            </a:r>
            <a:r>
              <a:rPr lang="en-GB" sz="1600" dirty="0">
                <a:effectLst/>
                <a:ea typeface="Calibri" panose="020F0502020204030204" pitchFamily="34" charset="0"/>
                <a:cs typeface="Arial" panose="020B0604020202020204" pitchFamily="34" charset="0"/>
              </a:rPr>
              <a:t>-statistics: *** - at greater than 99% level, ** - at greater than 95% level, * - at greater than 90% level.</a:t>
            </a:r>
            <a:endParaRPr lang="en-US" sz="1600" dirty="0"/>
          </a:p>
        </p:txBody>
      </p:sp>
      <p:sp>
        <p:nvSpPr>
          <p:cNvPr id="7" name="Rectangle: Rounded Corners 6">
            <a:extLst>
              <a:ext uri="{FF2B5EF4-FFF2-40B4-BE49-F238E27FC236}">
                <a16:creationId xmlns:a16="http://schemas.microsoft.com/office/drawing/2014/main" id="{16B50A23-B01C-A3A6-EB76-D65593018A12}"/>
              </a:ext>
            </a:extLst>
          </p:cNvPr>
          <p:cNvSpPr/>
          <p:nvPr/>
        </p:nvSpPr>
        <p:spPr>
          <a:xfrm>
            <a:off x="8205536" y="1449226"/>
            <a:ext cx="1110095" cy="321823"/>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09489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II: Linear Regression (analytical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4" name="Rectangle 7">
            <a:extLst>
              <a:ext uri="{FF2B5EF4-FFF2-40B4-BE49-F238E27FC236}">
                <a16:creationId xmlns:a16="http://schemas.microsoft.com/office/drawing/2014/main" id="{E9B832B4-4451-EFB1-ADD1-5253FFF541AC}"/>
              </a:ext>
            </a:extLst>
          </p:cNvPr>
          <p:cNvSpPr>
            <a:spLocks noChangeArrowheads="1"/>
          </p:cNvSpPr>
          <p:nvPr/>
        </p:nvSpPr>
        <p:spPr bwMode="auto">
          <a:xfrm>
            <a:off x="5636961" y="289548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9">
            <a:extLst>
              <a:ext uri="{FF2B5EF4-FFF2-40B4-BE49-F238E27FC236}">
                <a16:creationId xmlns:a16="http://schemas.microsoft.com/office/drawing/2014/main" id="{FDE0D74A-F952-6098-4DF6-2DCE2D0865E0}"/>
              </a:ext>
            </a:extLst>
          </p:cNvPr>
          <p:cNvSpPr>
            <a:spLocks noChangeArrowheads="1"/>
          </p:cNvSpPr>
          <p:nvPr/>
        </p:nvSpPr>
        <p:spPr bwMode="auto">
          <a:xfrm>
            <a:off x="7181672" y="3764969"/>
            <a:ext cx="2084777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1651636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II: Linear Regression (analytical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4" name="Rectangle 7">
            <a:extLst>
              <a:ext uri="{FF2B5EF4-FFF2-40B4-BE49-F238E27FC236}">
                <a16:creationId xmlns:a16="http://schemas.microsoft.com/office/drawing/2014/main" id="{E9B832B4-4451-EFB1-ADD1-5253FFF541AC}"/>
              </a:ext>
            </a:extLst>
          </p:cNvPr>
          <p:cNvSpPr>
            <a:spLocks noChangeArrowheads="1"/>
          </p:cNvSpPr>
          <p:nvPr/>
        </p:nvSpPr>
        <p:spPr bwMode="auto">
          <a:xfrm>
            <a:off x="5636961" y="289548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9">
            <a:extLst>
              <a:ext uri="{FF2B5EF4-FFF2-40B4-BE49-F238E27FC236}">
                <a16:creationId xmlns:a16="http://schemas.microsoft.com/office/drawing/2014/main" id="{FDE0D74A-F952-6098-4DF6-2DCE2D0865E0}"/>
              </a:ext>
            </a:extLst>
          </p:cNvPr>
          <p:cNvSpPr>
            <a:spLocks noChangeArrowheads="1"/>
          </p:cNvSpPr>
          <p:nvPr/>
        </p:nvSpPr>
        <p:spPr bwMode="auto">
          <a:xfrm>
            <a:off x="7181672" y="3764969"/>
            <a:ext cx="2084777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168AA8A6-2CA0-EF9E-BC02-A1581B50ED5E}"/>
                  </a:ext>
                </a:extLst>
              </p:cNvPr>
              <p:cNvSpPr txBox="1"/>
              <p:nvPr/>
            </p:nvSpPr>
            <p:spPr>
              <a:xfrm>
                <a:off x="1132718" y="1881607"/>
                <a:ext cx="2580001" cy="103848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𝑦</m:t>
                      </m:r>
                      <m:r>
                        <a:rPr lang="en-US" sz="2400" i="1" smtClean="0">
                          <a:latin typeface="Cambria Math" panose="02040503050406030204" pitchFamily="18" charset="0"/>
                        </a:rPr>
                        <m:t>=</m:t>
                      </m:r>
                      <m:nary>
                        <m:naryPr>
                          <m:chr m:val="∑"/>
                          <m:ctrlPr>
                            <a:rPr lang="en-US" sz="2400" i="1" smtClean="0">
                              <a:latin typeface="Cambria Math" panose="02040503050406030204" pitchFamily="18" charset="0"/>
                            </a:rPr>
                          </m:ctrlPr>
                        </m:naryPr>
                        <m:sub>
                          <m:r>
                            <m:rPr>
                              <m:brk m:alnAt="23"/>
                            </m:rPr>
                            <a:rPr lang="en-US" sz="2400" b="0" i="1" smtClean="0">
                              <a:latin typeface="Cambria Math" panose="02040503050406030204" pitchFamily="18" charset="0"/>
                            </a:rPr>
                            <m:t>𝑖</m:t>
                          </m:r>
                          <m:r>
                            <a:rPr lang="en-US" sz="2400" b="0" i="1" smtClean="0">
                              <a:latin typeface="Cambria Math" panose="02040503050406030204" pitchFamily="18" charset="0"/>
                            </a:rPr>
                            <m:t>=</m:t>
                          </m:r>
                          <m:r>
                            <m:rPr>
                              <m:brk m:alnAt="23"/>
                            </m:rPr>
                            <a:rPr lang="en-US" sz="2400" b="0" i="1" smtClean="0">
                              <a:latin typeface="Cambria Math" panose="02040503050406030204" pitchFamily="18" charset="0"/>
                            </a:rPr>
                            <m:t>1</m:t>
                          </m:r>
                        </m:sub>
                        <m:sup>
                          <m:r>
                            <a:rPr lang="en-US" sz="2400" b="0" i="1" smtClean="0">
                              <a:latin typeface="Cambria Math" panose="02040503050406030204" pitchFamily="18" charset="0"/>
                            </a:rPr>
                            <m:t>𝑁</m:t>
                          </m:r>
                        </m:sup>
                        <m:e>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𝑏</m:t>
                              </m:r>
                            </m:e>
                            <m:sub>
                              <m:r>
                                <a:rPr lang="en-US" sz="2400" b="0" i="1" smtClean="0">
                                  <a:latin typeface="Cambria Math" panose="02040503050406030204" pitchFamily="18" charset="0"/>
                                </a:rPr>
                                <m:t>𝑖</m:t>
                              </m:r>
                            </m:sub>
                          </m:sSub>
                        </m:e>
                      </m:nary>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𝑖</m:t>
                          </m:r>
                        </m:sub>
                      </m:sSub>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𝑏</m:t>
                          </m:r>
                        </m:e>
                        <m:sup>
                          <m:r>
                            <m:rPr>
                              <m:sty m:val="p"/>
                            </m:rPr>
                            <a:rPr lang="en-US" sz="2400" b="0" i="0" smtClean="0">
                              <a:latin typeface="Cambria Math" panose="02040503050406030204" pitchFamily="18" charset="0"/>
                            </a:rPr>
                            <m:t>T</m:t>
                          </m:r>
                        </m:sup>
                      </m:sSup>
                      <m:r>
                        <a:rPr lang="en-US" sz="2400" b="0" i="1" smtClean="0">
                          <a:latin typeface="Cambria Math" panose="02040503050406030204" pitchFamily="18" charset="0"/>
                        </a:rPr>
                        <m:t>𝑥</m:t>
                      </m:r>
                    </m:oMath>
                  </m:oMathPara>
                </a14:m>
                <a:endParaRPr lang="en-US" sz="2400" dirty="0"/>
              </a:p>
            </p:txBody>
          </p:sp>
        </mc:Choice>
        <mc:Fallback xmlns="">
          <p:sp>
            <p:nvSpPr>
              <p:cNvPr id="19" name="TextBox 18">
                <a:extLst>
                  <a:ext uri="{FF2B5EF4-FFF2-40B4-BE49-F238E27FC236}">
                    <a16:creationId xmlns:a16="http://schemas.microsoft.com/office/drawing/2014/main" id="{168AA8A6-2CA0-EF9E-BC02-A1581B50ED5E}"/>
                  </a:ext>
                </a:extLst>
              </p:cNvPr>
              <p:cNvSpPr txBox="1">
                <a:spLocks noRot="1" noChangeAspect="1" noMove="1" noResize="1" noEditPoints="1" noAdjustHandles="1" noChangeArrowheads="1" noChangeShapeType="1" noTextEdit="1"/>
              </p:cNvSpPr>
              <p:nvPr/>
            </p:nvSpPr>
            <p:spPr>
              <a:xfrm>
                <a:off x="1132718" y="1881607"/>
                <a:ext cx="2580001" cy="1038489"/>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DEFA61A2-5C6B-32CE-DD4E-2DDA9C3D546F}"/>
                  </a:ext>
                </a:extLst>
              </p:cNvPr>
              <p:cNvSpPr txBox="1"/>
              <p:nvPr/>
            </p:nvSpPr>
            <p:spPr>
              <a:xfrm>
                <a:off x="1132718" y="3102591"/>
                <a:ext cx="1143903"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𝑁</m:t>
                          </m:r>
                        </m:sub>
                      </m:sSub>
                    </m:oMath>
                  </m:oMathPara>
                </a14:m>
                <a:endParaRPr lang="en-US" sz="2400" dirty="0"/>
              </a:p>
            </p:txBody>
          </p:sp>
        </mc:Choice>
        <mc:Fallback xmlns="">
          <p:sp>
            <p:nvSpPr>
              <p:cNvPr id="20" name="TextBox 19">
                <a:extLst>
                  <a:ext uri="{FF2B5EF4-FFF2-40B4-BE49-F238E27FC236}">
                    <a16:creationId xmlns:a16="http://schemas.microsoft.com/office/drawing/2014/main" id="{DEFA61A2-5C6B-32CE-DD4E-2DDA9C3D546F}"/>
                  </a:ext>
                </a:extLst>
              </p:cNvPr>
              <p:cNvSpPr txBox="1">
                <a:spLocks noRot="1" noChangeAspect="1" noMove="1" noResize="1" noEditPoints="1" noAdjustHandles="1" noChangeArrowheads="1" noChangeShapeType="1" noTextEdit="1"/>
              </p:cNvSpPr>
              <p:nvPr/>
            </p:nvSpPr>
            <p:spPr>
              <a:xfrm>
                <a:off x="1132718" y="3102591"/>
                <a:ext cx="1143903" cy="369332"/>
              </a:xfrm>
              <a:prstGeom prst="rect">
                <a:avLst/>
              </a:prstGeom>
              <a:blipFill>
                <a:blip r:embed="rId4"/>
                <a:stretch>
                  <a:fillRect l="-2139" r="-535" b="-13115"/>
                </a:stretch>
              </a:blipFill>
            </p:spPr>
            <p:txBody>
              <a:bodyPr/>
              <a:lstStyle/>
              <a:p>
                <a:r>
                  <a:rPr lang="en-US">
                    <a:noFill/>
                  </a:rPr>
                  <a:t> </a:t>
                </a:r>
              </a:p>
            </p:txBody>
          </p:sp>
        </mc:Fallback>
      </mc:AlternateContent>
      <p:sp>
        <p:nvSpPr>
          <p:cNvPr id="23" name="TextBox 22">
            <a:extLst>
              <a:ext uri="{FF2B5EF4-FFF2-40B4-BE49-F238E27FC236}">
                <a16:creationId xmlns:a16="http://schemas.microsoft.com/office/drawing/2014/main" id="{49649A23-1840-84E4-4A0A-E23DBBEC2CF1}"/>
              </a:ext>
            </a:extLst>
          </p:cNvPr>
          <p:cNvSpPr txBox="1"/>
          <p:nvPr/>
        </p:nvSpPr>
        <p:spPr>
          <a:xfrm>
            <a:off x="2341011" y="3145562"/>
            <a:ext cx="2958374" cy="369332"/>
          </a:xfrm>
          <a:prstGeom prst="rect">
            <a:avLst/>
          </a:prstGeom>
          <a:noFill/>
        </p:spPr>
        <p:txBody>
          <a:bodyPr wrap="square">
            <a:spAutoFit/>
          </a:bodyPr>
          <a:lstStyle/>
          <a:p>
            <a:r>
              <a:rPr lang="en-US" altLang="en-US" dirty="0">
                <a:ea typeface="Calibri" panose="020F0502020204030204" pitchFamily="34" charset="0"/>
                <a:cs typeface="Arial" panose="020B0604020202020204" pitchFamily="34" charset="0"/>
              </a:rPr>
              <a:t>a</a:t>
            </a:r>
            <a:r>
              <a:rPr kumimoji="0" lang="en-US" altLang="en-US" b="0" i="0" u="none" strike="noStrike" cap="none" normalizeH="0" baseline="0" dirty="0">
                <a:ln>
                  <a:noFill/>
                </a:ln>
                <a:solidFill>
                  <a:schemeClr val="tx1"/>
                </a:solidFill>
                <a:effectLst/>
                <a:ea typeface="Calibri" panose="020F0502020204030204" pitchFamily="34" charset="0"/>
                <a:cs typeface="Arial" panose="020B0604020202020204" pitchFamily="34" charset="0"/>
              </a:rPr>
              <a:t>re </a:t>
            </a:r>
            <a:r>
              <a:rPr kumimoji="0" lang="en-US" altLang="en-US" b="0" i="1" u="none" strike="noStrike" cap="none" normalizeH="0" baseline="0" dirty="0">
                <a:ln>
                  <a:noFill/>
                </a:ln>
                <a:solidFill>
                  <a:schemeClr val="tx1"/>
                </a:solidFill>
                <a:effectLst/>
                <a:ea typeface="Calibri" panose="020F0502020204030204" pitchFamily="34" charset="0"/>
                <a:cs typeface="Arial" panose="020B0604020202020204" pitchFamily="34" charset="0"/>
              </a:rPr>
              <a:t>N </a:t>
            </a:r>
            <a:r>
              <a:rPr kumimoji="0" lang="en-US" altLang="en-US" b="0" u="none" strike="noStrike" cap="none" normalizeH="0" baseline="0" dirty="0">
                <a:ln>
                  <a:noFill/>
                </a:ln>
                <a:solidFill>
                  <a:schemeClr val="tx1"/>
                </a:solidFill>
                <a:effectLst/>
                <a:ea typeface="Calibri" panose="020F0502020204030204" pitchFamily="34" charset="0"/>
                <a:cs typeface="Arial" panose="020B0604020202020204" pitchFamily="34" charset="0"/>
              </a:rPr>
              <a:t>independent variables</a:t>
            </a:r>
            <a:endParaRPr lang="en-US" dirty="0"/>
          </a:p>
        </p:txBody>
      </p:sp>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DD1AF51A-4C3E-0030-D60D-88072DCC22E4}"/>
                  </a:ext>
                </a:extLst>
              </p:cNvPr>
              <p:cNvSpPr txBox="1"/>
              <p:nvPr/>
            </p:nvSpPr>
            <p:spPr>
              <a:xfrm>
                <a:off x="1132717" y="3580303"/>
                <a:ext cx="245708"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rPr>
                        <m:t>𝑦</m:t>
                      </m:r>
                    </m:oMath>
                  </m:oMathPara>
                </a14:m>
                <a:endParaRPr lang="en-US" sz="2400" dirty="0"/>
              </a:p>
            </p:txBody>
          </p:sp>
        </mc:Choice>
        <mc:Fallback xmlns="">
          <p:sp>
            <p:nvSpPr>
              <p:cNvPr id="24" name="TextBox 23">
                <a:extLst>
                  <a:ext uri="{FF2B5EF4-FFF2-40B4-BE49-F238E27FC236}">
                    <a16:creationId xmlns:a16="http://schemas.microsoft.com/office/drawing/2014/main" id="{DD1AF51A-4C3E-0030-D60D-88072DCC22E4}"/>
                  </a:ext>
                </a:extLst>
              </p:cNvPr>
              <p:cNvSpPr txBox="1">
                <a:spLocks noRot="1" noChangeAspect="1" noMove="1" noResize="1" noEditPoints="1" noAdjustHandles="1" noChangeArrowheads="1" noChangeShapeType="1" noTextEdit="1"/>
              </p:cNvSpPr>
              <p:nvPr/>
            </p:nvSpPr>
            <p:spPr>
              <a:xfrm>
                <a:off x="1132717" y="3580303"/>
                <a:ext cx="245708" cy="369332"/>
              </a:xfrm>
              <a:prstGeom prst="rect">
                <a:avLst/>
              </a:prstGeom>
              <a:blipFill>
                <a:blip r:embed="rId5"/>
                <a:stretch>
                  <a:fillRect l="-30000" r="-30000" b="-24590"/>
                </a:stretch>
              </a:blipFill>
            </p:spPr>
            <p:txBody>
              <a:bodyPr/>
              <a:lstStyle/>
              <a:p>
                <a:r>
                  <a:rPr lang="en-US">
                    <a:noFill/>
                  </a:rPr>
                  <a:t> </a:t>
                </a:r>
              </a:p>
            </p:txBody>
          </p:sp>
        </mc:Fallback>
      </mc:AlternateContent>
      <p:sp>
        <p:nvSpPr>
          <p:cNvPr id="25" name="TextBox 24">
            <a:extLst>
              <a:ext uri="{FF2B5EF4-FFF2-40B4-BE49-F238E27FC236}">
                <a16:creationId xmlns:a16="http://schemas.microsoft.com/office/drawing/2014/main" id="{6BC54A4F-B788-C000-CEFD-E4E9C42909F2}"/>
              </a:ext>
            </a:extLst>
          </p:cNvPr>
          <p:cNvSpPr txBox="1"/>
          <p:nvPr/>
        </p:nvSpPr>
        <p:spPr>
          <a:xfrm>
            <a:off x="2341011" y="3603162"/>
            <a:ext cx="2958374" cy="369332"/>
          </a:xfrm>
          <a:prstGeom prst="rect">
            <a:avLst/>
          </a:prstGeom>
          <a:noFill/>
        </p:spPr>
        <p:txBody>
          <a:bodyPr wrap="square">
            <a:spAutoFit/>
          </a:bodyPr>
          <a:lstStyle/>
          <a:p>
            <a:r>
              <a:rPr lang="en-US" altLang="en-US" dirty="0">
                <a:ea typeface="Calibri" panose="020F0502020204030204" pitchFamily="34" charset="0"/>
                <a:cs typeface="Arial" panose="020B0604020202020204" pitchFamily="34" charset="0"/>
              </a:rPr>
              <a:t>is </a:t>
            </a:r>
            <a:r>
              <a:rPr kumimoji="0" lang="en-US" altLang="en-US" b="0" u="none" strike="noStrike" cap="none" normalizeH="0" baseline="0" dirty="0">
                <a:ln>
                  <a:noFill/>
                </a:ln>
                <a:solidFill>
                  <a:schemeClr val="tx1"/>
                </a:solidFill>
                <a:effectLst/>
                <a:ea typeface="Calibri" panose="020F0502020204030204" pitchFamily="34" charset="0"/>
                <a:cs typeface="Arial" panose="020B0604020202020204" pitchFamily="34" charset="0"/>
              </a:rPr>
              <a:t>dependent variable</a:t>
            </a:r>
            <a:endParaRPr lang="en-US" dirty="0"/>
          </a:p>
        </p:txBody>
      </p:sp>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7B19FF05-BB29-8BD9-C702-B79D972F54D6}"/>
                  </a:ext>
                </a:extLst>
              </p:cNvPr>
              <p:cNvSpPr txBox="1"/>
              <p:nvPr/>
            </p:nvSpPr>
            <p:spPr>
              <a:xfrm>
                <a:off x="1132717" y="4132130"/>
                <a:ext cx="1143903"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𝑏</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𝑏</m:t>
                          </m:r>
                        </m:e>
                        <m:sub>
                          <m:r>
                            <a:rPr lang="en-US" sz="2400" b="0" i="1" smtClean="0">
                              <a:latin typeface="Cambria Math" panose="02040503050406030204" pitchFamily="18" charset="0"/>
                            </a:rPr>
                            <m:t>𝑁</m:t>
                          </m:r>
                        </m:sub>
                      </m:sSub>
                    </m:oMath>
                  </m:oMathPara>
                </a14:m>
                <a:endParaRPr lang="en-US" sz="2400" dirty="0"/>
              </a:p>
            </p:txBody>
          </p:sp>
        </mc:Choice>
        <mc:Fallback xmlns="">
          <p:sp>
            <p:nvSpPr>
              <p:cNvPr id="26" name="TextBox 25">
                <a:extLst>
                  <a:ext uri="{FF2B5EF4-FFF2-40B4-BE49-F238E27FC236}">
                    <a16:creationId xmlns:a16="http://schemas.microsoft.com/office/drawing/2014/main" id="{7B19FF05-BB29-8BD9-C702-B79D972F54D6}"/>
                  </a:ext>
                </a:extLst>
              </p:cNvPr>
              <p:cNvSpPr txBox="1">
                <a:spLocks noRot="1" noChangeAspect="1" noMove="1" noResize="1" noEditPoints="1" noAdjustHandles="1" noChangeArrowheads="1" noChangeShapeType="1" noTextEdit="1"/>
              </p:cNvSpPr>
              <p:nvPr/>
            </p:nvSpPr>
            <p:spPr>
              <a:xfrm>
                <a:off x="1132717" y="4132130"/>
                <a:ext cx="1143903" cy="369332"/>
              </a:xfrm>
              <a:prstGeom prst="rect">
                <a:avLst/>
              </a:prstGeom>
              <a:blipFill>
                <a:blip r:embed="rId6"/>
                <a:stretch>
                  <a:fillRect l="-4278" b="-15000"/>
                </a:stretch>
              </a:blipFill>
            </p:spPr>
            <p:txBody>
              <a:bodyPr/>
              <a:lstStyle/>
              <a:p>
                <a:r>
                  <a:rPr lang="en-US">
                    <a:noFill/>
                  </a:rPr>
                  <a:t> </a:t>
                </a:r>
              </a:p>
            </p:txBody>
          </p:sp>
        </mc:Fallback>
      </mc:AlternateContent>
      <p:sp>
        <p:nvSpPr>
          <p:cNvPr id="27" name="TextBox 26">
            <a:extLst>
              <a:ext uri="{FF2B5EF4-FFF2-40B4-BE49-F238E27FC236}">
                <a16:creationId xmlns:a16="http://schemas.microsoft.com/office/drawing/2014/main" id="{1D740DB7-7D07-939F-3C2A-EBC6E66313E7}"/>
              </a:ext>
            </a:extLst>
          </p:cNvPr>
          <p:cNvSpPr txBox="1"/>
          <p:nvPr/>
        </p:nvSpPr>
        <p:spPr>
          <a:xfrm>
            <a:off x="2341011" y="4132130"/>
            <a:ext cx="2958374" cy="369332"/>
          </a:xfrm>
          <a:prstGeom prst="rect">
            <a:avLst/>
          </a:prstGeom>
          <a:noFill/>
        </p:spPr>
        <p:txBody>
          <a:bodyPr wrap="square">
            <a:spAutoFit/>
          </a:bodyPr>
          <a:lstStyle/>
          <a:p>
            <a:r>
              <a:rPr lang="en-US" altLang="en-US" dirty="0">
                <a:ea typeface="Calibri" panose="020F0502020204030204" pitchFamily="34" charset="0"/>
                <a:cs typeface="Arial" panose="020B0604020202020204" pitchFamily="34" charset="0"/>
              </a:rPr>
              <a:t>a</a:t>
            </a:r>
            <a:r>
              <a:rPr kumimoji="0" lang="en-US" altLang="en-US" b="0" i="0" u="none" strike="noStrike" cap="none" normalizeH="0" baseline="0" dirty="0">
                <a:ln>
                  <a:noFill/>
                </a:ln>
                <a:solidFill>
                  <a:schemeClr val="tx1"/>
                </a:solidFill>
                <a:effectLst/>
                <a:ea typeface="Calibri" panose="020F0502020204030204" pitchFamily="34" charset="0"/>
                <a:cs typeface="Arial" panose="020B0604020202020204" pitchFamily="34" charset="0"/>
              </a:rPr>
              <a:t>re </a:t>
            </a:r>
            <a:r>
              <a:rPr kumimoji="0" lang="en-US" altLang="en-US" b="0" u="none" strike="noStrike" cap="none" normalizeH="0" baseline="0" dirty="0">
                <a:ln>
                  <a:noFill/>
                </a:ln>
                <a:solidFill>
                  <a:schemeClr val="tx1"/>
                </a:solidFill>
                <a:effectLst/>
                <a:ea typeface="Calibri" panose="020F0502020204030204" pitchFamily="34" charset="0"/>
                <a:cs typeface="Arial" panose="020B0604020202020204" pitchFamily="34" charset="0"/>
              </a:rPr>
              <a:t>regression coefficients</a:t>
            </a:r>
            <a:endParaRPr lang="en-US" dirty="0"/>
          </a:p>
        </p:txBody>
      </p:sp>
    </p:spTree>
    <p:extLst>
      <p:ext uri="{BB962C8B-B14F-4D97-AF65-F5344CB8AC3E}">
        <p14:creationId xmlns:p14="http://schemas.microsoft.com/office/powerpoint/2010/main" val="16134331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II: Linear Regression (analytical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4" name="Rectangle 7">
            <a:extLst>
              <a:ext uri="{FF2B5EF4-FFF2-40B4-BE49-F238E27FC236}">
                <a16:creationId xmlns:a16="http://schemas.microsoft.com/office/drawing/2014/main" id="{E9B832B4-4451-EFB1-ADD1-5253FFF541AC}"/>
              </a:ext>
            </a:extLst>
          </p:cNvPr>
          <p:cNvSpPr>
            <a:spLocks noChangeArrowheads="1"/>
          </p:cNvSpPr>
          <p:nvPr/>
        </p:nvSpPr>
        <p:spPr bwMode="auto">
          <a:xfrm>
            <a:off x="5636961" y="289548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9">
            <a:extLst>
              <a:ext uri="{FF2B5EF4-FFF2-40B4-BE49-F238E27FC236}">
                <a16:creationId xmlns:a16="http://schemas.microsoft.com/office/drawing/2014/main" id="{FDE0D74A-F952-6098-4DF6-2DCE2D0865E0}"/>
              </a:ext>
            </a:extLst>
          </p:cNvPr>
          <p:cNvSpPr>
            <a:spLocks noChangeArrowheads="1"/>
          </p:cNvSpPr>
          <p:nvPr/>
        </p:nvSpPr>
        <p:spPr bwMode="auto">
          <a:xfrm>
            <a:off x="7181672" y="3764969"/>
            <a:ext cx="2084777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168AA8A6-2CA0-EF9E-BC02-A1581B50ED5E}"/>
                  </a:ext>
                </a:extLst>
              </p:cNvPr>
              <p:cNvSpPr txBox="1"/>
              <p:nvPr/>
            </p:nvSpPr>
            <p:spPr>
              <a:xfrm>
                <a:off x="1132718" y="1881607"/>
                <a:ext cx="2580001" cy="103848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𝑦</m:t>
                      </m:r>
                      <m:r>
                        <a:rPr lang="en-US" sz="2400" i="1" smtClean="0">
                          <a:latin typeface="Cambria Math" panose="02040503050406030204" pitchFamily="18" charset="0"/>
                        </a:rPr>
                        <m:t>=</m:t>
                      </m:r>
                      <m:nary>
                        <m:naryPr>
                          <m:chr m:val="∑"/>
                          <m:ctrlPr>
                            <a:rPr lang="en-US" sz="2400" i="1" smtClean="0">
                              <a:latin typeface="Cambria Math" panose="02040503050406030204" pitchFamily="18" charset="0"/>
                            </a:rPr>
                          </m:ctrlPr>
                        </m:naryPr>
                        <m:sub>
                          <m:r>
                            <m:rPr>
                              <m:brk m:alnAt="23"/>
                            </m:rPr>
                            <a:rPr lang="en-US" sz="2400" b="0" i="1" smtClean="0">
                              <a:latin typeface="Cambria Math" panose="02040503050406030204" pitchFamily="18" charset="0"/>
                            </a:rPr>
                            <m:t>𝑖</m:t>
                          </m:r>
                          <m:r>
                            <a:rPr lang="en-US" sz="2400" b="0" i="1" smtClean="0">
                              <a:latin typeface="Cambria Math" panose="02040503050406030204" pitchFamily="18" charset="0"/>
                            </a:rPr>
                            <m:t>=</m:t>
                          </m:r>
                          <m:r>
                            <m:rPr>
                              <m:brk m:alnAt="23"/>
                            </m:rPr>
                            <a:rPr lang="en-US" sz="2400" b="0" i="1" smtClean="0">
                              <a:latin typeface="Cambria Math" panose="02040503050406030204" pitchFamily="18" charset="0"/>
                            </a:rPr>
                            <m:t>1</m:t>
                          </m:r>
                        </m:sub>
                        <m:sup>
                          <m:r>
                            <a:rPr lang="en-US" sz="2400" b="0" i="1" smtClean="0">
                              <a:latin typeface="Cambria Math" panose="02040503050406030204" pitchFamily="18" charset="0"/>
                            </a:rPr>
                            <m:t>𝑁</m:t>
                          </m:r>
                        </m:sup>
                        <m:e>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𝑏</m:t>
                              </m:r>
                            </m:e>
                            <m:sub>
                              <m:r>
                                <a:rPr lang="en-US" sz="2400" b="0" i="1" smtClean="0">
                                  <a:latin typeface="Cambria Math" panose="02040503050406030204" pitchFamily="18" charset="0"/>
                                </a:rPr>
                                <m:t>𝑖</m:t>
                              </m:r>
                            </m:sub>
                          </m:sSub>
                        </m:e>
                      </m:nary>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𝑖</m:t>
                          </m:r>
                        </m:sub>
                      </m:sSub>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𝑏</m:t>
                          </m:r>
                        </m:e>
                        <m:sup>
                          <m:r>
                            <m:rPr>
                              <m:sty m:val="p"/>
                            </m:rPr>
                            <a:rPr lang="en-US" sz="2400" b="0" i="0" smtClean="0">
                              <a:latin typeface="Cambria Math" panose="02040503050406030204" pitchFamily="18" charset="0"/>
                            </a:rPr>
                            <m:t>T</m:t>
                          </m:r>
                        </m:sup>
                      </m:sSup>
                      <m:r>
                        <a:rPr lang="en-US" sz="2400" b="0" i="1" smtClean="0">
                          <a:latin typeface="Cambria Math" panose="02040503050406030204" pitchFamily="18" charset="0"/>
                        </a:rPr>
                        <m:t>𝑥</m:t>
                      </m:r>
                    </m:oMath>
                  </m:oMathPara>
                </a14:m>
                <a:endParaRPr lang="en-US" sz="2400" dirty="0"/>
              </a:p>
            </p:txBody>
          </p:sp>
        </mc:Choice>
        <mc:Fallback xmlns="">
          <p:sp>
            <p:nvSpPr>
              <p:cNvPr id="19" name="TextBox 18">
                <a:extLst>
                  <a:ext uri="{FF2B5EF4-FFF2-40B4-BE49-F238E27FC236}">
                    <a16:creationId xmlns:a16="http://schemas.microsoft.com/office/drawing/2014/main" id="{168AA8A6-2CA0-EF9E-BC02-A1581B50ED5E}"/>
                  </a:ext>
                </a:extLst>
              </p:cNvPr>
              <p:cNvSpPr txBox="1">
                <a:spLocks noRot="1" noChangeAspect="1" noMove="1" noResize="1" noEditPoints="1" noAdjustHandles="1" noChangeArrowheads="1" noChangeShapeType="1" noTextEdit="1"/>
              </p:cNvSpPr>
              <p:nvPr/>
            </p:nvSpPr>
            <p:spPr>
              <a:xfrm>
                <a:off x="1132718" y="1881607"/>
                <a:ext cx="2580001" cy="1038489"/>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DEFA61A2-5C6B-32CE-DD4E-2DDA9C3D546F}"/>
                  </a:ext>
                </a:extLst>
              </p:cNvPr>
              <p:cNvSpPr txBox="1"/>
              <p:nvPr/>
            </p:nvSpPr>
            <p:spPr>
              <a:xfrm>
                <a:off x="1132718" y="3102591"/>
                <a:ext cx="1143903"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𝑁</m:t>
                          </m:r>
                        </m:sub>
                      </m:sSub>
                    </m:oMath>
                  </m:oMathPara>
                </a14:m>
                <a:endParaRPr lang="en-US" sz="2400" dirty="0"/>
              </a:p>
            </p:txBody>
          </p:sp>
        </mc:Choice>
        <mc:Fallback xmlns="">
          <p:sp>
            <p:nvSpPr>
              <p:cNvPr id="20" name="TextBox 19">
                <a:extLst>
                  <a:ext uri="{FF2B5EF4-FFF2-40B4-BE49-F238E27FC236}">
                    <a16:creationId xmlns:a16="http://schemas.microsoft.com/office/drawing/2014/main" id="{DEFA61A2-5C6B-32CE-DD4E-2DDA9C3D546F}"/>
                  </a:ext>
                </a:extLst>
              </p:cNvPr>
              <p:cNvSpPr txBox="1">
                <a:spLocks noRot="1" noChangeAspect="1" noMove="1" noResize="1" noEditPoints="1" noAdjustHandles="1" noChangeArrowheads="1" noChangeShapeType="1" noTextEdit="1"/>
              </p:cNvSpPr>
              <p:nvPr/>
            </p:nvSpPr>
            <p:spPr>
              <a:xfrm>
                <a:off x="1132718" y="3102591"/>
                <a:ext cx="1143903" cy="369332"/>
              </a:xfrm>
              <a:prstGeom prst="rect">
                <a:avLst/>
              </a:prstGeom>
              <a:blipFill>
                <a:blip r:embed="rId4"/>
                <a:stretch>
                  <a:fillRect l="-2139" r="-535" b="-13115"/>
                </a:stretch>
              </a:blipFill>
            </p:spPr>
            <p:txBody>
              <a:bodyPr/>
              <a:lstStyle/>
              <a:p>
                <a:r>
                  <a:rPr lang="en-US">
                    <a:noFill/>
                  </a:rPr>
                  <a:t> </a:t>
                </a:r>
              </a:p>
            </p:txBody>
          </p:sp>
        </mc:Fallback>
      </mc:AlternateContent>
      <p:sp>
        <p:nvSpPr>
          <p:cNvPr id="23" name="TextBox 22">
            <a:extLst>
              <a:ext uri="{FF2B5EF4-FFF2-40B4-BE49-F238E27FC236}">
                <a16:creationId xmlns:a16="http://schemas.microsoft.com/office/drawing/2014/main" id="{49649A23-1840-84E4-4A0A-E23DBBEC2CF1}"/>
              </a:ext>
            </a:extLst>
          </p:cNvPr>
          <p:cNvSpPr txBox="1"/>
          <p:nvPr/>
        </p:nvSpPr>
        <p:spPr>
          <a:xfrm>
            <a:off x="2341011" y="3145562"/>
            <a:ext cx="2958374" cy="369332"/>
          </a:xfrm>
          <a:prstGeom prst="rect">
            <a:avLst/>
          </a:prstGeom>
          <a:noFill/>
        </p:spPr>
        <p:txBody>
          <a:bodyPr wrap="square">
            <a:spAutoFit/>
          </a:bodyPr>
          <a:lstStyle/>
          <a:p>
            <a:r>
              <a:rPr lang="en-US" altLang="en-US" dirty="0">
                <a:ea typeface="Calibri" panose="020F0502020204030204" pitchFamily="34" charset="0"/>
                <a:cs typeface="Arial" panose="020B0604020202020204" pitchFamily="34" charset="0"/>
              </a:rPr>
              <a:t>a</a:t>
            </a:r>
            <a:r>
              <a:rPr kumimoji="0" lang="en-US" altLang="en-US" b="0" i="0" u="none" strike="noStrike" cap="none" normalizeH="0" baseline="0" dirty="0">
                <a:ln>
                  <a:noFill/>
                </a:ln>
                <a:solidFill>
                  <a:schemeClr val="tx1"/>
                </a:solidFill>
                <a:effectLst/>
                <a:ea typeface="Calibri" panose="020F0502020204030204" pitchFamily="34" charset="0"/>
                <a:cs typeface="Arial" panose="020B0604020202020204" pitchFamily="34" charset="0"/>
              </a:rPr>
              <a:t>re </a:t>
            </a:r>
            <a:r>
              <a:rPr kumimoji="0" lang="en-US" altLang="en-US" b="0" i="1" u="none" strike="noStrike" cap="none" normalizeH="0" baseline="0" dirty="0">
                <a:ln>
                  <a:noFill/>
                </a:ln>
                <a:solidFill>
                  <a:schemeClr val="tx1"/>
                </a:solidFill>
                <a:effectLst/>
                <a:ea typeface="Calibri" panose="020F0502020204030204" pitchFamily="34" charset="0"/>
                <a:cs typeface="Arial" panose="020B0604020202020204" pitchFamily="34" charset="0"/>
              </a:rPr>
              <a:t>N </a:t>
            </a:r>
            <a:r>
              <a:rPr kumimoji="0" lang="en-US" altLang="en-US" b="0" u="none" strike="noStrike" cap="none" normalizeH="0" baseline="0" dirty="0">
                <a:ln>
                  <a:noFill/>
                </a:ln>
                <a:solidFill>
                  <a:schemeClr val="tx1"/>
                </a:solidFill>
                <a:effectLst/>
                <a:ea typeface="Calibri" panose="020F0502020204030204" pitchFamily="34" charset="0"/>
                <a:cs typeface="Arial" panose="020B0604020202020204" pitchFamily="34" charset="0"/>
              </a:rPr>
              <a:t>independent variables</a:t>
            </a:r>
            <a:endParaRPr lang="en-US" dirty="0"/>
          </a:p>
        </p:txBody>
      </p:sp>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DD1AF51A-4C3E-0030-D60D-88072DCC22E4}"/>
                  </a:ext>
                </a:extLst>
              </p:cNvPr>
              <p:cNvSpPr txBox="1"/>
              <p:nvPr/>
            </p:nvSpPr>
            <p:spPr>
              <a:xfrm>
                <a:off x="1132717" y="3580303"/>
                <a:ext cx="245708"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rPr>
                        <m:t>𝑦</m:t>
                      </m:r>
                    </m:oMath>
                  </m:oMathPara>
                </a14:m>
                <a:endParaRPr lang="en-US" sz="2400" dirty="0"/>
              </a:p>
            </p:txBody>
          </p:sp>
        </mc:Choice>
        <mc:Fallback xmlns="">
          <p:sp>
            <p:nvSpPr>
              <p:cNvPr id="24" name="TextBox 23">
                <a:extLst>
                  <a:ext uri="{FF2B5EF4-FFF2-40B4-BE49-F238E27FC236}">
                    <a16:creationId xmlns:a16="http://schemas.microsoft.com/office/drawing/2014/main" id="{DD1AF51A-4C3E-0030-D60D-88072DCC22E4}"/>
                  </a:ext>
                </a:extLst>
              </p:cNvPr>
              <p:cNvSpPr txBox="1">
                <a:spLocks noRot="1" noChangeAspect="1" noMove="1" noResize="1" noEditPoints="1" noAdjustHandles="1" noChangeArrowheads="1" noChangeShapeType="1" noTextEdit="1"/>
              </p:cNvSpPr>
              <p:nvPr/>
            </p:nvSpPr>
            <p:spPr>
              <a:xfrm>
                <a:off x="1132717" y="3580303"/>
                <a:ext cx="245708" cy="369332"/>
              </a:xfrm>
              <a:prstGeom prst="rect">
                <a:avLst/>
              </a:prstGeom>
              <a:blipFill>
                <a:blip r:embed="rId5"/>
                <a:stretch>
                  <a:fillRect l="-30000" r="-30000" b="-24590"/>
                </a:stretch>
              </a:blipFill>
            </p:spPr>
            <p:txBody>
              <a:bodyPr/>
              <a:lstStyle/>
              <a:p>
                <a:r>
                  <a:rPr lang="en-US">
                    <a:noFill/>
                  </a:rPr>
                  <a:t> </a:t>
                </a:r>
              </a:p>
            </p:txBody>
          </p:sp>
        </mc:Fallback>
      </mc:AlternateContent>
      <p:sp>
        <p:nvSpPr>
          <p:cNvPr id="25" name="TextBox 24">
            <a:extLst>
              <a:ext uri="{FF2B5EF4-FFF2-40B4-BE49-F238E27FC236}">
                <a16:creationId xmlns:a16="http://schemas.microsoft.com/office/drawing/2014/main" id="{6BC54A4F-B788-C000-CEFD-E4E9C42909F2}"/>
              </a:ext>
            </a:extLst>
          </p:cNvPr>
          <p:cNvSpPr txBox="1"/>
          <p:nvPr/>
        </p:nvSpPr>
        <p:spPr>
          <a:xfrm>
            <a:off x="2341011" y="3603162"/>
            <a:ext cx="2958374" cy="369332"/>
          </a:xfrm>
          <a:prstGeom prst="rect">
            <a:avLst/>
          </a:prstGeom>
          <a:noFill/>
        </p:spPr>
        <p:txBody>
          <a:bodyPr wrap="square">
            <a:spAutoFit/>
          </a:bodyPr>
          <a:lstStyle/>
          <a:p>
            <a:r>
              <a:rPr lang="en-US" altLang="en-US" dirty="0">
                <a:ea typeface="Calibri" panose="020F0502020204030204" pitchFamily="34" charset="0"/>
                <a:cs typeface="Arial" panose="020B0604020202020204" pitchFamily="34" charset="0"/>
              </a:rPr>
              <a:t>is </a:t>
            </a:r>
            <a:r>
              <a:rPr kumimoji="0" lang="en-US" altLang="en-US" b="0" u="none" strike="noStrike" cap="none" normalizeH="0" baseline="0" dirty="0">
                <a:ln>
                  <a:noFill/>
                </a:ln>
                <a:solidFill>
                  <a:schemeClr val="tx1"/>
                </a:solidFill>
                <a:effectLst/>
                <a:ea typeface="Calibri" panose="020F0502020204030204" pitchFamily="34" charset="0"/>
                <a:cs typeface="Arial" panose="020B0604020202020204" pitchFamily="34" charset="0"/>
              </a:rPr>
              <a:t>dependent variable</a:t>
            </a:r>
            <a:endParaRPr lang="en-US" dirty="0"/>
          </a:p>
        </p:txBody>
      </p:sp>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7B19FF05-BB29-8BD9-C702-B79D972F54D6}"/>
                  </a:ext>
                </a:extLst>
              </p:cNvPr>
              <p:cNvSpPr txBox="1"/>
              <p:nvPr/>
            </p:nvSpPr>
            <p:spPr>
              <a:xfrm>
                <a:off x="1132717" y="4132130"/>
                <a:ext cx="1143903"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𝑏</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𝑏</m:t>
                          </m:r>
                        </m:e>
                        <m:sub>
                          <m:r>
                            <a:rPr lang="en-US" sz="2400" b="0" i="1" smtClean="0">
                              <a:latin typeface="Cambria Math" panose="02040503050406030204" pitchFamily="18" charset="0"/>
                            </a:rPr>
                            <m:t>𝑁</m:t>
                          </m:r>
                        </m:sub>
                      </m:sSub>
                    </m:oMath>
                  </m:oMathPara>
                </a14:m>
                <a:endParaRPr lang="en-US" sz="2400" dirty="0"/>
              </a:p>
            </p:txBody>
          </p:sp>
        </mc:Choice>
        <mc:Fallback xmlns="">
          <p:sp>
            <p:nvSpPr>
              <p:cNvPr id="26" name="TextBox 25">
                <a:extLst>
                  <a:ext uri="{FF2B5EF4-FFF2-40B4-BE49-F238E27FC236}">
                    <a16:creationId xmlns:a16="http://schemas.microsoft.com/office/drawing/2014/main" id="{7B19FF05-BB29-8BD9-C702-B79D972F54D6}"/>
                  </a:ext>
                </a:extLst>
              </p:cNvPr>
              <p:cNvSpPr txBox="1">
                <a:spLocks noRot="1" noChangeAspect="1" noMove="1" noResize="1" noEditPoints="1" noAdjustHandles="1" noChangeArrowheads="1" noChangeShapeType="1" noTextEdit="1"/>
              </p:cNvSpPr>
              <p:nvPr/>
            </p:nvSpPr>
            <p:spPr>
              <a:xfrm>
                <a:off x="1132717" y="4132130"/>
                <a:ext cx="1143903" cy="369332"/>
              </a:xfrm>
              <a:prstGeom prst="rect">
                <a:avLst/>
              </a:prstGeom>
              <a:blipFill>
                <a:blip r:embed="rId6"/>
                <a:stretch>
                  <a:fillRect l="-4278" b="-15000"/>
                </a:stretch>
              </a:blipFill>
            </p:spPr>
            <p:txBody>
              <a:bodyPr/>
              <a:lstStyle/>
              <a:p>
                <a:r>
                  <a:rPr lang="en-US">
                    <a:noFill/>
                  </a:rPr>
                  <a:t> </a:t>
                </a:r>
              </a:p>
            </p:txBody>
          </p:sp>
        </mc:Fallback>
      </mc:AlternateContent>
      <p:sp>
        <p:nvSpPr>
          <p:cNvPr id="27" name="TextBox 26">
            <a:extLst>
              <a:ext uri="{FF2B5EF4-FFF2-40B4-BE49-F238E27FC236}">
                <a16:creationId xmlns:a16="http://schemas.microsoft.com/office/drawing/2014/main" id="{1D740DB7-7D07-939F-3C2A-EBC6E66313E7}"/>
              </a:ext>
            </a:extLst>
          </p:cNvPr>
          <p:cNvSpPr txBox="1"/>
          <p:nvPr/>
        </p:nvSpPr>
        <p:spPr>
          <a:xfrm>
            <a:off x="2341011" y="4132130"/>
            <a:ext cx="2958374" cy="369332"/>
          </a:xfrm>
          <a:prstGeom prst="rect">
            <a:avLst/>
          </a:prstGeom>
          <a:noFill/>
        </p:spPr>
        <p:txBody>
          <a:bodyPr wrap="square">
            <a:spAutoFit/>
          </a:bodyPr>
          <a:lstStyle/>
          <a:p>
            <a:r>
              <a:rPr lang="en-US" altLang="en-US" dirty="0">
                <a:ea typeface="Calibri" panose="020F0502020204030204" pitchFamily="34" charset="0"/>
                <a:cs typeface="Arial" panose="020B0604020202020204" pitchFamily="34" charset="0"/>
              </a:rPr>
              <a:t>a</a:t>
            </a:r>
            <a:r>
              <a:rPr kumimoji="0" lang="en-US" altLang="en-US" b="0" i="0" u="none" strike="noStrike" cap="none" normalizeH="0" baseline="0" dirty="0">
                <a:ln>
                  <a:noFill/>
                </a:ln>
                <a:solidFill>
                  <a:schemeClr val="tx1"/>
                </a:solidFill>
                <a:effectLst/>
                <a:ea typeface="Calibri" panose="020F0502020204030204" pitchFamily="34" charset="0"/>
                <a:cs typeface="Arial" panose="020B0604020202020204" pitchFamily="34" charset="0"/>
              </a:rPr>
              <a:t>re </a:t>
            </a:r>
            <a:r>
              <a:rPr kumimoji="0" lang="en-US" altLang="en-US" b="0" u="none" strike="noStrike" cap="none" normalizeH="0" baseline="0" dirty="0">
                <a:ln>
                  <a:noFill/>
                </a:ln>
                <a:solidFill>
                  <a:schemeClr val="tx1"/>
                </a:solidFill>
                <a:effectLst/>
                <a:ea typeface="Calibri" panose="020F0502020204030204" pitchFamily="34" charset="0"/>
                <a:cs typeface="Arial" panose="020B0604020202020204" pitchFamily="34" charset="0"/>
              </a:rPr>
              <a:t>regression coefficients</a:t>
            </a:r>
            <a:endParaRPr lang="en-US" dirty="0"/>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9FA2CA4C-990C-D717-97F1-F44C7004CBA9}"/>
                  </a:ext>
                </a:extLst>
              </p:cNvPr>
              <p:cNvSpPr txBox="1"/>
              <p:nvPr/>
            </p:nvSpPr>
            <p:spPr>
              <a:xfrm>
                <a:off x="1255571" y="5404509"/>
                <a:ext cx="2225802" cy="48981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en-US" sz="2400" b="0" i="1" smtClean="0">
                              <a:latin typeface="Cambria Math" panose="02040503050406030204" pitchFamily="18" charset="0"/>
                            </a:rPr>
                          </m:ctrlPr>
                        </m:sSupPr>
                        <m:e>
                          <m:d>
                            <m:dPr>
                              <m:ctrlPr>
                                <a:rPr lang="en-US" sz="2400" i="1">
                                  <a:latin typeface="Cambria Math" panose="02040503050406030204" pitchFamily="18" charset="0"/>
                                </a:rPr>
                              </m:ctrlPr>
                            </m:dPr>
                            <m:e>
                              <m:r>
                                <a:rPr lang="en-US" sz="2400" i="1">
                                  <a:latin typeface="Cambria Math" panose="02040503050406030204" pitchFamily="18" charset="0"/>
                                </a:rPr>
                                <m:t>𝑦</m:t>
                              </m:r>
                              <m:r>
                                <a:rPr lang="en-US" sz="2400" i="1">
                                  <a:latin typeface="Cambria Math" panose="02040503050406030204" pitchFamily="18" charset="0"/>
                                </a:rPr>
                                <m:t>−</m:t>
                              </m:r>
                              <m:sSup>
                                <m:sSupPr>
                                  <m:ctrlPr>
                                    <a:rPr lang="en-US" sz="2400" i="1">
                                      <a:latin typeface="Cambria Math" panose="02040503050406030204" pitchFamily="18" charset="0"/>
                                    </a:rPr>
                                  </m:ctrlPr>
                                </m:sSupPr>
                                <m:e>
                                  <m:r>
                                    <a:rPr lang="en-US" sz="2400" i="1">
                                      <a:latin typeface="Cambria Math" panose="02040503050406030204" pitchFamily="18" charset="0"/>
                                    </a:rPr>
                                    <m:t>𝑏</m:t>
                                  </m:r>
                                </m:e>
                                <m:sup>
                                  <m:r>
                                    <m:rPr>
                                      <m:sty m:val="p"/>
                                    </m:rPr>
                                    <a:rPr lang="en-US" sz="2400">
                                      <a:latin typeface="Cambria Math" panose="02040503050406030204" pitchFamily="18" charset="0"/>
                                    </a:rPr>
                                    <m:t>T</m:t>
                                  </m:r>
                                </m:sup>
                              </m:sSup>
                              <m:r>
                                <a:rPr lang="en-US" sz="2400" i="1">
                                  <a:latin typeface="Cambria Math" panose="02040503050406030204" pitchFamily="18" charset="0"/>
                                </a:rPr>
                                <m:t>𝑥</m:t>
                              </m:r>
                            </m:e>
                          </m:d>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sSubSup>
                        <m:sSubSupPr>
                          <m:ctrlPr>
                            <a:rPr lang="en-US" sz="2400" b="0" i="1" smtClean="0">
                              <a:latin typeface="Cambria Math" panose="02040503050406030204" pitchFamily="18" charset="0"/>
                            </a:rPr>
                          </m:ctrlPr>
                        </m:sSubSupPr>
                        <m:e>
                          <m:r>
                            <a:rPr lang="en-US" sz="2400" b="0" i="1" smtClean="0">
                              <a:latin typeface="Cambria Math" panose="02040503050406030204" pitchFamily="18" charset="0"/>
                              <a:ea typeface="Cambria Math" panose="02040503050406030204" pitchFamily="18" charset="0"/>
                            </a:rPr>
                            <m:t>ɛ</m:t>
                          </m:r>
                        </m:e>
                        <m:sub>
                          <m:r>
                            <a:rPr lang="en-US" sz="2400" b="0" i="1" smtClean="0">
                              <a:latin typeface="Cambria Math" panose="02040503050406030204" pitchFamily="18" charset="0"/>
                            </a:rPr>
                            <m:t>𝑐</m:t>
                          </m:r>
                        </m:sub>
                        <m:sup>
                          <m:r>
                            <a:rPr lang="en-US" sz="2400" b="0" i="1" smtClean="0">
                              <a:latin typeface="Cambria Math" panose="02040503050406030204" pitchFamily="18" charset="0"/>
                            </a:rPr>
                            <m:t>2</m:t>
                          </m:r>
                        </m:sup>
                      </m:sSubSup>
                    </m:oMath>
                  </m:oMathPara>
                </a14:m>
                <a:endParaRPr lang="en-US" sz="2400" dirty="0"/>
              </a:p>
            </p:txBody>
          </p:sp>
        </mc:Choice>
        <mc:Fallback xmlns="">
          <p:sp>
            <p:nvSpPr>
              <p:cNvPr id="4" name="TextBox 3">
                <a:extLst>
                  <a:ext uri="{FF2B5EF4-FFF2-40B4-BE49-F238E27FC236}">
                    <a16:creationId xmlns:a16="http://schemas.microsoft.com/office/drawing/2014/main" id="{9FA2CA4C-990C-D717-97F1-F44C7004CBA9}"/>
                  </a:ext>
                </a:extLst>
              </p:cNvPr>
              <p:cNvSpPr txBox="1">
                <a:spLocks noRot="1" noChangeAspect="1" noMove="1" noResize="1" noEditPoints="1" noAdjustHandles="1" noChangeArrowheads="1" noChangeShapeType="1" noTextEdit="1"/>
              </p:cNvSpPr>
              <p:nvPr/>
            </p:nvSpPr>
            <p:spPr>
              <a:xfrm>
                <a:off x="1255571" y="5404509"/>
                <a:ext cx="2225802" cy="489814"/>
              </a:xfrm>
              <a:prstGeom prst="rect">
                <a:avLst/>
              </a:prstGeom>
              <a:blipFill>
                <a:blip r:embed="rId7"/>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633704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0515600" cy="4987925"/>
          </a:xfrm>
        </p:spPr>
        <p:txBody>
          <a:bodyPr>
            <a:normAutofit/>
          </a:bodyPr>
          <a:lstStyle/>
          <a:p>
            <a:pPr>
              <a:spcAft>
                <a:spcPts val="4200"/>
              </a:spcAft>
            </a:pPr>
            <a:r>
              <a:rPr lang="en-US" dirty="0"/>
              <a:t>Part I: Linear Regression (numerical approach)</a:t>
            </a:r>
            <a:br>
              <a:rPr lang="en-US" dirty="0"/>
            </a:br>
            <a:br>
              <a:rPr lang="en-US" dirty="0"/>
            </a:br>
            <a:r>
              <a:rPr lang="en-US" dirty="0"/>
              <a:t>Part II: Linear Regression (analytical approach)</a:t>
            </a:r>
          </a:p>
        </p:txBody>
      </p:sp>
    </p:spTree>
    <p:extLst>
      <p:ext uri="{BB962C8B-B14F-4D97-AF65-F5344CB8AC3E}">
        <p14:creationId xmlns:p14="http://schemas.microsoft.com/office/powerpoint/2010/main" val="41972984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II: Linear Regression (analytical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6" name="Rectangle 9">
            <a:extLst>
              <a:ext uri="{FF2B5EF4-FFF2-40B4-BE49-F238E27FC236}">
                <a16:creationId xmlns:a16="http://schemas.microsoft.com/office/drawing/2014/main" id="{FDE0D74A-F952-6098-4DF6-2DCE2D0865E0}"/>
              </a:ext>
            </a:extLst>
          </p:cNvPr>
          <p:cNvSpPr>
            <a:spLocks noChangeArrowheads="1"/>
          </p:cNvSpPr>
          <p:nvPr/>
        </p:nvSpPr>
        <p:spPr bwMode="auto">
          <a:xfrm>
            <a:off x="7181672" y="3764969"/>
            <a:ext cx="2084777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168AA8A6-2CA0-EF9E-BC02-A1581B50ED5E}"/>
                  </a:ext>
                </a:extLst>
              </p:cNvPr>
              <p:cNvSpPr txBox="1"/>
              <p:nvPr/>
            </p:nvSpPr>
            <p:spPr>
              <a:xfrm>
                <a:off x="1132718" y="1881607"/>
                <a:ext cx="2580001" cy="103848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𝑦</m:t>
                      </m:r>
                      <m:r>
                        <a:rPr lang="en-US" sz="2400" i="1" smtClean="0">
                          <a:latin typeface="Cambria Math" panose="02040503050406030204" pitchFamily="18" charset="0"/>
                        </a:rPr>
                        <m:t>=</m:t>
                      </m:r>
                      <m:nary>
                        <m:naryPr>
                          <m:chr m:val="∑"/>
                          <m:ctrlPr>
                            <a:rPr lang="en-US" sz="2400" i="1" smtClean="0">
                              <a:latin typeface="Cambria Math" panose="02040503050406030204" pitchFamily="18" charset="0"/>
                            </a:rPr>
                          </m:ctrlPr>
                        </m:naryPr>
                        <m:sub>
                          <m:r>
                            <m:rPr>
                              <m:brk m:alnAt="23"/>
                            </m:rPr>
                            <a:rPr lang="en-US" sz="2400" b="0" i="1" smtClean="0">
                              <a:latin typeface="Cambria Math" panose="02040503050406030204" pitchFamily="18" charset="0"/>
                            </a:rPr>
                            <m:t>𝑖</m:t>
                          </m:r>
                          <m:r>
                            <a:rPr lang="en-US" sz="2400" b="0" i="1" smtClean="0">
                              <a:latin typeface="Cambria Math" panose="02040503050406030204" pitchFamily="18" charset="0"/>
                            </a:rPr>
                            <m:t>=</m:t>
                          </m:r>
                          <m:r>
                            <m:rPr>
                              <m:brk m:alnAt="23"/>
                            </m:rPr>
                            <a:rPr lang="en-US" sz="2400" b="0" i="1" smtClean="0">
                              <a:latin typeface="Cambria Math" panose="02040503050406030204" pitchFamily="18" charset="0"/>
                            </a:rPr>
                            <m:t>1</m:t>
                          </m:r>
                        </m:sub>
                        <m:sup>
                          <m:r>
                            <a:rPr lang="en-US" sz="2400" b="0" i="1" smtClean="0">
                              <a:latin typeface="Cambria Math" panose="02040503050406030204" pitchFamily="18" charset="0"/>
                            </a:rPr>
                            <m:t>𝑁</m:t>
                          </m:r>
                        </m:sup>
                        <m:e>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𝑏</m:t>
                              </m:r>
                            </m:e>
                            <m:sub>
                              <m:r>
                                <a:rPr lang="en-US" sz="2400" b="0" i="1" smtClean="0">
                                  <a:latin typeface="Cambria Math" panose="02040503050406030204" pitchFamily="18" charset="0"/>
                                </a:rPr>
                                <m:t>𝑖</m:t>
                              </m:r>
                            </m:sub>
                          </m:sSub>
                        </m:e>
                      </m:nary>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𝑖</m:t>
                          </m:r>
                        </m:sub>
                      </m:sSub>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𝑏</m:t>
                          </m:r>
                        </m:e>
                        <m:sup>
                          <m:r>
                            <m:rPr>
                              <m:sty m:val="p"/>
                            </m:rPr>
                            <a:rPr lang="en-US" sz="2400" b="0" i="0" smtClean="0">
                              <a:latin typeface="Cambria Math" panose="02040503050406030204" pitchFamily="18" charset="0"/>
                            </a:rPr>
                            <m:t>T</m:t>
                          </m:r>
                        </m:sup>
                      </m:sSup>
                      <m:r>
                        <a:rPr lang="en-US" sz="2400" b="0" i="1" smtClean="0">
                          <a:latin typeface="Cambria Math" panose="02040503050406030204" pitchFamily="18" charset="0"/>
                        </a:rPr>
                        <m:t>𝑥</m:t>
                      </m:r>
                    </m:oMath>
                  </m:oMathPara>
                </a14:m>
                <a:endParaRPr lang="en-US" sz="2400" dirty="0"/>
              </a:p>
            </p:txBody>
          </p:sp>
        </mc:Choice>
        <mc:Fallback xmlns="">
          <p:sp>
            <p:nvSpPr>
              <p:cNvPr id="19" name="TextBox 18">
                <a:extLst>
                  <a:ext uri="{FF2B5EF4-FFF2-40B4-BE49-F238E27FC236}">
                    <a16:creationId xmlns:a16="http://schemas.microsoft.com/office/drawing/2014/main" id="{168AA8A6-2CA0-EF9E-BC02-A1581B50ED5E}"/>
                  </a:ext>
                </a:extLst>
              </p:cNvPr>
              <p:cNvSpPr txBox="1">
                <a:spLocks noRot="1" noChangeAspect="1" noMove="1" noResize="1" noEditPoints="1" noAdjustHandles="1" noChangeArrowheads="1" noChangeShapeType="1" noTextEdit="1"/>
              </p:cNvSpPr>
              <p:nvPr/>
            </p:nvSpPr>
            <p:spPr>
              <a:xfrm>
                <a:off x="1132718" y="1881607"/>
                <a:ext cx="2580001" cy="1038489"/>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DEFA61A2-5C6B-32CE-DD4E-2DDA9C3D546F}"/>
                  </a:ext>
                </a:extLst>
              </p:cNvPr>
              <p:cNvSpPr txBox="1"/>
              <p:nvPr/>
            </p:nvSpPr>
            <p:spPr>
              <a:xfrm>
                <a:off x="1132718" y="3102591"/>
                <a:ext cx="1143903"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𝑁</m:t>
                          </m:r>
                        </m:sub>
                      </m:sSub>
                    </m:oMath>
                  </m:oMathPara>
                </a14:m>
                <a:endParaRPr lang="en-US" sz="2400" dirty="0"/>
              </a:p>
            </p:txBody>
          </p:sp>
        </mc:Choice>
        <mc:Fallback xmlns="">
          <p:sp>
            <p:nvSpPr>
              <p:cNvPr id="20" name="TextBox 19">
                <a:extLst>
                  <a:ext uri="{FF2B5EF4-FFF2-40B4-BE49-F238E27FC236}">
                    <a16:creationId xmlns:a16="http://schemas.microsoft.com/office/drawing/2014/main" id="{DEFA61A2-5C6B-32CE-DD4E-2DDA9C3D546F}"/>
                  </a:ext>
                </a:extLst>
              </p:cNvPr>
              <p:cNvSpPr txBox="1">
                <a:spLocks noRot="1" noChangeAspect="1" noMove="1" noResize="1" noEditPoints="1" noAdjustHandles="1" noChangeArrowheads="1" noChangeShapeType="1" noTextEdit="1"/>
              </p:cNvSpPr>
              <p:nvPr/>
            </p:nvSpPr>
            <p:spPr>
              <a:xfrm>
                <a:off x="1132718" y="3102591"/>
                <a:ext cx="1143903" cy="369332"/>
              </a:xfrm>
              <a:prstGeom prst="rect">
                <a:avLst/>
              </a:prstGeom>
              <a:blipFill>
                <a:blip r:embed="rId4"/>
                <a:stretch>
                  <a:fillRect l="-2139" r="-535" b="-13115"/>
                </a:stretch>
              </a:blipFill>
            </p:spPr>
            <p:txBody>
              <a:bodyPr/>
              <a:lstStyle/>
              <a:p>
                <a:r>
                  <a:rPr lang="en-US">
                    <a:noFill/>
                  </a:rPr>
                  <a:t> </a:t>
                </a:r>
              </a:p>
            </p:txBody>
          </p:sp>
        </mc:Fallback>
      </mc:AlternateContent>
      <p:sp>
        <p:nvSpPr>
          <p:cNvPr id="23" name="TextBox 22">
            <a:extLst>
              <a:ext uri="{FF2B5EF4-FFF2-40B4-BE49-F238E27FC236}">
                <a16:creationId xmlns:a16="http://schemas.microsoft.com/office/drawing/2014/main" id="{49649A23-1840-84E4-4A0A-E23DBBEC2CF1}"/>
              </a:ext>
            </a:extLst>
          </p:cNvPr>
          <p:cNvSpPr txBox="1"/>
          <p:nvPr/>
        </p:nvSpPr>
        <p:spPr>
          <a:xfrm>
            <a:off x="2341011" y="3145562"/>
            <a:ext cx="2958374" cy="369332"/>
          </a:xfrm>
          <a:prstGeom prst="rect">
            <a:avLst/>
          </a:prstGeom>
          <a:noFill/>
        </p:spPr>
        <p:txBody>
          <a:bodyPr wrap="square">
            <a:spAutoFit/>
          </a:bodyPr>
          <a:lstStyle/>
          <a:p>
            <a:r>
              <a:rPr lang="en-US" altLang="en-US" dirty="0">
                <a:ea typeface="Calibri" panose="020F0502020204030204" pitchFamily="34" charset="0"/>
                <a:cs typeface="Arial" panose="020B0604020202020204" pitchFamily="34" charset="0"/>
              </a:rPr>
              <a:t>a</a:t>
            </a:r>
            <a:r>
              <a:rPr kumimoji="0" lang="en-US" altLang="en-US" b="0" i="0" u="none" strike="noStrike" cap="none" normalizeH="0" baseline="0" dirty="0">
                <a:ln>
                  <a:noFill/>
                </a:ln>
                <a:solidFill>
                  <a:schemeClr val="tx1"/>
                </a:solidFill>
                <a:effectLst/>
                <a:ea typeface="Calibri" panose="020F0502020204030204" pitchFamily="34" charset="0"/>
                <a:cs typeface="Arial" panose="020B0604020202020204" pitchFamily="34" charset="0"/>
              </a:rPr>
              <a:t>re </a:t>
            </a:r>
            <a:r>
              <a:rPr kumimoji="0" lang="en-US" altLang="en-US" b="0" i="1" u="none" strike="noStrike" cap="none" normalizeH="0" baseline="0" dirty="0">
                <a:ln>
                  <a:noFill/>
                </a:ln>
                <a:solidFill>
                  <a:schemeClr val="tx1"/>
                </a:solidFill>
                <a:effectLst/>
                <a:ea typeface="Calibri" panose="020F0502020204030204" pitchFamily="34" charset="0"/>
                <a:cs typeface="Arial" panose="020B0604020202020204" pitchFamily="34" charset="0"/>
              </a:rPr>
              <a:t>N </a:t>
            </a:r>
            <a:r>
              <a:rPr kumimoji="0" lang="en-US" altLang="en-US" b="0" u="none" strike="noStrike" cap="none" normalizeH="0" baseline="0" dirty="0">
                <a:ln>
                  <a:noFill/>
                </a:ln>
                <a:solidFill>
                  <a:schemeClr val="tx1"/>
                </a:solidFill>
                <a:effectLst/>
                <a:ea typeface="Calibri" panose="020F0502020204030204" pitchFamily="34" charset="0"/>
                <a:cs typeface="Arial" panose="020B0604020202020204" pitchFamily="34" charset="0"/>
              </a:rPr>
              <a:t>independent variables</a:t>
            </a:r>
            <a:endParaRPr lang="en-US" dirty="0"/>
          </a:p>
        </p:txBody>
      </p:sp>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DD1AF51A-4C3E-0030-D60D-88072DCC22E4}"/>
                  </a:ext>
                </a:extLst>
              </p:cNvPr>
              <p:cNvSpPr txBox="1"/>
              <p:nvPr/>
            </p:nvSpPr>
            <p:spPr>
              <a:xfrm>
                <a:off x="1132717" y="3580303"/>
                <a:ext cx="245708"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rPr>
                        <m:t>𝑦</m:t>
                      </m:r>
                    </m:oMath>
                  </m:oMathPara>
                </a14:m>
                <a:endParaRPr lang="en-US" sz="2400" dirty="0"/>
              </a:p>
            </p:txBody>
          </p:sp>
        </mc:Choice>
        <mc:Fallback xmlns="">
          <p:sp>
            <p:nvSpPr>
              <p:cNvPr id="24" name="TextBox 23">
                <a:extLst>
                  <a:ext uri="{FF2B5EF4-FFF2-40B4-BE49-F238E27FC236}">
                    <a16:creationId xmlns:a16="http://schemas.microsoft.com/office/drawing/2014/main" id="{DD1AF51A-4C3E-0030-D60D-88072DCC22E4}"/>
                  </a:ext>
                </a:extLst>
              </p:cNvPr>
              <p:cNvSpPr txBox="1">
                <a:spLocks noRot="1" noChangeAspect="1" noMove="1" noResize="1" noEditPoints="1" noAdjustHandles="1" noChangeArrowheads="1" noChangeShapeType="1" noTextEdit="1"/>
              </p:cNvSpPr>
              <p:nvPr/>
            </p:nvSpPr>
            <p:spPr>
              <a:xfrm>
                <a:off x="1132717" y="3580303"/>
                <a:ext cx="245708" cy="369332"/>
              </a:xfrm>
              <a:prstGeom prst="rect">
                <a:avLst/>
              </a:prstGeom>
              <a:blipFill>
                <a:blip r:embed="rId5"/>
                <a:stretch>
                  <a:fillRect l="-30000" r="-30000" b="-24590"/>
                </a:stretch>
              </a:blipFill>
            </p:spPr>
            <p:txBody>
              <a:bodyPr/>
              <a:lstStyle/>
              <a:p>
                <a:r>
                  <a:rPr lang="en-US">
                    <a:noFill/>
                  </a:rPr>
                  <a:t> </a:t>
                </a:r>
              </a:p>
            </p:txBody>
          </p:sp>
        </mc:Fallback>
      </mc:AlternateContent>
      <p:sp>
        <p:nvSpPr>
          <p:cNvPr id="25" name="TextBox 24">
            <a:extLst>
              <a:ext uri="{FF2B5EF4-FFF2-40B4-BE49-F238E27FC236}">
                <a16:creationId xmlns:a16="http://schemas.microsoft.com/office/drawing/2014/main" id="{6BC54A4F-B788-C000-CEFD-E4E9C42909F2}"/>
              </a:ext>
            </a:extLst>
          </p:cNvPr>
          <p:cNvSpPr txBox="1"/>
          <p:nvPr/>
        </p:nvSpPr>
        <p:spPr>
          <a:xfrm>
            <a:off x="2341011" y="3603162"/>
            <a:ext cx="2958374" cy="369332"/>
          </a:xfrm>
          <a:prstGeom prst="rect">
            <a:avLst/>
          </a:prstGeom>
          <a:noFill/>
        </p:spPr>
        <p:txBody>
          <a:bodyPr wrap="square">
            <a:spAutoFit/>
          </a:bodyPr>
          <a:lstStyle/>
          <a:p>
            <a:r>
              <a:rPr lang="en-US" altLang="en-US" dirty="0">
                <a:ea typeface="Calibri" panose="020F0502020204030204" pitchFamily="34" charset="0"/>
                <a:cs typeface="Arial" panose="020B0604020202020204" pitchFamily="34" charset="0"/>
              </a:rPr>
              <a:t>is </a:t>
            </a:r>
            <a:r>
              <a:rPr kumimoji="0" lang="en-US" altLang="en-US" b="0" u="none" strike="noStrike" cap="none" normalizeH="0" baseline="0" dirty="0">
                <a:ln>
                  <a:noFill/>
                </a:ln>
                <a:solidFill>
                  <a:schemeClr val="tx1"/>
                </a:solidFill>
                <a:effectLst/>
                <a:ea typeface="Calibri" panose="020F0502020204030204" pitchFamily="34" charset="0"/>
                <a:cs typeface="Arial" panose="020B0604020202020204" pitchFamily="34" charset="0"/>
              </a:rPr>
              <a:t>dependent variable</a:t>
            </a:r>
            <a:endParaRPr lang="en-US" dirty="0"/>
          </a:p>
        </p:txBody>
      </p:sp>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7B19FF05-BB29-8BD9-C702-B79D972F54D6}"/>
                  </a:ext>
                </a:extLst>
              </p:cNvPr>
              <p:cNvSpPr txBox="1"/>
              <p:nvPr/>
            </p:nvSpPr>
            <p:spPr>
              <a:xfrm>
                <a:off x="1132717" y="4132130"/>
                <a:ext cx="1143903"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𝑏</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𝑏</m:t>
                          </m:r>
                        </m:e>
                        <m:sub>
                          <m:r>
                            <a:rPr lang="en-US" sz="2400" b="0" i="1" smtClean="0">
                              <a:latin typeface="Cambria Math" panose="02040503050406030204" pitchFamily="18" charset="0"/>
                            </a:rPr>
                            <m:t>𝑁</m:t>
                          </m:r>
                        </m:sub>
                      </m:sSub>
                    </m:oMath>
                  </m:oMathPara>
                </a14:m>
                <a:endParaRPr lang="en-US" sz="2400" dirty="0"/>
              </a:p>
            </p:txBody>
          </p:sp>
        </mc:Choice>
        <mc:Fallback xmlns="">
          <p:sp>
            <p:nvSpPr>
              <p:cNvPr id="26" name="TextBox 25">
                <a:extLst>
                  <a:ext uri="{FF2B5EF4-FFF2-40B4-BE49-F238E27FC236}">
                    <a16:creationId xmlns:a16="http://schemas.microsoft.com/office/drawing/2014/main" id="{7B19FF05-BB29-8BD9-C702-B79D972F54D6}"/>
                  </a:ext>
                </a:extLst>
              </p:cNvPr>
              <p:cNvSpPr txBox="1">
                <a:spLocks noRot="1" noChangeAspect="1" noMove="1" noResize="1" noEditPoints="1" noAdjustHandles="1" noChangeArrowheads="1" noChangeShapeType="1" noTextEdit="1"/>
              </p:cNvSpPr>
              <p:nvPr/>
            </p:nvSpPr>
            <p:spPr>
              <a:xfrm>
                <a:off x="1132717" y="4132130"/>
                <a:ext cx="1143903" cy="369332"/>
              </a:xfrm>
              <a:prstGeom prst="rect">
                <a:avLst/>
              </a:prstGeom>
              <a:blipFill>
                <a:blip r:embed="rId6"/>
                <a:stretch>
                  <a:fillRect l="-4278" b="-15000"/>
                </a:stretch>
              </a:blipFill>
            </p:spPr>
            <p:txBody>
              <a:bodyPr/>
              <a:lstStyle/>
              <a:p>
                <a:r>
                  <a:rPr lang="en-US">
                    <a:noFill/>
                  </a:rPr>
                  <a:t> </a:t>
                </a:r>
              </a:p>
            </p:txBody>
          </p:sp>
        </mc:Fallback>
      </mc:AlternateContent>
      <p:sp>
        <p:nvSpPr>
          <p:cNvPr id="27" name="TextBox 26">
            <a:extLst>
              <a:ext uri="{FF2B5EF4-FFF2-40B4-BE49-F238E27FC236}">
                <a16:creationId xmlns:a16="http://schemas.microsoft.com/office/drawing/2014/main" id="{1D740DB7-7D07-939F-3C2A-EBC6E66313E7}"/>
              </a:ext>
            </a:extLst>
          </p:cNvPr>
          <p:cNvSpPr txBox="1"/>
          <p:nvPr/>
        </p:nvSpPr>
        <p:spPr>
          <a:xfrm>
            <a:off x="2341011" y="4132130"/>
            <a:ext cx="2958374" cy="369332"/>
          </a:xfrm>
          <a:prstGeom prst="rect">
            <a:avLst/>
          </a:prstGeom>
          <a:noFill/>
        </p:spPr>
        <p:txBody>
          <a:bodyPr wrap="square">
            <a:spAutoFit/>
          </a:bodyPr>
          <a:lstStyle/>
          <a:p>
            <a:r>
              <a:rPr lang="en-US" altLang="en-US" dirty="0">
                <a:ea typeface="Calibri" panose="020F0502020204030204" pitchFamily="34" charset="0"/>
                <a:cs typeface="Arial" panose="020B0604020202020204" pitchFamily="34" charset="0"/>
              </a:rPr>
              <a:t>a</a:t>
            </a:r>
            <a:r>
              <a:rPr kumimoji="0" lang="en-US" altLang="en-US" b="0" i="0" u="none" strike="noStrike" cap="none" normalizeH="0" baseline="0" dirty="0">
                <a:ln>
                  <a:noFill/>
                </a:ln>
                <a:solidFill>
                  <a:schemeClr val="tx1"/>
                </a:solidFill>
                <a:effectLst/>
                <a:ea typeface="Calibri" panose="020F0502020204030204" pitchFamily="34" charset="0"/>
                <a:cs typeface="Arial" panose="020B0604020202020204" pitchFamily="34" charset="0"/>
              </a:rPr>
              <a:t>re </a:t>
            </a:r>
            <a:r>
              <a:rPr kumimoji="0" lang="en-US" altLang="en-US" b="0" u="none" strike="noStrike" cap="none" normalizeH="0" baseline="0" dirty="0">
                <a:ln>
                  <a:noFill/>
                </a:ln>
                <a:solidFill>
                  <a:schemeClr val="tx1"/>
                </a:solidFill>
                <a:effectLst/>
                <a:ea typeface="Calibri" panose="020F0502020204030204" pitchFamily="34" charset="0"/>
                <a:cs typeface="Arial" panose="020B0604020202020204" pitchFamily="34" charset="0"/>
              </a:rPr>
              <a:t>regression coefficients</a:t>
            </a:r>
            <a:endParaRPr lang="en-US" dirty="0"/>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9FA2CA4C-990C-D717-97F1-F44C7004CBA9}"/>
                  </a:ext>
                </a:extLst>
              </p:cNvPr>
              <p:cNvSpPr txBox="1"/>
              <p:nvPr/>
            </p:nvSpPr>
            <p:spPr>
              <a:xfrm>
                <a:off x="1255571" y="5404509"/>
                <a:ext cx="2225802" cy="48981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en-US" sz="2400" b="0" i="1" smtClean="0">
                              <a:latin typeface="Cambria Math" panose="02040503050406030204" pitchFamily="18" charset="0"/>
                            </a:rPr>
                          </m:ctrlPr>
                        </m:sSupPr>
                        <m:e>
                          <m:d>
                            <m:dPr>
                              <m:ctrlPr>
                                <a:rPr lang="en-US" sz="2400" i="1">
                                  <a:latin typeface="Cambria Math" panose="02040503050406030204" pitchFamily="18" charset="0"/>
                                </a:rPr>
                              </m:ctrlPr>
                            </m:dPr>
                            <m:e>
                              <m:r>
                                <a:rPr lang="en-US" sz="2400" i="1">
                                  <a:latin typeface="Cambria Math" panose="02040503050406030204" pitchFamily="18" charset="0"/>
                                </a:rPr>
                                <m:t>𝑦</m:t>
                              </m:r>
                              <m:r>
                                <a:rPr lang="en-US" sz="2400" i="1">
                                  <a:latin typeface="Cambria Math" panose="02040503050406030204" pitchFamily="18" charset="0"/>
                                </a:rPr>
                                <m:t>−</m:t>
                              </m:r>
                              <m:sSup>
                                <m:sSupPr>
                                  <m:ctrlPr>
                                    <a:rPr lang="en-US" sz="2400" i="1">
                                      <a:latin typeface="Cambria Math" panose="02040503050406030204" pitchFamily="18" charset="0"/>
                                    </a:rPr>
                                  </m:ctrlPr>
                                </m:sSupPr>
                                <m:e>
                                  <m:r>
                                    <a:rPr lang="en-US" sz="2400" i="1">
                                      <a:latin typeface="Cambria Math" panose="02040503050406030204" pitchFamily="18" charset="0"/>
                                    </a:rPr>
                                    <m:t>𝑏</m:t>
                                  </m:r>
                                </m:e>
                                <m:sup>
                                  <m:r>
                                    <m:rPr>
                                      <m:sty m:val="p"/>
                                    </m:rPr>
                                    <a:rPr lang="en-US" sz="2400">
                                      <a:latin typeface="Cambria Math" panose="02040503050406030204" pitchFamily="18" charset="0"/>
                                    </a:rPr>
                                    <m:t>T</m:t>
                                  </m:r>
                                </m:sup>
                              </m:sSup>
                              <m:r>
                                <a:rPr lang="en-US" sz="2400" i="1">
                                  <a:latin typeface="Cambria Math" panose="02040503050406030204" pitchFamily="18" charset="0"/>
                                </a:rPr>
                                <m:t>𝑥</m:t>
                              </m:r>
                            </m:e>
                          </m:d>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sSubSup>
                        <m:sSubSupPr>
                          <m:ctrlPr>
                            <a:rPr lang="en-US" sz="2400" b="0" i="1" smtClean="0">
                              <a:latin typeface="Cambria Math" panose="02040503050406030204" pitchFamily="18" charset="0"/>
                            </a:rPr>
                          </m:ctrlPr>
                        </m:sSubSupPr>
                        <m:e>
                          <m:r>
                            <a:rPr lang="en-US" sz="2400" b="0" i="1" smtClean="0">
                              <a:latin typeface="Cambria Math" panose="02040503050406030204" pitchFamily="18" charset="0"/>
                              <a:ea typeface="Cambria Math" panose="02040503050406030204" pitchFamily="18" charset="0"/>
                            </a:rPr>
                            <m:t>ɛ</m:t>
                          </m:r>
                        </m:e>
                        <m:sub>
                          <m:r>
                            <a:rPr lang="en-US" sz="2400" b="0" i="1" smtClean="0">
                              <a:latin typeface="Cambria Math" panose="02040503050406030204" pitchFamily="18" charset="0"/>
                            </a:rPr>
                            <m:t>𝑐</m:t>
                          </m:r>
                        </m:sub>
                        <m:sup>
                          <m:r>
                            <a:rPr lang="en-US" sz="2400" b="0" i="1" smtClean="0">
                              <a:latin typeface="Cambria Math" panose="02040503050406030204" pitchFamily="18" charset="0"/>
                            </a:rPr>
                            <m:t>2</m:t>
                          </m:r>
                        </m:sup>
                      </m:sSubSup>
                    </m:oMath>
                  </m:oMathPara>
                </a14:m>
                <a:endParaRPr lang="en-US" sz="2400" dirty="0"/>
              </a:p>
            </p:txBody>
          </p:sp>
        </mc:Choice>
        <mc:Fallback xmlns="">
          <p:sp>
            <p:nvSpPr>
              <p:cNvPr id="4" name="TextBox 3">
                <a:extLst>
                  <a:ext uri="{FF2B5EF4-FFF2-40B4-BE49-F238E27FC236}">
                    <a16:creationId xmlns:a16="http://schemas.microsoft.com/office/drawing/2014/main" id="{9FA2CA4C-990C-D717-97F1-F44C7004CBA9}"/>
                  </a:ext>
                </a:extLst>
              </p:cNvPr>
              <p:cNvSpPr txBox="1">
                <a:spLocks noRot="1" noChangeAspect="1" noMove="1" noResize="1" noEditPoints="1" noAdjustHandles="1" noChangeArrowheads="1" noChangeShapeType="1" noTextEdit="1"/>
              </p:cNvSpPr>
              <p:nvPr/>
            </p:nvSpPr>
            <p:spPr>
              <a:xfrm>
                <a:off x="1255571" y="5404509"/>
                <a:ext cx="2225802" cy="489814"/>
              </a:xfrm>
              <a:prstGeom prst="rect">
                <a:avLst/>
              </a:prstGeom>
              <a:blipFill>
                <a:blip r:embed="rId7"/>
                <a:stretch>
                  <a:fillRect/>
                </a:stretch>
              </a:blipFill>
            </p:spPr>
            <p:txBody>
              <a:bodyPr/>
              <a:lstStyle/>
              <a:p>
                <a:r>
                  <a:rPr lang="en-US">
                    <a:noFill/>
                  </a:rPr>
                  <a:t> </a:t>
                </a:r>
              </a:p>
            </p:txBody>
          </p:sp>
        </mc:Fallback>
      </mc:AlternateContent>
      <p:cxnSp>
        <p:nvCxnSpPr>
          <p:cNvPr id="7" name="Straight Connector 6">
            <a:extLst>
              <a:ext uri="{FF2B5EF4-FFF2-40B4-BE49-F238E27FC236}">
                <a16:creationId xmlns:a16="http://schemas.microsoft.com/office/drawing/2014/main" id="{59E4D47D-7C05-5666-A037-F9DF2A8031D4}"/>
              </a:ext>
            </a:extLst>
          </p:cNvPr>
          <p:cNvCxnSpPr/>
          <p:nvPr/>
        </p:nvCxnSpPr>
        <p:spPr>
          <a:xfrm>
            <a:off x="5299385" y="1690688"/>
            <a:ext cx="0" cy="4565733"/>
          </a:xfrm>
          <a:prstGeom prst="line">
            <a:avLst/>
          </a:prstGeom>
          <a:ln w="38100"/>
        </p:spPr>
        <p:style>
          <a:lnRef idx="1">
            <a:schemeClr val="accent5"/>
          </a:lnRef>
          <a:fillRef idx="0">
            <a:schemeClr val="accent5"/>
          </a:fillRef>
          <a:effectRef idx="0">
            <a:schemeClr val="accent5"/>
          </a:effectRef>
          <a:fontRef idx="minor">
            <a:schemeClr val="tx1"/>
          </a:fontRef>
        </p:style>
      </p:cxn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11902C64-7BFA-1C57-D014-3B4120753A6A}"/>
                  </a:ext>
                </a:extLst>
              </p:cNvPr>
              <p:cNvSpPr txBox="1"/>
              <p:nvPr/>
            </p:nvSpPr>
            <p:spPr>
              <a:xfrm>
                <a:off x="5368009" y="1854041"/>
                <a:ext cx="6434390" cy="68653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𝑈</m:t>
                      </m:r>
                      <m:d>
                        <m:dPr>
                          <m:ctrlPr>
                            <a:rPr lang="en-US" sz="2000" b="0" i="1" smtClean="0">
                              <a:latin typeface="Cambria Math" panose="02040503050406030204" pitchFamily="18" charset="0"/>
                            </a:rPr>
                          </m:ctrlPr>
                        </m:dPr>
                        <m:e>
                          <m:r>
                            <a:rPr lang="en-US" sz="2000" b="0" i="1" smtClean="0">
                              <a:latin typeface="Cambria Math" panose="02040503050406030204" pitchFamily="18" charset="0"/>
                            </a:rPr>
                            <m:t>h</m:t>
                          </m:r>
                        </m:e>
                      </m:d>
                      <m:r>
                        <a:rPr lang="en-US" sz="2000" i="1" smtClean="0">
                          <a:latin typeface="Cambria Math" panose="02040503050406030204" pitchFamily="18" charset="0"/>
                        </a:rPr>
                        <m:t>=</m:t>
                      </m:r>
                      <m:d>
                        <m:dPr>
                          <m:begChr m:val="{"/>
                          <m:endChr m:val="}"/>
                          <m:ctrlPr>
                            <a:rPr lang="en-US" sz="2000" i="1" smtClean="0">
                              <a:latin typeface="Cambria Math" panose="02040503050406030204" pitchFamily="18" charset="0"/>
                            </a:rPr>
                          </m:ctrlPr>
                        </m:dPr>
                        <m:e>
                          <m:r>
                            <a:rPr lang="en-US" sz="2000" b="0" i="1" smtClean="0">
                              <a:latin typeface="Cambria Math" panose="02040503050406030204" pitchFamily="18" charset="0"/>
                            </a:rPr>
                            <m:t>𝑦</m:t>
                          </m:r>
                          <m:r>
                            <a:rPr lang="en-US" sz="2000" b="0" i="1" smtClean="0">
                              <a:latin typeface="Cambria Math" panose="02040503050406030204" pitchFamily="18" charset="0"/>
                            </a:rPr>
                            <m:t>, </m:t>
                          </m:r>
                          <m:r>
                            <a:rPr lang="en-US" sz="2000" b="0" i="1" smtClean="0">
                              <a:latin typeface="Cambria Math" panose="02040503050406030204" pitchFamily="18" charset="0"/>
                            </a:rPr>
                            <m:t>𝑥</m:t>
                          </m:r>
                          <m:r>
                            <a:rPr lang="en-US" sz="2000" b="0" i="1" smtClean="0">
                              <a:latin typeface="Cambria Math" panose="02040503050406030204" pitchFamily="18" charset="0"/>
                            </a:rPr>
                            <m:t>: </m:t>
                          </m:r>
                          <m:d>
                            <m:dPr>
                              <m:begChr m:val="|"/>
                              <m:endChr m:val="|"/>
                              <m:ctrlPr>
                                <a:rPr lang="en-US" sz="2000" b="0" i="1" smtClean="0">
                                  <a:latin typeface="Cambria Math" panose="02040503050406030204" pitchFamily="18" charset="0"/>
                                </a:rPr>
                              </m:ctrlPr>
                            </m:dPr>
                            <m:e>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𝑦</m:t>
                                  </m:r>
                                  <m:r>
                                    <a:rPr lang="en-US" sz="2000" b="0" i="1" smtClean="0">
                                      <a:latin typeface="Cambria Math" panose="02040503050406030204" pitchFamily="18" charset="0"/>
                                    </a:rPr>
                                    <m:t>−</m:t>
                                  </m:r>
                                  <m:acc>
                                    <m:accPr>
                                      <m:chr m:val="̃"/>
                                      <m:ctrlPr>
                                        <a:rPr lang="en-US" sz="2000" b="0" i="1" smtClean="0">
                                          <a:latin typeface="Cambria Math" panose="02040503050406030204" pitchFamily="18" charset="0"/>
                                        </a:rPr>
                                      </m:ctrlPr>
                                    </m:accPr>
                                    <m:e>
                                      <m:r>
                                        <a:rPr lang="en-US" sz="2000" b="0" i="1" smtClean="0">
                                          <a:latin typeface="Cambria Math" panose="02040503050406030204" pitchFamily="18" charset="0"/>
                                        </a:rPr>
                                        <m:t>𝑦</m:t>
                                      </m:r>
                                    </m:e>
                                  </m:acc>
                                </m:num>
                                <m:den>
                                  <m:acc>
                                    <m:accPr>
                                      <m:chr m:val="̃"/>
                                      <m:ctrlPr>
                                        <a:rPr lang="en-US" sz="2000" i="1">
                                          <a:latin typeface="Cambria Math" panose="02040503050406030204" pitchFamily="18" charset="0"/>
                                        </a:rPr>
                                      </m:ctrlPr>
                                    </m:accPr>
                                    <m:e>
                                      <m:r>
                                        <a:rPr lang="en-US" sz="2000" i="1">
                                          <a:latin typeface="Cambria Math" panose="02040503050406030204" pitchFamily="18" charset="0"/>
                                        </a:rPr>
                                        <m:t>𝑦</m:t>
                                      </m:r>
                                    </m:e>
                                  </m:acc>
                                </m:den>
                              </m:f>
                            </m:e>
                          </m:d>
                          <m:r>
                            <a:rPr lang="en-US" sz="2000" b="0" i="1" smtClean="0">
                              <a:latin typeface="Cambria Math" panose="02040503050406030204" pitchFamily="18" charset="0"/>
                            </a:rPr>
                            <m:t>≤</m:t>
                          </m:r>
                          <m:r>
                            <a:rPr lang="en-US" sz="2000" b="0" i="1" smtClean="0">
                              <a:latin typeface="Cambria Math" panose="02040503050406030204" pitchFamily="18" charset="0"/>
                            </a:rPr>
                            <m:t>h</m:t>
                          </m:r>
                          <m:r>
                            <a:rPr lang="en-US" sz="2000" b="0" i="1" smtClean="0">
                              <a:latin typeface="Cambria Math" panose="02040503050406030204" pitchFamily="18" charset="0"/>
                            </a:rPr>
                            <m:t>,</m:t>
                          </m:r>
                          <m:d>
                            <m:dPr>
                              <m:begChr m:val="|"/>
                              <m:endChr m:val="|"/>
                              <m:ctrlPr>
                                <a:rPr lang="en-US" sz="2000" i="1">
                                  <a:latin typeface="Cambria Math" panose="02040503050406030204" pitchFamily="18" charset="0"/>
                                </a:rPr>
                              </m:ctrlPr>
                            </m:dPr>
                            <m:e>
                              <m:f>
                                <m:fPr>
                                  <m:ctrlPr>
                                    <a:rPr lang="en-US" sz="2000" i="1">
                                      <a:latin typeface="Cambria Math" panose="02040503050406030204" pitchFamily="18" charset="0"/>
                                    </a:rPr>
                                  </m:ctrlPr>
                                </m:fPr>
                                <m:num>
                                  <m:sSub>
                                    <m:sSubPr>
                                      <m:ctrlPr>
                                        <a:rPr lang="en-US" sz="2000" i="1" smtClean="0">
                                          <a:latin typeface="Cambria Math" panose="02040503050406030204" pitchFamily="18" charset="0"/>
                                        </a:rPr>
                                      </m:ctrlPr>
                                    </m:sSubPr>
                                    <m:e>
                                      <m:r>
                                        <a:rPr lang="en-US" sz="2000" b="0" i="1" smtClean="0">
                                          <a:latin typeface="Cambria Math" panose="02040503050406030204" pitchFamily="18" charset="0"/>
                                        </a:rPr>
                                        <m:t>𝑥</m:t>
                                      </m:r>
                                    </m:e>
                                    <m:sub>
                                      <m:r>
                                        <a:rPr lang="en-US" sz="2000" b="0" i="1" smtClean="0">
                                          <a:latin typeface="Cambria Math" panose="02040503050406030204" pitchFamily="18" charset="0"/>
                                        </a:rPr>
                                        <m:t>𝑖</m:t>
                                      </m:r>
                                    </m:sub>
                                  </m:sSub>
                                  <m:r>
                                    <a:rPr lang="en-US" sz="2000" i="1">
                                      <a:latin typeface="Cambria Math" panose="02040503050406030204" pitchFamily="18" charset="0"/>
                                    </a:rPr>
                                    <m:t>−</m:t>
                                  </m:r>
                                  <m:sSub>
                                    <m:sSubPr>
                                      <m:ctrlPr>
                                        <a:rPr lang="en-US" sz="2000" i="1" smtClean="0">
                                          <a:latin typeface="Cambria Math" panose="02040503050406030204" pitchFamily="18" charset="0"/>
                                        </a:rPr>
                                      </m:ctrlPr>
                                    </m:sSubPr>
                                    <m:e>
                                      <m:acc>
                                        <m:accPr>
                                          <m:chr m:val="̃"/>
                                          <m:ctrlPr>
                                            <a:rPr lang="en-US" sz="2000" b="0" i="1" smtClean="0">
                                              <a:latin typeface="Cambria Math" panose="02040503050406030204" pitchFamily="18" charset="0"/>
                                            </a:rPr>
                                          </m:ctrlPr>
                                        </m:accPr>
                                        <m:e>
                                          <m:r>
                                            <a:rPr lang="en-US" sz="2000" b="0" i="1" smtClean="0">
                                              <a:latin typeface="Cambria Math" panose="02040503050406030204" pitchFamily="18" charset="0"/>
                                            </a:rPr>
                                            <m:t>𝑥</m:t>
                                          </m:r>
                                        </m:e>
                                      </m:acc>
                                    </m:e>
                                    <m:sub>
                                      <m:r>
                                        <a:rPr lang="en-US" sz="2000" b="0" i="1" smtClean="0">
                                          <a:latin typeface="Cambria Math" panose="02040503050406030204" pitchFamily="18" charset="0"/>
                                        </a:rPr>
                                        <m:t>𝑖</m:t>
                                      </m:r>
                                    </m:sub>
                                  </m:sSub>
                                </m:num>
                                <m:den>
                                  <m:sSub>
                                    <m:sSubPr>
                                      <m:ctrlPr>
                                        <a:rPr lang="en-US" sz="2000" i="1">
                                          <a:latin typeface="Cambria Math" panose="02040503050406030204" pitchFamily="18" charset="0"/>
                                        </a:rPr>
                                      </m:ctrlPr>
                                    </m:sSubPr>
                                    <m:e>
                                      <m:acc>
                                        <m:accPr>
                                          <m:chr m:val="̃"/>
                                          <m:ctrlPr>
                                            <a:rPr lang="en-US" sz="2000" i="1">
                                              <a:latin typeface="Cambria Math" panose="02040503050406030204" pitchFamily="18" charset="0"/>
                                            </a:rPr>
                                          </m:ctrlPr>
                                        </m:accPr>
                                        <m:e>
                                          <m:r>
                                            <a:rPr lang="en-US" sz="2000" i="1">
                                              <a:latin typeface="Cambria Math" panose="02040503050406030204" pitchFamily="18" charset="0"/>
                                            </a:rPr>
                                            <m:t>𝑥</m:t>
                                          </m:r>
                                        </m:e>
                                      </m:acc>
                                    </m:e>
                                    <m:sub>
                                      <m:r>
                                        <a:rPr lang="en-US" sz="2000" i="1">
                                          <a:latin typeface="Cambria Math" panose="02040503050406030204" pitchFamily="18" charset="0"/>
                                        </a:rPr>
                                        <m:t>𝑖</m:t>
                                      </m:r>
                                    </m:sub>
                                  </m:sSub>
                                </m:den>
                              </m:f>
                            </m:e>
                          </m:d>
                          <m:r>
                            <a:rPr lang="en-US" sz="2000" i="1">
                              <a:latin typeface="Cambria Math" panose="02040503050406030204" pitchFamily="18" charset="0"/>
                            </a:rPr>
                            <m:t>≤</m:t>
                          </m:r>
                          <m:r>
                            <a:rPr lang="en-US" sz="2000" i="1">
                              <a:latin typeface="Cambria Math" panose="02040503050406030204" pitchFamily="18" charset="0"/>
                            </a:rPr>
                            <m:t>h</m:t>
                          </m:r>
                          <m:r>
                            <a:rPr lang="en-US" sz="2000" b="0" i="1" smtClean="0">
                              <a:latin typeface="Cambria Math" panose="02040503050406030204" pitchFamily="18" charset="0"/>
                            </a:rPr>
                            <m:t>, </m:t>
                          </m:r>
                          <m:r>
                            <a:rPr lang="en-US" sz="2000" b="0" i="1" smtClean="0">
                              <a:latin typeface="Cambria Math" panose="02040503050406030204" pitchFamily="18" charset="0"/>
                            </a:rPr>
                            <m:t>𝑖</m:t>
                          </m:r>
                          <m:r>
                            <a:rPr lang="en-US" sz="2000" b="0" i="1" smtClean="0">
                              <a:latin typeface="Cambria Math" panose="02040503050406030204" pitchFamily="18" charset="0"/>
                            </a:rPr>
                            <m:t>=</m:t>
                          </m:r>
                          <m:r>
                            <a:rPr lang="en-US" sz="2000" b="0" i="1" smtClean="0">
                              <a:latin typeface="Cambria Math" panose="02040503050406030204" pitchFamily="18" charset="0"/>
                            </a:rPr>
                            <m:t>1</m:t>
                          </m:r>
                          <m:r>
                            <a:rPr lang="en-US" sz="2000" b="0" i="1" smtClean="0">
                              <a:latin typeface="Cambria Math" panose="02040503050406030204" pitchFamily="18" charset="0"/>
                            </a:rPr>
                            <m:t>,…</m:t>
                          </m:r>
                          <m:r>
                            <a:rPr lang="en-US" sz="2000" b="0" i="1" smtClean="0">
                              <a:latin typeface="Cambria Math" panose="02040503050406030204" pitchFamily="18" charset="0"/>
                            </a:rPr>
                            <m:t>𝑁</m:t>
                          </m:r>
                        </m:e>
                      </m:d>
                      <m:r>
                        <a:rPr lang="en-US" sz="2000" b="0" i="1" smtClean="0">
                          <a:latin typeface="Cambria Math" panose="02040503050406030204" pitchFamily="18" charset="0"/>
                        </a:rPr>
                        <m:t>, </m:t>
                      </m:r>
                      <m:r>
                        <a:rPr lang="en-US" sz="2000" b="0" i="1" smtClean="0">
                          <a:latin typeface="Cambria Math" panose="02040503050406030204" pitchFamily="18" charset="0"/>
                        </a:rPr>
                        <m:t>h</m:t>
                      </m:r>
                      <m:r>
                        <a:rPr lang="en-US" sz="2000" b="0" i="1" smtClean="0">
                          <a:latin typeface="Cambria Math" panose="02040503050406030204" pitchFamily="18" charset="0"/>
                        </a:rPr>
                        <m:t>≥</m:t>
                      </m:r>
                      <m:r>
                        <a:rPr lang="en-US" sz="2000" b="0" i="1" smtClean="0">
                          <a:latin typeface="Cambria Math" panose="02040503050406030204" pitchFamily="18" charset="0"/>
                        </a:rPr>
                        <m:t>0</m:t>
                      </m:r>
                    </m:oMath>
                  </m:oMathPara>
                </a14:m>
                <a:endParaRPr lang="en-US" sz="2000" dirty="0"/>
              </a:p>
            </p:txBody>
          </p:sp>
        </mc:Choice>
        <mc:Fallback xmlns="">
          <p:sp>
            <p:nvSpPr>
              <p:cNvPr id="8" name="TextBox 7">
                <a:extLst>
                  <a:ext uri="{FF2B5EF4-FFF2-40B4-BE49-F238E27FC236}">
                    <a16:creationId xmlns:a16="http://schemas.microsoft.com/office/drawing/2014/main" id="{11902C64-7BFA-1C57-D014-3B4120753A6A}"/>
                  </a:ext>
                </a:extLst>
              </p:cNvPr>
              <p:cNvSpPr txBox="1">
                <a:spLocks noRot="1" noChangeAspect="1" noMove="1" noResize="1" noEditPoints="1" noAdjustHandles="1" noChangeArrowheads="1" noChangeShapeType="1" noTextEdit="1"/>
              </p:cNvSpPr>
              <p:nvPr/>
            </p:nvSpPr>
            <p:spPr>
              <a:xfrm>
                <a:off x="5368009" y="1854041"/>
                <a:ext cx="6434390" cy="686535"/>
              </a:xfrm>
              <a:prstGeom prst="rect">
                <a:avLst/>
              </a:prstGeom>
              <a:blipFill>
                <a:blip r:embed="rId8"/>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1013590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II: Linear Regression (analytical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6" name="Rectangle 9">
            <a:extLst>
              <a:ext uri="{FF2B5EF4-FFF2-40B4-BE49-F238E27FC236}">
                <a16:creationId xmlns:a16="http://schemas.microsoft.com/office/drawing/2014/main" id="{FDE0D74A-F952-6098-4DF6-2DCE2D0865E0}"/>
              </a:ext>
            </a:extLst>
          </p:cNvPr>
          <p:cNvSpPr>
            <a:spLocks noChangeArrowheads="1"/>
          </p:cNvSpPr>
          <p:nvPr/>
        </p:nvSpPr>
        <p:spPr bwMode="auto">
          <a:xfrm>
            <a:off x="7181672" y="3764969"/>
            <a:ext cx="2084777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168AA8A6-2CA0-EF9E-BC02-A1581B50ED5E}"/>
                  </a:ext>
                </a:extLst>
              </p:cNvPr>
              <p:cNvSpPr txBox="1"/>
              <p:nvPr/>
            </p:nvSpPr>
            <p:spPr>
              <a:xfrm>
                <a:off x="1132718" y="1881607"/>
                <a:ext cx="2580001" cy="103848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𝑦</m:t>
                      </m:r>
                      <m:r>
                        <a:rPr lang="en-US" sz="2400" i="1" smtClean="0">
                          <a:latin typeface="Cambria Math" panose="02040503050406030204" pitchFamily="18" charset="0"/>
                        </a:rPr>
                        <m:t>=</m:t>
                      </m:r>
                      <m:nary>
                        <m:naryPr>
                          <m:chr m:val="∑"/>
                          <m:ctrlPr>
                            <a:rPr lang="en-US" sz="2400" i="1" smtClean="0">
                              <a:latin typeface="Cambria Math" panose="02040503050406030204" pitchFamily="18" charset="0"/>
                            </a:rPr>
                          </m:ctrlPr>
                        </m:naryPr>
                        <m:sub>
                          <m:r>
                            <m:rPr>
                              <m:brk m:alnAt="23"/>
                            </m:rPr>
                            <a:rPr lang="en-US" sz="2400" b="0" i="1" smtClean="0">
                              <a:latin typeface="Cambria Math" panose="02040503050406030204" pitchFamily="18" charset="0"/>
                            </a:rPr>
                            <m:t>𝑖</m:t>
                          </m:r>
                          <m:r>
                            <a:rPr lang="en-US" sz="2400" b="0" i="1" smtClean="0">
                              <a:latin typeface="Cambria Math" panose="02040503050406030204" pitchFamily="18" charset="0"/>
                            </a:rPr>
                            <m:t>=</m:t>
                          </m:r>
                          <m:r>
                            <m:rPr>
                              <m:brk m:alnAt="23"/>
                            </m:rPr>
                            <a:rPr lang="en-US" sz="2400" b="0" i="1" smtClean="0">
                              <a:latin typeface="Cambria Math" panose="02040503050406030204" pitchFamily="18" charset="0"/>
                            </a:rPr>
                            <m:t>1</m:t>
                          </m:r>
                        </m:sub>
                        <m:sup>
                          <m:r>
                            <a:rPr lang="en-US" sz="2400" b="0" i="1" smtClean="0">
                              <a:latin typeface="Cambria Math" panose="02040503050406030204" pitchFamily="18" charset="0"/>
                            </a:rPr>
                            <m:t>𝑁</m:t>
                          </m:r>
                        </m:sup>
                        <m:e>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𝑏</m:t>
                              </m:r>
                            </m:e>
                            <m:sub>
                              <m:r>
                                <a:rPr lang="en-US" sz="2400" b="0" i="1" smtClean="0">
                                  <a:latin typeface="Cambria Math" panose="02040503050406030204" pitchFamily="18" charset="0"/>
                                </a:rPr>
                                <m:t>𝑖</m:t>
                              </m:r>
                            </m:sub>
                          </m:sSub>
                        </m:e>
                      </m:nary>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𝑖</m:t>
                          </m:r>
                        </m:sub>
                      </m:sSub>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𝑏</m:t>
                          </m:r>
                        </m:e>
                        <m:sup>
                          <m:r>
                            <m:rPr>
                              <m:sty m:val="p"/>
                            </m:rPr>
                            <a:rPr lang="en-US" sz="2400" b="0" i="0" smtClean="0">
                              <a:latin typeface="Cambria Math" panose="02040503050406030204" pitchFamily="18" charset="0"/>
                            </a:rPr>
                            <m:t>T</m:t>
                          </m:r>
                        </m:sup>
                      </m:sSup>
                      <m:r>
                        <a:rPr lang="en-US" sz="2400" b="0" i="1" smtClean="0">
                          <a:latin typeface="Cambria Math" panose="02040503050406030204" pitchFamily="18" charset="0"/>
                        </a:rPr>
                        <m:t>𝑥</m:t>
                      </m:r>
                    </m:oMath>
                  </m:oMathPara>
                </a14:m>
                <a:endParaRPr lang="en-US" sz="2400" dirty="0"/>
              </a:p>
            </p:txBody>
          </p:sp>
        </mc:Choice>
        <mc:Fallback xmlns="">
          <p:sp>
            <p:nvSpPr>
              <p:cNvPr id="19" name="TextBox 18">
                <a:extLst>
                  <a:ext uri="{FF2B5EF4-FFF2-40B4-BE49-F238E27FC236}">
                    <a16:creationId xmlns:a16="http://schemas.microsoft.com/office/drawing/2014/main" id="{168AA8A6-2CA0-EF9E-BC02-A1581B50ED5E}"/>
                  </a:ext>
                </a:extLst>
              </p:cNvPr>
              <p:cNvSpPr txBox="1">
                <a:spLocks noRot="1" noChangeAspect="1" noMove="1" noResize="1" noEditPoints="1" noAdjustHandles="1" noChangeArrowheads="1" noChangeShapeType="1" noTextEdit="1"/>
              </p:cNvSpPr>
              <p:nvPr/>
            </p:nvSpPr>
            <p:spPr>
              <a:xfrm>
                <a:off x="1132718" y="1881607"/>
                <a:ext cx="2580001" cy="1038489"/>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DEFA61A2-5C6B-32CE-DD4E-2DDA9C3D546F}"/>
                  </a:ext>
                </a:extLst>
              </p:cNvPr>
              <p:cNvSpPr txBox="1"/>
              <p:nvPr/>
            </p:nvSpPr>
            <p:spPr>
              <a:xfrm>
                <a:off x="1132718" y="3102591"/>
                <a:ext cx="1143903"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𝑁</m:t>
                          </m:r>
                        </m:sub>
                      </m:sSub>
                    </m:oMath>
                  </m:oMathPara>
                </a14:m>
                <a:endParaRPr lang="en-US" sz="2400" dirty="0"/>
              </a:p>
            </p:txBody>
          </p:sp>
        </mc:Choice>
        <mc:Fallback xmlns="">
          <p:sp>
            <p:nvSpPr>
              <p:cNvPr id="20" name="TextBox 19">
                <a:extLst>
                  <a:ext uri="{FF2B5EF4-FFF2-40B4-BE49-F238E27FC236}">
                    <a16:creationId xmlns:a16="http://schemas.microsoft.com/office/drawing/2014/main" id="{DEFA61A2-5C6B-32CE-DD4E-2DDA9C3D546F}"/>
                  </a:ext>
                </a:extLst>
              </p:cNvPr>
              <p:cNvSpPr txBox="1">
                <a:spLocks noRot="1" noChangeAspect="1" noMove="1" noResize="1" noEditPoints="1" noAdjustHandles="1" noChangeArrowheads="1" noChangeShapeType="1" noTextEdit="1"/>
              </p:cNvSpPr>
              <p:nvPr/>
            </p:nvSpPr>
            <p:spPr>
              <a:xfrm>
                <a:off x="1132718" y="3102591"/>
                <a:ext cx="1143903" cy="369332"/>
              </a:xfrm>
              <a:prstGeom prst="rect">
                <a:avLst/>
              </a:prstGeom>
              <a:blipFill>
                <a:blip r:embed="rId4"/>
                <a:stretch>
                  <a:fillRect l="-2139" r="-535" b="-13115"/>
                </a:stretch>
              </a:blipFill>
            </p:spPr>
            <p:txBody>
              <a:bodyPr/>
              <a:lstStyle/>
              <a:p>
                <a:r>
                  <a:rPr lang="en-US">
                    <a:noFill/>
                  </a:rPr>
                  <a:t> </a:t>
                </a:r>
              </a:p>
            </p:txBody>
          </p:sp>
        </mc:Fallback>
      </mc:AlternateContent>
      <p:sp>
        <p:nvSpPr>
          <p:cNvPr id="23" name="TextBox 22">
            <a:extLst>
              <a:ext uri="{FF2B5EF4-FFF2-40B4-BE49-F238E27FC236}">
                <a16:creationId xmlns:a16="http://schemas.microsoft.com/office/drawing/2014/main" id="{49649A23-1840-84E4-4A0A-E23DBBEC2CF1}"/>
              </a:ext>
            </a:extLst>
          </p:cNvPr>
          <p:cNvSpPr txBox="1"/>
          <p:nvPr/>
        </p:nvSpPr>
        <p:spPr>
          <a:xfrm>
            <a:off x="2341011" y="3145562"/>
            <a:ext cx="2958374" cy="369332"/>
          </a:xfrm>
          <a:prstGeom prst="rect">
            <a:avLst/>
          </a:prstGeom>
          <a:noFill/>
        </p:spPr>
        <p:txBody>
          <a:bodyPr wrap="square">
            <a:spAutoFit/>
          </a:bodyPr>
          <a:lstStyle/>
          <a:p>
            <a:r>
              <a:rPr lang="en-US" altLang="en-US" dirty="0">
                <a:ea typeface="Calibri" panose="020F0502020204030204" pitchFamily="34" charset="0"/>
                <a:cs typeface="Arial" panose="020B0604020202020204" pitchFamily="34" charset="0"/>
              </a:rPr>
              <a:t>a</a:t>
            </a:r>
            <a:r>
              <a:rPr kumimoji="0" lang="en-US" altLang="en-US" b="0" i="0" u="none" strike="noStrike" cap="none" normalizeH="0" baseline="0" dirty="0">
                <a:ln>
                  <a:noFill/>
                </a:ln>
                <a:solidFill>
                  <a:schemeClr val="tx1"/>
                </a:solidFill>
                <a:effectLst/>
                <a:ea typeface="Calibri" panose="020F0502020204030204" pitchFamily="34" charset="0"/>
                <a:cs typeface="Arial" panose="020B0604020202020204" pitchFamily="34" charset="0"/>
              </a:rPr>
              <a:t>re </a:t>
            </a:r>
            <a:r>
              <a:rPr kumimoji="0" lang="en-US" altLang="en-US" b="0" i="1" u="none" strike="noStrike" cap="none" normalizeH="0" baseline="0" dirty="0">
                <a:ln>
                  <a:noFill/>
                </a:ln>
                <a:solidFill>
                  <a:schemeClr val="tx1"/>
                </a:solidFill>
                <a:effectLst/>
                <a:ea typeface="Calibri" panose="020F0502020204030204" pitchFamily="34" charset="0"/>
                <a:cs typeface="Arial" panose="020B0604020202020204" pitchFamily="34" charset="0"/>
              </a:rPr>
              <a:t>N </a:t>
            </a:r>
            <a:r>
              <a:rPr kumimoji="0" lang="en-US" altLang="en-US" b="0" u="none" strike="noStrike" cap="none" normalizeH="0" baseline="0" dirty="0">
                <a:ln>
                  <a:noFill/>
                </a:ln>
                <a:solidFill>
                  <a:schemeClr val="tx1"/>
                </a:solidFill>
                <a:effectLst/>
                <a:ea typeface="Calibri" panose="020F0502020204030204" pitchFamily="34" charset="0"/>
                <a:cs typeface="Arial" panose="020B0604020202020204" pitchFamily="34" charset="0"/>
              </a:rPr>
              <a:t>independent variables</a:t>
            </a:r>
            <a:endParaRPr lang="en-US" dirty="0"/>
          </a:p>
        </p:txBody>
      </p:sp>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DD1AF51A-4C3E-0030-D60D-88072DCC22E4}"/>
                  </a:ext>
                </a:extLst>
              </p:cNvPr>
              <p:cNvSpPr txBox="1"/>
              <p:nvPr/>
            </p:nvSpPr>
            <p:spPr>
              <a:xfrm>
                <a:off x="1132717" y="3580303"/>
                <a:ext cx="245708"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rPr>
                        <m:t>𝑦</m:t>
                      </m:r>
                    </m:oMath>
                  </m:oMathPara>
                </a14:m>
                <a:endParaRPr lang="en-US" sz="2400" dirty="0"/>
              </a:p>
            </p:txBody>
          </p:sp>
        </mc:Choice>
        <mc:Fallback xmlns="">
          <p:sp>
            <p:nvSpPr>
              <p:cNvPr id="24" name="TextBox 23">
                <a:extLst>
                  <a:ext uri="{FF2B5EF4-FFF2-40B4-BE49-F238E27FC236}">
                    <a16:creationId xmlns:a16="http://schemas.microsoft.com/office/drawing/2014/main" id="{DD1AF51A-4C3E-0030-D60D-88072DCC22E4}"/>
                  </a:ext>
                </a:extLst>
              </p:cNvPr>
              <p:cNvSpPr txBox="1">
                <a:spLocks noRot="1" noChangeAspect="1" noMove="1" noResize="1" noEditPoints="1" noAdjustHandles="1" noChangeArrowheads="1" noChangeShapeType="1" noTextEdit="1"/>
              </p:cNvSpPr>
              <p:nvPr/>
            </p:nvSpPr>
            <p:spPr>
              <a:xfrm>
                <a:off x="1132717" y="3580303"/>
                <a:ext cx="245708" cy="369332"/>
              </a:xfrm>
              <a:prstGeom prst="rect">
                <a:avLst/>
              </a:prstGeom>
              <a:blipFill>
                <a:blip r:embed="rId5"/>
                <a:stretch>
                  <a:fillRect l="-30000" r="-30000" b="-24590"/>
                </a:stretch>
              </a:blipFill>
            </p:spPr>
            <p:txBody>
              <a:bodyPr/>
              <a:lstStyle/>
              <a:p>
                <a:r>
                  <a:rPr lang="en-US">
                    <a:noFill/>
                  </a:rPr>
                  <a:t> </a:t>
                </a:r>
              </a:p>
            </p:txBody>
          </p:sp>
        </mc:Fallback>
      </mc:AlternateContent>
      <p:sp>
        <p:nvSpPr>
          <p:cNvPr id="25" name="TextBox 24">
            <a:extLst>
              <a:ext uri="{FF2B5EF4-FFF2-40B4-BE49-F238E27FC236}">
                <a16:creationId xmlns:a16="http://schemas.microsoft.com/office/drawing/2014/main" id="{6BC54A4F-B788-C000-CEFD-E4E9C42909F2}"/>
              </a:ext>
            </a:extLst>
          </p:cNvPr>
          <p:cNvSpPr txBox="1"/>
          <p:nvPr/>
        </p:nvSpPr>
        <p:spPr>
          <a:xfrm>
            <a:off x="2341011" y="3603162"/>
            <a:ext cx="2958374" cy="369332"/>
          </a:xfrm>
          <a:prstGeom prst="rect">
            <a:avLst/>
          </a:prstGeom>
          <a:noFill/>
        </p:spPr>
        <p:txBody>
          <a:bodyPr wrap="square">
            <a:spAutoFit/>
          </a:bodyPr>
          <a:lstStyle/>
          <a:p>
            <a:r>
              <a:rPr lang="en-US" altLang="en-US" dirty="0">
                <a:ea typeface="Calibri" panose="020F0502020204030204" pitchFamily="34" charset="0"/>
                <a:cs typeface="Arial" panose="020B0604020202020204" pitchFamily="34" charset="0"/>
              </a:rPr>
              <a:t>is </a:t>
            </a:r>
            <a:r>
              <a:rPr kumimoji="0" lang="en-US" altLang="en-US" b="0" u="none" strike="noStrike" cap="none" normalizeH="0" baseline="0" dirty="0">
                <a:ln>
                  <a:noFill/>
                </a:ln>
                <a:solidFill>
                  <a:schemeClr val="tx1"/>
                </a:solidFill>
                <a:effectLst/>
                <a:ea typeface="Calibri" panose="020F0502020204030204" pitchFamily="34" charset="0"/>
                <a:cs typeface="Arial" panose="020B0604020202020204" pitchFamily="34" charset="0"/>
              </a:rPr>
              <a:t>dependent variable</a:t>
            </a:r>
            <a:endParaRPr lang="en-US" dirty="0"/>
          </a:p>
        </p:txBody>
      </p:sp>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7B19FF05-BB29-8BD9-C702-B79D972F54D6}"/>
                  </a:ext>
                </a:extLst>
              </p:cNvPr>
              <p:cNvSpPr txBox="1"/>
              <p:nvPr/>
            </p:nvSpPr>
            <p:spPr>
              <a:xfrm>
                <a:off x="1132717" y="4132130"/>
                <a:ext cx="1143903"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𝑏</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𝑏</m:t>
                          </m:r>
                        </m:e>
                        <m:sub>
                          <m:r>
                            <a:rPr lang="en-US" sz="2400" b="0" i="1" smtClean="0">
                              <a:latin typeface="Cambria Math" panose="02040503050406030204" pitchFamily="18" charset="0"/>
                            </a:rPr>
                            <m:t>𝑁</m:t>
                          </m:r>
                        </m:sub>
                      </m:sSub>
                    </m:oMath>
                  </m:oMathPara>
                </a14:m>
                <a:endParaRPr lang="en-US" sz="2400" dirty="0"/>
              </a:p>
            </p:txBody>
          </p:sp>
        </mc:Choice>
        <mc:Fallback xmlns="">
          <p:sp>
            <p:nvSpPr>
              <p:cNvPr id="26" name="TextBox 25">
                <a:extLst>
                  <a:ext uri="{FF2B5EF4-FFF2-40B4-BE49-F238E27FC236}">
                    <a16:creationId xmlns:a16="http://schemas.microsoft.com/office/drawing/2014/main" id="{7B19FF05-BB29-8BD9-C702-B79D972F54D6}"/>
                  </a:ext>
                </a:extLst>
              </p:cNvPr>
              <p:cNvSpPr txBox="1">
                <a:spLocks noRot="1" noChangeAspect="1" noMove="1" noResize="1" noEditPoints="1" noAdjustHandles="1" noChangeArrowheads="1" noChangeShapeType="1" noTextEdit="1"/>
              </p:cNvSpPr>
              <p:nvPr/>
            </p:nvSpPr>
            <p:spPr>
              <a:xfrm>
                <a:off x="1132717" y="4132130"/>
                <a:ext cx="1143903" cy="369332"/>
              </a:xfrm>
              <a:prstGeom prst="rect">
                <a:avLst/>
              </a:prstGeom>
              <a:blipFill>
                <a:blip r:embed="rId6"/>
                <a:stretch>
                  <a:fillRect l="-4278" b="-15000"/>
                </a:stretch>
              </a:blipFill>
            </p:spPr>
            <p:txBody>
              <a:bodyPr/>
              <a:lstStyle/>
              <a:p>
                <a:r>
                  <a:rPr lang="en-US">
                    <a:noFill/>
                  </a:rPr>
                  <a:t> </a:t>
                </a:r>
              </a:p>
            </p:txBody>
          </p:sp>
        </mc:Fallback>
      </mc:AlternateContent>
      <p:sp>
        <p:nvSpPr>
          <p:cNvPr id="27" name="TextBox 26">
            <a:extLst>
              <a:ext uri="{FF2B5EF4-FFF2-40B4-BE49-F238E27FC236}">
                <a16:creationId xmlns:a16="http://schemas.microsoft.com/office/drawing/2014/main" id="{1D740DB7-7D07-939F-3C2A-EBC6E66313E7}"/>
              </a:ext>
            </a:extLst>
          </p:cNvPr>
          <p:cNvSpPr txBox="1"/>
          <p:nvPr/>
        </p:nvSpPr>
        <p:spPr>
          <a:xfrm>
            <a:off x="2341011" y="4132130"/>
            <a:ext cx="2958374" cy="369332"/>
          </a:xfrm>
          <a:prstGeom prst="rect">
            <a:avLst/>
          </a:prstGeom>
          <a:noFill/>
        </p:spPr>
        <p:txBody>
          <a:bodyPr wrap="square">
            <a:spAutoFit/>
          </a:bodyPr>
          <a:lstStyle/>
          <a:p>
            <a:r>
              <a:rPr lang="en-US" altLang="en-US" dirty="0">
                <a:ea typeface="Calibri" panose="020F0502020204030204" pitchFamily="34" charset="0"/>
                <a:cs typeface="Arial" panose="020B0604020202020204" pitchFamily="34" charset="0"/>
              </a:rPr>
              <a:t>a</a:t>
            </a:r>
            <a:r>
              <a:rPr kumimoji="0" lang="en-US" altLang="en-US" b="0" i="0" u="none" strike="noStrike" cap="none" normalizeH="0" baseline="0" dirty="0">
                <a:ln>
                  <a:noFill/>
                </a:ln>
                <a:solidFill>
                  <a:schemeClr val="tx1"/>
                </a:solidFill>
                <a:effectLst/>
                <a:ea typeface="Calibri" panose="020F0502020204030204" pitchFamily="34" charset="0"/>
                <a:cs typeface="Arial" panose="020B0604020202020204" pitchFamily="34" charset="0"/>
              </a:rPr>
              <a:t>re </a:t>
            </a:r>
            <a:r>
              <a:rPr kumimoji="0" lang="en-US" altLang="en-US" b="0" u="none" strike="noStrike" cap="none" normalizeH="0" baseline="0" dirty="0">
                <a:ln>
                  <a:noFill/>
                </a:ln>
                <a:solidFill>
                  <a:schemeClr val="tx1"/>
                </a:solidFill>
                <a:effectLst/>
                <a:ea typeface="Calibri" panose="020F0502020204030204" pitchFamily="34" charset="0"/>
                <a:cs typeface="Arial" panose="020B0604020202020204" pitchFamily="34" charset="0"/>
              </a:rPr>
              <a:t>regression coefficients</a:t>
            </a:r>
            <a:endParaRPr lang="en-US" dirty="0"/>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9FA2CA4C-990C-D717-97F1-F44C7004CBA9}"/>
                  </a:ext>
                </a:extLst>
              </p:cNvPr>
              <p:cNvSpPr txBox="1"/>
              <p:nvPr/>
            </p:nvSpPr>
            <p:spPr>
              <a:xfrm>
                <a:off x="1255571" y="5404509"/>
                <a:ext cx="2225802" cy="48981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en-US" sz="2400" b="0" i="1" smtClean="0">
                              <a:latin typeface="Cambria Math" panose="02040503050406030204" pitchFamily="18" charset="0"/>
                            </a:rPr>
                          </m:ctrlPr>
                        </m:sSupPr>
                        <m:e>
                          <m:d>
                            <m:dPr>
                              <m:ctrlPr>
                                <a:rPr lang="en-US" sz="2400" i="1">
                                  <a:latin typeface="Cambria Math" panose="02040503050406030204" pitchFamily="18" charset="0"/>
                                </a:rPr>
                              </m:ctrlPr>
                            </m:dPr>
                            <m:e>
                              <m:r>
                                <a:rPr lang="en-US" sz="2400" i="1">
                                  <a:latin typeface="Cambria Math" panose="02040503050406030204" pitchFamily="18" charset="0"/>
                                </a:rPr>
                                <m:t>𝑦</m:t>
                              </m:r>
                              <m:r>
                                <a:rPr lang="en-US" sz="2400" i="1">
                                  <a:latin typeface="Cambria Math" panose="02040503050406030204" pitchFamily="18" charset="0"/>
                                </a:rPr>
                                <m:t>−</m:t>
                              </m:r>
                              <m:sSup>
                                <m:sSupPr>
                                  <m:ctrlPr>
                                    <a:rPr lang="en-US" sz="2400" i="1">
                                      <a:latin typeface="Cambria Math" panose="02040503050406030204" pitchFamily="18" charset="0"/>
                                    </a:rPr>
                                  </m:ctrlPr>
                                </m:sSupPr>
                                <m:e>
                                  <m:r>
                                    <a:rPr lang="en-US" sz="2400" i="1">
                                      <a:latin typeface="Cambria Math" panose="02040503050406030204" pitchFamily="18" charset="0"/>
                                    </a:rPr>
                                    <m:t>𝑏</m:t>
                                  </m:r>
                                </m:e>
                                <m:sup>
                                  <m:r>
                                    <m:rPr>
                                      <m:sty m:val="p"/>
                                    </m:rPr>
                                    <a:rPr lang="en-US" sz="2400">
                                      <a:latin typeface="Cambria Math" panose="02040503050406030204" pitchFamily="18" charset="0"/>
                                    </a:rPr>
                                    <m:t>T</m:t>
                                  </m:r>
                                </m:sup>
                              </m:sSup>
                              <m:r>
                                <a:rPr lang="en-US" sz="2400" i="1">
                                  <a:latin typeface="Cambria Math" panose="02040503050406030204" pitchFamily="18" charset="0"/>
                                </a:rPr>
                                <m:t>𝑥</m:t>
                              </m:r>
                            </m:e>
                          </m:d>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sSubSup>
                        <m:sSubSupPr>
                          <m:ctrlPr>
                            <a:rPr lang="en-US" sz="2400" b="0" i="1" smtClean="0">
                              <a:latin typeface="Cambria Math" panose="02040503050406030204" pitchFamily="18" charset="0"/>
                            </a:rPr>
                          </m:ctrlPr>
                        </m:sSubSupPr>
                        <m:e>
                          <m:r>
                            <a:rPr lang="en-US" sz="2400" b="0" i="1" smtClean="0">
                              <a:latin typeface="Cambria Math" panose="02040503050406030204" pitchFamily="18" charset="0"/>
                              <a:ea typeface="Cambria Math" panose="02040503050406030204" pitchFamily="18" charset="0"/>
                            </a:rPr>
                            <m:t>ɛ</m:t>
                          </m:r>
                        </m:e>
                        <m:sub>
                          <m:r>
                            <a:rPr lang="en-US" sz="2400" b="0" i="1" smtClean="0">
                              <a:latin typeface="Cambria Math" panose="02040503050406030204" pitchFamily="18" charset="0"/>
                            </a:rPr>
                            <m:t>𝑐</m:t>
                          </m:r>
                        </m:sub>
                        <m:sup>
                          <m:r>
                            <a:rPr lang="en-US" sz="2400" b="0" i="1" smtClean="0">
                              <a:latin typeface="Cambria Math" panose="02040503050406030204" pitchFamily="18" charset="0"/>
                            </a:rPr>
                            <m:t>2</m:t>
                          </m:r>
                        </m:sup>
                      </m:sSubSup>
                    </m:oMath>
                  </m:oMathPara>
                </a14:m>
                <a:endParaRPr lang="en-US" sz="2400" dirty="0"/>
              </a:p>
            </p:txBody>
          </p:sp>
        </mc:Choice>
        <mc:Fallback xmlns="">
          <p:sp>
            <p:nvSpPr>
              <p:cNvPr id="4" name="TextBox 3">
                <a:extLst>
                  <a:ext uri="{FF2B5EF4-FFF2-40B4-BE49-F238E27FC236}">
                    <a16:creationId xmlns:a16="http://schemas.microsoft.com/office/drawing/2014/main" id="{9FA2CA4C-990C-D717-97F1-F44C7004CBA9}"/>
                  </a:ext>
                </a:extLst>
              </p:cNvPr>
              <p:cNvSpPr txBox="1">
                <a:spLocks noRot="1" noChangeAspect="1" noMove="1" noResize="1" noEditPoints="1" noAdjustHandles="1" noChangeArrowheads="1" noChangeShapeType="1" noTextEdit="1"/>
              </p:cNvSpPr>
              <p:nvPr/>
            </p:nvSpPr>
            <p:spPr>
              <a:xfrm>
                <a:off x="1255571" y="5404509"/>
                <a:ext cx="2225802" cy="489814"/>
              </a:xfrm>
              <a:prstGeom prst="rect">
                <a:avLst/>
              </a:prstGeom>
              <a:blipFill>
                <a:blip r:embed="rId7"/>
                <a:stretch>
                  <a:fillRect/>
                </a:stretch>
              </a:blipFill>
            </p:spPr>
            <p:txBody>
              <a:bodyPr/>
              <a:lstStyle/>
              <a:p>
                <a:r>
                  <a:rPr lang="en-US">
                    <a:noFill/>
                  </a:rPr>
                  <a:t> </a:t>
                </a:r>
              </a:p>
            </p:txBody>
          </p:sp>
        </mc:Fallback>
      </mc:AlternateContent>
      <p:cxnSp>
        <p:nvCxnSpPr>
          <p:cNvPr id="7" name="Straight Connector 6">
            <a:extLst>
              <a:ext uri="{FF2B5EF4-FFF2-40B4-BE49-F238E27FC236}">
                <a16:creationId xmlns:a16="http://schemas.microsoft.com/office/drawing/2014/main" id="{59E4D47D-7C05-5666-A037-F9DF2A8031D4}"/>
              </a:ext>
            </a:extLst>
          </p:cNvPr>
          <p:cNvCxnSpPr/>
          <p:nvPr/>
        </p:nvCxnSpPr>
        <p:spPr>
          <a:xfrm>
            <a:off x="5299385" y="1690688"/>
            <a:ext cx="0" cy="4565733"/>
          </a:xfrm>
          <a:prstGeom prst="line">
            <a:avLst/>
          </a:prstGeom>
          <a:ln w="38100"/>
        </p:spPr>
        <p:style>
          <a:lnRef idx="1">
            <a:schemeClr val="accent5"/>
          </a:lnRef>
          <a:fillRef idx="0">
            <a:schemeClr val="accent5"/>
          </a:fillRef>
          <a:effectRef idx="0">
            <a:schemeClr val="accent5"/>
          </a:effectRef>
          <a:fontRef idx="minor">
            <a:schemeClr val="tx1"/>
          </a:fontRef>
        </p:style>
      </p:cxn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11902C64-7BFA-1C57-D014-3B4120753A6A}"/>
                  </a:ext>
                </a:extLst>
              </p:cNvPr>
              <p:cNvSpPr txBox="1"/>
              <p:nvPr/>
            </p:nvSpPr>
            <p:spPr>
              <a:xfrm>
                <a:off x="5368009" y="1854041"/>
                <a:ext cx="6434390" cy="68653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𝑈</m:t>
                      </m:r>
                      <m:d>
                        <m:dPr>
                          <m:ctrlPr>
                            <a:rPr lang="en-US" sz="2000" b="0" i="1" smtClean="0">
                              <a:latin typeface="Cambria Math" panose="02040503050406030204" pitchFamily="18" charset="0"/>
                            </a:rPr>
                          </m:ctrlPr>
                        </m:dPr>
                        <m:e>
                          <m:r>
                            <a:rPr lang="en-US" sz="2000" b="0" i="1" smtClean="0">
                              <a:latin typeface="Cambria Math" panose="02040503050406030204" pitchFamily="18" charset="0"/>
                            </a:rPr>
                            <m:t>h</m:t>
                          </m:r>
                        </m:e>
                      </m:d>
                      <m:r>
                        <a:rPr lang="en-US" sz="2000" i="1" smtClean="0">
                          <a:latin typeface="Cambria Math" panose="02040503050406030204" pitchFamily="18" charset="0"/>
                        </a:rPr>
                        <m:t>=</m:t>
                      </m:r>
                      <m:d>
                        <m:dPr>
                          <m:begChr m:val="{"/>
                          <m:endChr m:val="}"/>
                          <m:ctrlPr>
                            <a:rPr lang="en-US" sz="2000" i="1" smtClean="0">
                              <a:latin typeface="Cambria Math" panose="02040503050406030204" pitchFamily="18" charset="0"/>
                            </a:rPr>
                          </m:ctrlPr>
                        </m:dPr>
                        <m:e>
                          <m:r>
                            <a:rPr lang="en-US" sz="2000" b="0" i="1" smtClean="0">
                              <a:latin typeface="Cambria Math" panose="02040503050406030204" pitchFamily="18" charset="0"/>
                            </a:rPr>
                            <m:t>𝑦</m:t>
                          </m:r>
                          <m:r>
                            <a:rPr lang="en-US" sz="2000" b="0" i="1" smtClean="0">
                              <a:latin typeface="Cambria Math" panose="02040503050406030204" pitchFamily="18" charset="0"/>
                            </a:rPr>
                            <m:t>, </m:t>
                          </m:r>
                          <m:r>
                            <a:rPr lang="en-US" sz="2000" b="0" i="1" smtClean="0">
                              <a:latin typeface="Cambria Math" panose="02040503050406030204" pitchFamily="18" charset="0"/>
                            </a:rPr>
                            <m:t>𝑥</m:t>
                          </m:r>
                          <m:r>
                            <a:rPr lang="en-US" sz="2000" b="0" i="1" smtClean="0">
                              <a:latin typeface="Cambria Math" panose="02040503050406030204" pitchFamily="18" charset="0"/>
                            </a:rPr>
                            <m:t>: </m:t>
                          </m:r>
                          <m:d>
                            <m:dPr>
                              <m:begChr m:val="|"/>
                              <m:endChr m:val="|"/>
                              <m:ctrlPr>
                                <a:rPr lang="en-US" sz="2000" b="0" i="1" smtClean="0">
                                  <a:latin typeface="Cambria Math" panose="02040503050406030204" pitchFamily="18" charset="0"/>
                                </a:rPr>
                              </m:ctrlPr>
                            </m:dPr>
                            <m:e>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𝑦</m:t>
                                  </m:r>
                                  <m:r>
                                    <a:rPr lang="en-US" sz="2000" b="0" i="1" smtClean="0">
                                      <a:latin typeface="Cambria Math" panose="02040503050406030204" pitchFamily="18" charset="0"/>
                                    </a:rPr>
                                    <m:t>−</m:t>
                                  </m:r>
                                  <m:acc>
                                    <m:accPr>
                                      <m:chr m:val="̃"/>
                                      <m:ctrlPr>
                                        <a:rPr lang="en-US" sz="2000" b="0" i="1" smtClean="0">
                                          <a:latin typeface="Cambria Math" panose="02040503050406030204" pitchFamily="18" charset="0"/>
                                        </a:rPr>
                                      </m:ctrlPr>
                                    </m:accPr>
                                    <m:e>
                                      <m:r>
                                        <a:rPr lang="en-US" sz="2000" b="0" i="1" smtClean="0">
                                          <a:latin typeface="Cambria Math" panose="02040503050406030204" pitchFamily="18" charset="0"/>
                                        </a:rPr>
                                        <m:t>𝑦</m:t>
                                      </m:r>
                                    </m:e>
                                  </m:acc>
                                </m:num>
                                <m:den>
                                  <m:acc>
                                    <m:accPr>
                                      <m:chr m:val="̃"/>
                                      <m:ctrlPr>
                                        <a:rPr lang="en-US" sz="2000" i="1">
                                          <a:latin typeface="Cambria Math" panose="02040503050406030204" pitchFamily="18" charset="0"/>
                                        </a:rPr>
                                      </m:ctrlPr>
                                    </m:accPr>
                                    <m:e>
                                      <m:r>
                                        <a:rPr lang="en-US" sz="2000" i="1">
                                          <a:latin typeface="Cambria Math" panose="02040503050406030204" pitchFamily="18" charset="0"/>
                                        </a:rPr>
                                        <m:t>𝑦</m:t>
                                      </m:r>
                                    </m:e>
                                  </m:acc>
                                </m:den>
                              </m:f>
                            </m:e>
                          </m:d>
                          <m:r>
                            <a:rPr lang="en-US" sz="2000" b="0" i="1" smtClean="0">
                              <a:latin typeface="Cambria Math" panose="02040503050406030204" pitchFamily="18" charset="0"/>
                            </a:rPr>
                            <m:t>≤</m:t>
                          </m:r>
                          <m:r>
                            <a:rPr lang="en-US" sz="2000" b="0" i="1" smtClean="0">
                              <a:latin typeface="Cambria Math" panose="02040503050406030204" pitchFamily="18" charset="0"/>
                            </a:rPr>
                            <m:t>h</m:t>
                          </m:r>
                          <m:r>
                            <a:rPr lang="en-US" sz="2000" b="0" i="1" smtClean="0">
                              <a:latin typeface="Cambria Math" panose="02040503050406030204" pitchFamily="18" charset="0"/>
                            </a:rPr>
                            <m:t>,</m:t>
                          </m:r>
                          <m:d>
                            <m:dPr>
                              <m:begChr m:val="|"/>
                              <m:endChr m:val="|"/>
                              <m:ctrlPr>
                                <a:rPr lang="en-US" sz="2000" i="1">
                                  <a:latin typeface="Cambria Math" panose="02040503050406030204" pitchFamily="18" charset="0"/>
                                </a:rPr>
                              </m:ctrlPr>
                            </m:dPr>
                            <m:e>
                              <m:f>
                                <m:fPr>
                                  <m:ctrlPr>
                                    <a:rPr lang="en-US" sz="2000" i="1">
                                      <a:latin typeface="Cambria Math" panose="02040503050406030204" pitchFamily="18" charset="0"/>
                                    </a:rPr>
                                  </m:ctrlPr>
                                </m:fPr>
                                <m:num>
                                  <m:sSub>
                                    <m:sSubPr>
                                      <m:ctrlPr>
                                        <a:rPr lang="en-US" sz="2000" i="1" smtClean="0">
                                          <a:latin typeface="Cambria Math" panose="02040503050406030204" pitchFamily="18" charset="0"/>
                                        </a:rPr>
                                      </m:ctrlPr>
                                    </m:sSubPr>
                                    <m:e>
                                      <m:r>
                                        <a:rPr lang="en-US" sz="2000" b="0" i="1" smtClean="0">
                                          <a:latin typeface="Cambria Math" panose="02040503050406030204" pitchFamily="18" charset="0"/>
                                        </a:rPr>
                                        <m:t>𝑥</m:t>
                                      </m:r>
                                    </m:e>
                                    <m:sub>
                                      <m:r>
                                        <a:rPr lang="en-US" sz="2000" b="0" i="1" smtClean="0">
                                          <a:latin typeface="Cambria Math" panose="02040503050406030204" pitchFamily="18" charset="0"/>
                                        </a:rPr>
                                        <m:t>𝑖</m:t>
                                      </m:r>
                                    </m:sub>
                                  </m:sSub>
                                  <m:r>
                                    <a:rPr lang="en-US" sz="2000" i="1">
                                      <a:latin typeface="Cambria Math" panose="02040503050406030204" pitchFamily="18" charset="0"/>
                                    </a:rPr>
                                    <m:t>−</m:t>
                                  </m:r>
                                  <m:sSub>
                                    <m:sSubPr>
                                      <m:ctrlPr>
                                        <a:rPr lang="en-US" sz="2000" i="1" smtClean="0">
                                          <a:latin typeface="Cambria Math" panose="02040503050406030204" pitchFamily="18" charset="0"/>
                                        </a:rPr>
                                      </m:ctrlPr>
                                    </m:sSubPr>
                                    <m:e>
                                      <m:acc>
                                        <m:accPr>
                                          <m:chr m:val="̃"/>
                                          <m:ctrlPr>
                                            <a:rPr lang="en-US" sz="2000" b="0" i="1" smtClean="0">
                                              <a:latin typeface="Cambria Math" panose="02040503050406030204" pitchFamily="18" charset="0"/>
                                            </a:rPr>
                                          </m:ctrlPr>
                                        </m:accPr>
                                        <m:e>
                                          <m:r>
                                            <a:rPr lang="en-US" sz="2000" b="0" i="1" smtClean="0">
                                              <a:latin typeface="Cambria Math" panose="02040503050406030204" pitchFamily="18" charset="0"/>
                                            </a:rPr>
                                            <m:t>𝑥</m:t>
                                          </m:r>
                                        </m:e>
                                      </m:acc>
                                    </m:e>
                                    <m:sub>
                                      <m:r>
                                        <a:rPr lang="en-US" sz="2000" b="0" i="1" smtClean="0">
                                          <a:latin typeface="Cambria Math" panose="02040503050406030204" pitchFamily="18" charset="0"/>
                                        </a:rPr>
                                        <m:t>𝑖</m:t>
                                      </m:r>
                                    </m:sub>
                                  </m:sSub>
                                </m:num>
                                <m:den>
                                  <m:sSub>
                                    <m:sSubPr>
                                      <m:ctrlPr>
                                        <a:rPr lang="en-US" sz="2000" i="1">
                                          <a:latin typeface="Cambria Math" panose="02040503050406030204" pitchFamily="18" charset="0"/>
                                        </a:rPr>
                                      </m:ctrlPr>
                                    </m:sSubPr>
                                    <m:e>
                                      <m:acc>
                                        <m:accPr>
                                          <m:chr m:val="̃"/>
                                          <m:ctrlPr>
                                            <a:rPr lang="en-US" sz="2000" i="1">
                                              <a:latin typeface="Cambria Math" panose="02040503050406030204" pitchFamily="18" charset="0"/>
                                            </a:rPr>
                                          </m:ctrlPr>
                                        </m:accPr>
                                        <m:e>
                                          <m:r>
                                            <a:rPr lang="en-US" sz="2000" i="1">
                                              <a:latin typeface="Cambria Math" panose="02040503050406030204" pitchFamily="18" charset="0"/>
                                            </a:rPr>
                                            <m:t>𝑥</m:t>
                                          </m:r>
                                        </m:e>
                                      </m:acc>
                                    </m:e>
                                    <m:sub>
                                      <m:r>
                                        <a:rPr lang="en-US" sz="2000" i="1">
                                          <a:latin typeface="Cambria Math" panose="02040503050406030204" pitchFamily="18" charset="0"/>
                                        </a:rPr>
                                        <m:t>𝑖</m:t>
                                      </m:r>
                                    </m:sub>
                                  </m:sSub>
                                </m:den>
                              </m:f>
                            </m:e>
                          </m:d>
                          <m:r>
                            <a:rPr lang="en-US" sz="2000" i="1">
                              <a:latin typeface="Cambria Math" panose="02040503050406030204" pitchFamily="18" charset="0"/>
                            </a:rPr>
                            <m:t>≤</m:t>
                          </m:r>
                          <m:r>
                            <a:rPr lang="en-US" sz="2000" i="1">
                              <a:latin typeface="Cambria Math" panose="02040503050406030204" pitchFamily="18" charset="0"/>
                            </a:rPr>
                            <m:t>h</m:t>
                          </m:r>
                          <m:r>
                            <a:rPr lang="en-US" sz="2000" b="0" i="1" smtClean="0">
                              <a:latin typeface="Cambria Math" panose="02040503050406030204" pitchFamily="18" charset="0"/>
                            </a:rPr>
                            <m:t>, </m:t>
                          </m:r>
                          <m:r>
                            <a:rPr lang="en-US" sz="2000" b="0" i="1" smtClean="0">
                              <a:latin typeface="Cambria Math" panose="02040503050406030204" pitchFamily="18" charset="0"/>
                            </a:rPr>
                            <m:t>𝑖</m:t>
                          </m:r>
                          <m:r>
                            <a:rPr lang="en-US" sz="2000" b="0" i="1" smtClean="0">
                              <a:latin typeface="Cambria Math" panose="02040503050406030204" pitchFamily="18" charset="0"/>
                            </a:rPr>
                            <m:t>=</m:t>
                          </m:r>
                          <m:r>
                            <a:rPr lang="en-US" sz="2000" b="0" i="1" smtClean="0">
                              <a:latin typeface="Cambria Math" panose="02040503050406030204" pitchFamily="18" charset="0"/>
                            </a:rPr>
                            <m:t>1</m:t>
                          </m:r>
                          <m:r>
                            <a:rPr lang="en-US" sz="2000" b="0" i="1" smtClean="0">
                              <a:latin typeface="Cambria Math" panose="02040503050406030204" pitchFamily="18" charset="0"/>
                            </a:rPr>
                            <m:t>,…</m:t>
                          </m:r>
                          <m:r>
                            <a:rPr lang="en-US" sz="2000" b="0" i="1" smtClean="0">
                              <a:latin typeface="Cambria Math" panose="02040503050406030204" pitchFamily="18" charset="0"/>
                            </a:rPr>
                            <m:t>𝑁</m:t>
                          </m:r>
                        </m:e>
                      </m:d>
                      <m:r>
                        <a:rPr lang="en-US" sz="2000" b="0" i="1" smtClean="0">
                          <a:latin typeface="Cambria Math" panose="02040503050406030204" pitchFamily="18" charset="0"/>
                        </a:rPr>
                        <m:t>, </m:t>
                      </m:r>
                      <m:r>
                        <a:rPr lang="en-US" sz="2000" b="0" i="1" smtClean="0">
                          <a:latin typeface="Cambria Math" panose="02040503050406030204" pitchFamily="18" charset="0"/>
                        </a:rPr>
                        <m:t>h</m:t>
                      </m:r>
                      <m:r>
                        <a:rPr lang="en-US" sz="2000" b="0" i="1" smtClean="0">
                          <a:latin typeface="Cambria Math" panose="02040503050406030204" pitchFamily="18" charset="0"/>
                        </a:rPr>
                        <m:t>≥</m:t>
                      </m:r>
                      <m:r>
                        <a:rPr lang="en-US" sz="2000" b="0" i="1" smtClean="0">
                          <a:latin typeface="Cambria Math" panose="02040503050406030204" pitchFamily="18" charset="0"/>
                        </a:rPr>
                        <m:t>0</m:t>
                      </m:r>
                    </m:oMath>
                  </m:oMathPara>
                </a14:m>
                <a:endParaRPr lang="en-US" sz="2000" dirty="0"/>
              </a:p>
            </p:txBody>
          </p:sp>
        </mc:Choice>
        <mc:Fallback xmlns="">
          <p:sp>
            <p:nvSpPr>
              <p:cNvPr id="8" name="TextBox 7">
                <a:extLst>
                  <a:ext uri="{FF2B5EF4-FFF2-40B4-BE49-F238E27FC236}">
                    <a16:creationId xmlns:a16="http://schemas.microsoft.com/office/drawing/2014/main" id="{11902C64-7BFA-1C57-D014-3B4120753A6A}"/>
                  </a:ext>
                </a:extLst>
              </p:cNvPr>
              <p:cNvSpPr txBox="1">
                <a:spLocks noRot="1" noChangeAspect="1" noMove="1" noResize="1" noEditPoints="1" noAdjustHandles="1" noChangeArrowheads="1" noChangeShapeType="1" noTextEdit="1"/>
              </p:cNvSpPr>
              <p:nvPr/>
            </p:nvSpPr>
            <p:spPr>
              <a:xfrm>
                <a:off x="5368009" y="1854041"/>
                <a:ext cx="6434390" cy="686535"/>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1137CC0-C93F-4C6B-5502-85E820EAF59B}"/>
                  </a:ext>
                </a:extLst>
              </p:cNvPr>
              <p:cNvSpPr txBox="1"/>
              <p:nvPr/>
            </p:nvSpPr>
            <p:spPr>
              <a:xfrm>
                <a:off x="5363775" y="3106198"/>
                <a:ext cx="5256695" cy="5613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en-US" sz="2000" b="0" i="1" smtClean="0">
                              <a:latin typeface="Cambria Math" panose="02040503050406030204" pitchFamily="18" charset="0"/>
                            </a:rPr>
                          </m:ctrlPr>
                        </m:accPr>
                        <m:e>
                          <m:r>
                            <a:rPr lang="en-US" sz="2000" b="0" i="1" smtClean="0">
                              <a:latin typeface="Cambria Math" panose="02040503050406030204" pitchFamily="18" charset="0"/>
                            </a:rPr>
                            <m:t>h</m:t>
                          </m:r>
                        </m:e>
                      </m:acc>
                      <m:d>
                        <m:dPr>
                          <m:ctrlPr>
                            <a:rPr lang="en-US" sz="2000" b="0" i="1" smtClean="0">
                              <a:latin typeface="Cambria Math" panose="02040503050406030204" pitchFamily="18" charset="0"/>
                            </a:rPr>
                          </m:ctrlPr>
                        </m:dPr>
                        <m:e>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ea typeface="Cambria Math" panose="02040503050406030204" pitchFamily="18" charset="0"/>
                                </a:rPr>
                                <m:t>ɛ</m:t>
                              </m:r>
                            </m:e>
                            <m:sub>
                              <m:r>
                                <a:rPr lang="en-US" sz="2000" b="0" i="1" smtClean="0">
                                  <a:latin typeface="Cambria Math" panose="02040503050406030204" pitchFamily="18" charset="0"/>
                                </a:rPr>
                                <m:t>𝑐</m:t>
                              </m:r>
                            </m:sub>
                          </m:sSub>
                          <m:r>
                            <a:rPr lang="en-US" sz="2000" b="0" i="1" smtClean="0">
                              <a:latin typeface="Cambria Math" panose="02040503050406030204" pitchFamily="18" charset="0"/>
                            </a:rPr>
                            <m:t>,</m:t>
                          </m:r>
                          <m:r>
                            <a:rPr lang="en-US" sz="2000" b="0" i="1" smtClean="0">
                              <a:latin typeface="Cambria Math" panose="02040503050406030204" pitchFamily="18" charset="0"/>
                            </a:rPr>
                            <m:t>𝑏</m:t>
                          </m:r>
                        </m:e>
                      </m:d>
                      <m:r>
                        <a:rPr lang="en-US" sz="2000" i="1" smtClean="0">
                          <a:latin typeface="Cambria Math" panose="02040503050406030204" pitchFamily="18" charset="0"/>
                        </a:rPr>
                        <m:t>=</m:t>
                      </m:r>
                      <m:func>
                        <m:funcPr>
                          <m:ctrlPr>
                            <a:rPr lang="en-US" sz="2000" b="0" i="1" smtClean="0">
                              <a:latin typeface="Cambria Math" panose="02040503050406030204" pitchFamily="18" charset="0"/>
                            </a:rPr>
                          </m:ctrlPr>
                        </m:funcPr>
                        <m:fName>
                          <m:r>
                            <m:rPr>
                              <m:sty m:val="p"/>
                            </m:rPr>
                            <a:rPr lang="en-US" sz="2000" b="0" i="0" smtClean="0">
                              <a:latin typeface="Cambria Math" panose="02040503050406030204" pitchFamily="18" charset="0"/>
                            </a:rPr>
                            <m:t>max</m:t>
                          </m:r>
                        </m:fName>
                        <m:e>
                          <m:d>
                            <m:dPr>
                              <m:begChr m:val="{"/>
                              <m:endChr m:val="}"/>
                              <m:ctrlPr>
                                <a:rPr lang="en-US" sz="2000" i="1">
                                  <a:latin typeface="Cambria Math" panose="02040503050406030204" pitchFamily="18" charset="0"/>
                                </a:rPr>
                              </m:ctrlPr>
                            </m:dPr>
                            <m:e>
                              <m:r>
                                <a:rPr lang="en-US" sz="2000" b="0" i="1" smtClean="0">
                                  <a:latin typeface="Cambria Math" panose="02040503050406030204" pitchFamily="18" charset="0"/>
                                </a:rPr>
                                <m:t>h</m:t>
                              </m:r>
                              <m:r>
                                <a:rPr lang="en-US" sz="2000" i="1">
                                  <a:latin typeface="Cambria Math" panose="02040503050406030204" pitchFamily="18" charset="0"/>
                                </a:rPr>
                                <m:t>:</m:t>
                              </m:r>
                              <m:r>
                                <a:rPr lang="en-US" sz="2000" b="0" i="1" smtClean="0">
                                  <a:latin typeface="Cambria Math" panose="02040503050406030204" pitchFamily="18" charset="0"/>
                                </a:rPr>
                                <m:t> </m:t>
                              </m:r>
                              <m:d>
                                <m:dPr>
                                  <m:ctrlPr>
                                    <a:rPr lang="en-US" sz="2000" b="0" i="1" smtClean="0">
                                      <a:latin typeface="Cambria Math" panose="02040503050406030204" pitchFamily="18" charset="0"/>
                                    </a:rPr>
                                  </m:ctrlPr>
                                </m:dPr>
                                <m:e>
                                  <m:func>
                                    <m:funcPr>
                                      <m:ctrlPr>
                                        <a:rPr lang="en-US" sz="2000" b="0" i="1" smtClean="0">
                                          <a:latin typeface="Cambria Math" panose="02040503050406030204" pitchFamily="18" charset="0"/>
                                        </a:rPr>
                                      </m:ctrlPr>
                                    </m:funcPr>
                                    <m:fName>
                                      <m:limLow>
                                        <m:limLowPr>
                                          <m:ctrlPr>
                                            <a:rPr lang="en-US" sz="2000" b="0" i="1" smtClean="0">
                                              <a:latin typeface="Cambria Math" panose="02040503050406030204" pitchFamily="18" charset="0"/>
                                            </a:rPr>
                                          </m:ctrlPr>
                                        </m:limLowPr>
                                        <m:e>
                                          <m:r>
                                            <m:rPr>
                                              <m:sty m:val="p"/>
                                            </m:rPr>
                                            <a:rPr lang="en-US" sz="2000" b="0" i="0" smtClean="0">
                                              <a:latin typeface="Cambria Math" panose="02040503050406030204" pitchFamily="18" charset="0"/>
                                            </a:rPr>
                                            <m:t>max</m:t>
                                          </m:r>
                                        </m:e>
                                        <m:lim>
                                          <m:r>
                                            <a:rPr lang="en-US" sz="2000" b="0" i="1" smtClean="0">
                                              <a:latin typeface="Cambria Math" panose="02040503050406030204" pitchFamily="18" charset="0"/>
                                            </a:rPr>
                                            <m:t>𝑦</m:t>
                                          </m:r>
                                          <m:r>
                                            <a:rPr lang="en-US" sz="2000" b="0" i="1" smtClean="0">
                                              <a:latin typeface="Cambria Math" panose="02040503050406030204" pitchFamily="18" charset="0"/>
                                            </a:rPr>
                                            <m:t>,</m:t>
                                          </m:r>
                                          <m:r>
                                            <a:rPr lang="en-US" sz="2000" b="0" i="1" smtClean="0">
                                              <a:latin typeface="Cambria Math" panose="02040503050406030204" pitchFamily="18" charset="0"/>
                                            </a:rPr>
                                            <m:t>𝑥</m:t>
                                          </m:r>
                                          <m:r>
                                            <m:rPr>
                                              <m:sty m:val="p"/>
                                            </m:rPr>
                                            <a:rPr lang="el-GR" sz="2000" b="0" i="1" smtClean="0">
                                              <a:latin typeface="Cambria Math" panose="02040503050406030204" pitchFamily="18" charset="0"/>
                                            </a:rPr>
                                            <m:t>ϵ</m:t>
                                          </m:r>
                                          <m:r>
                                            <a:rPr lang="en-US" sz="2000" b="0" i="1" smtClean="0">
                                              <a:latin typeface="Cambria Math" panose="02040503050406030204" pitchFamily="18" charset="0"/>
                                            </a:rPr>
                                            <m:t>𝑈</m:t>
                                          </m:r>
                                          <m:d>
                                            <m:dPr>
                                              <m:ctrlPr>
                                                <a:rPr lang="en-US" sz="2000" b="0" i="1" smtClean="0">
                                                  <a:latin typeface="Cambria Math" panose="02040503050406030204" pitchFamily="18" charset="0"/>
                                                </a:rPr>
                                              </m:ctrlPr>
                                            </m:dPr>
                                            <m:e>
                                              <m:r>
                                                <a:rPr lang="en-US" sz="2000" b="0" i="1" smtClean="0">
                                                  <a:latin typeface="Cambria Math" panose="02040503050406030204" pitchFamily="18" charset="0"/>
                                                </a:rPr>
                                                <m:t>h</m:t>
                                              </m:r>
                                            </m:e>
                                          </m:d>
                                        </m:lim>
                                      </m:limLow>
                                    </m:fName>
                                    <m:e>
                                      <m:sSup>
                                        <m:sSupPr>
                                          <m:ctrlPr>
                                            <a:rPr lang="en-US" sz="2000" i="1">
                                              <a:latin typeface="Cambria Math" panose="02040503050406030204" pitchFamily="18" charset="0"/>
                                            </a:rPr>
                                          </m:ctrlPr>
                                        </m:sSupPr>
                                        <m:e>
                                          <m:d>
                                            <m:dPr>
                                              <m:ctrlPr>
                                                <a:rPr lang="en-US" sz="2000" i="1">
                                                  <a:latin typeface="Cambria Math" panose="02040503050406030204" pitchFamily="18" charset="0"/>
                                                </a:rPr>
                                              </m:ctrlPr>
                                            </m:dPr>
                                            <m:e>
                                              <m:r>
                                                <a:rPr lang="en-US" sz="2000" i="1">
                                                  <a:latin typeface="Cambria Math" panose="02040503050406030204" pitchFamily="18" charset="0"/>
                                                </a:rPr>
                                                <m:t>𝑦</m:t>
                                              </m:r>
                                              <m:r>
                                                <a:rPr lang="en-US" sz="2000" i="1">
                                                  <a:latin typeface="Cambria Math" panose="02040503050406030204" pitchFamily="18" charset="0"/>
                                                </a:rPr>
                                                <m:t>−</m:t>
                                              </m:r>
                                              <m:sSup>
                                                <m:sSupPr>
                                                  <m:ctrlPr>
                                                    <a:rPr lang="en-US" sz="2000" i="1">
                                                      <a:latin typeface="Cambria Math" panose="02040503050406030204" pitchFamily="18" charset="0"/>
                                                    </a:rPr>
                                                  </m:ctrlPr>
                                                </m:sSupPr>
                                                <m:e>
                                                  <m:r>
                                                    <a:rPr lang="en-US" sz="2000" i="1">
                                                      <a:latin typeface="Cambria Math" panose="02040503050406030204" pitchFamily="18" charset="0"/>
                                                    </a:rPr>
                                                    <m:t>𝑏</m:t>
                                                  </m:r>
                                                </m:e>
                                                <m:sup>
                                                  <m:r>
                                                    <m:rPr>
                                                      <m:sty m:val="p"/>
                                                    </m:rPr>
                                                    <a:rPr lang="en-US" sz="2000">
                                                      <a:latin typeface="Cambria Math" panose="02040503050406030204" pitchFamily="18" charset="0"/>
                                                    </a:rPr>
                                                    <m:t>T</m:t>
                                                  </m:r>
                                                </m:sup>
                                              </m:sSup>
                                              <m:r>
                                                <a:rPr lang="en-US" sz="2000" i="1">
                                                  <a:latin typeface="Cambria Math" panose="02040503050406030204" pitchFamily="18" charset="0"/>
                                                </a:rPr>
                                                <m:t>𝑥</m:t>
                                              </m:r>
                                            </m:e>
                                          </m:d>
                                        </m:e>
                                        <m:sup>
                                          <m:r>
                                            <a:rPr lang="en-US" sz="2000" i="1">
                                              <a:latin typeface="Cambria Math" panose="02040503050406030204" pitchFamily="18" charset="0"/>
                                            </a:rPr>
                                            <m:t>2</m:t>
                                          </m:r>
                                        </m:sup>
                                      </m:sSup>
                                    </m:e>
                                  </m:func>
                                </m:e>
                              </m:d>
                              <m:r>
                                <a:rPr lang="en-US" sz="2000" b="0" i="1" smtClean="0">
                                  <a:latin typeface="Cambria Math" panose="02040503050406030204" pitchFamily="18" charset="0"/>
                                </a:rPr>
                                <m:t>≤</m:t>
                              </m:r>
                              <m:sSubSup>
                                <m:sSubSupPr>
                                  <m:ctrlPr>
                                    <a:rPr lang="en-US" sz="2000" b="0" i="1" smtClean="0">
                                      <a:latin typeface="Cambria Math" panose="02040503050406030204" pitchFamily="18" charset="0"/>
                                    </a:rPr>
                                  </m:ctrlPr>
                                </m:sSubSupPr>
                                <m:e>
                                  <m:r>
                                    <a:rPr lang="en-US" sz="2000" b="0" i="1" smtClean="0">
                                      <a:latin typeface="Cambria Math" panose="02040503050406030204" pitchFamily="18" charset="0"/>
                                      <a:ea typeface="Cambria Math" panose="02040503050406030204" pitchFamily="18" charset="0"/>
                                    </a:rPr>
                                    <m:t>ɛ</m:t>
                                  </m:r>
                                </m:e>
                                <m:sub>
                                  <m:r>
                                    <a:rPr lang="en-US" sz="2000" b="0" i="1" smtClean="0">
                                      <a:latin typeface="Cambria Math" panose="02040503050406030204" pitchFamily="18" charset="0"/>
                                    </a:rPr>
                                    <m:t>𝑐</m:t>
                                  </m:r>
                                </m:sub>
                                <m:sup>
                                  <m:r>
                                    <a:rPr lang="en-US" sz="2000" b="0" i="1" smtClean="0">
                                      <a:latin typeface="Cambria Math" panose="02040503050406030204" pitchFamily="18" charset="0"/>
                                    </a:rPr>
                                    <m:t>2</m:t>
                                  </m:r>
                                </m:sup>
                              </m:sSubSup>
                            </m:e>
                          </m:d>
                        </m:e>
                      </m:func>
                    </m:oMath>
                  </m:oMathPara>
                </a14:m>
                <a:endParaRPr lang="en-US" sz="2000" dirty="0"/>
              </a:p>
            </p:txBody>
          </p:sp>
        </mc:Choice>
        <mc:Fallback xmlns="">
          <p:sp>
            <p:nvSpPr>
              <p:cNvPr id="6" name="TextBox 5">
                <a:extLst>
                  <a:ext uri="{FF2B5EF4-FFF2-40B4-BE49-F238E27FC236}">
                    <a16:creationId xmlns:a16="http://schemas.microsoft.com/office/drawing/2014/main" id="{41137CC0-C93F-4C6B-5502-85E820EAF59B}"/>
                  </a:ext>
                </a:extLst>
              </p:cNvPr>
              <p:cNvSpPr txBox="1">
                <a:spLocks noRot="1" noChangeAspect="1" noMove="1" noResize="1" noEditPoints="1" noAdjustHandles="1" noChangeArrowheads="1" noChangeShapeType="1" noTextEdit="1"/>
              </p:cNvSpPr>
              <p:nvPr/>
            </p:nvSpPr>
            <p:spPr>
              <a:xfrm>
                <a:off x="5363775" y="3106198"/>
                <a:ext cx="5256695" cy="561308"/>
              </a:xfrm>
              <a:prstGeom prst="rect">
                <a:avLst/>
              </a:prstGeom>
              <a:blipFill>
                <a:blip r:embed="rId9"/>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9550491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II: Linear Regression (analytical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6" name="Rectangle 9">
            <a:extLst>
              <a:ext uri="{FF2B5EF4-FFF2-40B4-BE49-F238E27FC236}">
                <a16:creationId xmlns:a16="http://schemas.microsoft.com/office/drawing/2014/main" id="{FDE0D74A-F952-6098-4DF6-2DCE2D0865E0}"/>
              </a:ext>
            </a:extLst>
          </p:cNvPr>
          <p:cNvSpPr>
            <a:spLocks noChangeArrowheads="1"/>
          </p:cNvSpPr>
          <p:nvPr/>
        </p:nvSpPr>
        <p:spPr bwMode="auto">
          <a:xfrm>
            <a:off x="7181672" y="3764969"/>
            <a:ext cx="2084777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168AA8A6-2CA0-EF9E-BC02-A1581B50ED5E}"/>
                  </a:ext>
                </a:extLst>
              </p:cNvPr>
              <p:cNvSpPr txBox="1"/>
              <p:nvPr/>
            </p:nvSpPr>
            <p:spPr>
              <a:xfrm>
                <a:off x="1132718" y="1881607"/>
                <a:ext cx="2580001" cy="103848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𝑦</m:t>
                      </m:r>
                      <m:r>
                        <a:rPr lang="en-US" sz="2400" i="1" smtClean="0">
                          <a:latin typeface="Cambria Math" panose="02040503050406030204" pitchFamily="18" charset="0"/>
                        </a:rPr>
                        <m:t>=</m:t>
                      </m:r>
                      <m:nary>
                        <m:naryPr>
                          <m:chr m:val="∑"/>
                          <m:ctrlPr>
                            <a:rPr lang="en-US" sz="2400" i="1" smtClean="0">
                              <a:latin typeface="Cambria Math" panose="02040503050406030204" pitchFamily="18" charset="0"/>
                            </a:rPr>
                          </m:ctrlPr>
                        </m:naryPr>
                        <m:sub>
                          <m:r>
                            <m:rPr>
                              <m:brk m:alnAt="23"/>
                            </m:rPr>
                            <a:rPr lang="en-US" sz="2400" b="0" i="1" smtClean="0">
                              <a:latin typeface="Cambria Math" panose="02040503050406030204" pitchFamily="18" charset="0"/>
                            </a:rPr>
                            <m:t>𝑖</m:t>
                          </m:r>
                          <m:r>
                            <a:rPr lang="en-US" sz="2400" b="0" i="1" smtClean="0">
                              <a:latin typeface="Cambria Math" panose="02040503050406030204" pitchFamily="18" charset="0"/>
                            </a:rPr>
                            <m:t>=</m:t>
                          </m:r>
                          <m:r>
                            <m:rPr>
                              <m:brk m:alnAt="23"/>
                            </m:rPr>
                            <a:rPr lang="en-US" sz="2400" b="0" i="1" smtClean="0">
                              <a:latin typeface="Cambria Math" panose="02040503050406030204" pitchFamily="18" charset="0"/>
                            </a:rPr>
                            <m:t>1</m:t>
                          </m:r>
                        </m:sub>
                        <m:sup>
                          <m:r>
                            <a:rPr lang="en-US" sz="2400" b="0" i="1" smtClean="0">
                              <a:latin typeface="Cambria Math" panose="02040503050406030204" pitchFamily="18" charset="0"/>
                            </a:rPr>
                            <m:t>𝑁</m:t>
                          </m:r>
                        </m:sup>
                        <m:e>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𝑏</m:t>
                              </m:r>
                            </m:e>
                            <m:sub>
                              <m:r>
                                <a:rPr lang="en-US" sz="2400" b="0" i="1" smtClean="0">
                                  <a:latin typeface="Cambria Math" panose="02040503050406030204" pitchFamily="18" charset="0"/>
                                </a:rPr>
                                <m:t>𝑖</m:t>
                              </m:r>
                            </m:sub>
                          </m:sSub>
                        </m:e>
                      </m:nary>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𝑖</m:t>
                          </m:r>
                        </m:sub>
                      </m:sSub>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𝑏</m:t>
                          </m:r>
                        </m:e>
                        <m:sup>
                          <m:r>
                            <m:rPr>
                              <m:sty m:val="p"/>
                            </m:rPr>
                            <a:rPr lang="en-US" sz="2400" b="0" i="0" smtClean="0">
                              <a:latin typeface="Cambria Math" panose="02040503050406030204" pitchFamily="18" charset="0"/>
                            </a:rPr>
                            <m:t>T</m:t>
                          </m:r>
                        </m:sup>
                      </m:sSup>
                      <m:r>
                        <a:rPr lang="en-US" sz="2400" b="0" i="1" smtClean="0">
                          <a:latin typeface="Cambria Math" panose="02040503050406030204" pitchFamily="18" charset="0"/>
                        </a:rPr>
                        <m:t>𝑥</m:t>
                      </m:r>
                    </m:oMath>
                  </m:oMathPara>
                </a14:m>
                <a:endParaRPr lang="en-US" sz="2400" dirty="0"/>
              </a:p>
            </p:txBody>
          </p:sp>
        </mc:Choice>
        <mc:Fallback xmlns="">
          <p:sp>
            <p:nvSpPr>
              <p:cNvPr id="19" name="TextBox 18">
                <a:extLst>
                  <a:ext uri="{FF2B5EF4-FFF2-40B4-BE49-F238E27FC236}">
                    <a16:creationId xmlns:a16="http://schemas.microsoft.com/office/drawing/2014/main" id="{168AA8A6-2CA0-EF9E-BC02-A1581B50ED5E}"/>
                  </a:ext>
                </a:extLst>
              </p:cNvPr>
              <p:cNvSpPr txBox="1">
                <a:spLocks noRot="1" noChangeAspect="1" noMove="1" noResize="1" noEditPoints="1" noAdjustHandles="1" noChangeArrowheads="1" noChangeShapeType="1" noTextEdit="1"/>
              </p:cNvSpPr>
              <p:nvPr/>
            </p:nvSpPr>
            <p:spPr>
              <a:xfrm>
                <a:off x="1132718" y="1881607"/>
                <a:ext cx="2580001" cy="1038489"/>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DEFA61A2-5C6B-32CE-DD4E-2DDA9C3D546F}"/>
                  </a:ext>
                </a:extLst>
              </p:cNvPr>
              <p:cNvSpPr txBox="1"/>
              <p:nvPr/>
            </p:nvSpPr>
            <p:spPr>
              <a:xfrm>
                <a:off x="1132718" y="3102591"/>
                <a:ext cx="1143903"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𝑁</m:t>
                          </m:r>
                        </m:sub>
                      </m:sSub>
                    </m:oMath>
                  </m:oMathPara>
                </a14:m>
                <a:endParaRPr lang="en-US" sz="2400" dirty="0"/>
              </a:p>
            </p:txBody>
          </p:sp>
        </mc:Choice>
        <mc:Fallback xmlns="">
          <p:sp>
            <p:nvSpPr>
              <p:cNvPr id="20" name="TextBox 19">
                <a:extLst>
                  <a:ext uri="{FF2B5EF4-FFF2-40B4-BE49-F238E27FC236}">
                    <a16:creationId xmlns:a16="http://schemas.microsoft.com/office/drawing/2014/main" id="{DEFA61A2-5C6B-32CE-DD4E-2DDA9C3D546F}"/>
                  </a:ext>
                </a:extLst>
              </p:cNvPr>
              <p:cNvSpPr txBox="1">
                <a:spLocks noRot="1" noChangeAspect="1" noMove="1" noResize="1" noEditPoints="1" noAdjustHandles="1" noChangeArrowheads="1" noChangeShapeType="1" noTextEdit="1"/>
              </p:cNvSpPr>
              <p:nvPr/>
            </p:nvSpPr>
            <p:spPr>
              <a:xfrm>
                <a:off x="1132718" y="3102591"/>
                <a:ext cx="1143903" cy="369332"/>
              </a:xfrm>
              <a:prstGeom prst="rect">
                <a:avLst/>
              </a:prstGeom>
              <a:blipFill>
                <a:blip r:embed="rId4"/>
                <a:stretch>
                  <a:fillRect l="-2139" r="-535" b="-13115"/>
                </a:stretch>
              </a:blipFill>
            </p:spPr>
            <p:txBody>
              <a:bodyPr/>
              <a:lstStyle/>
              <a:p>
                <a:r>
                  <a:rPr lang="en-US">
                    <a:noFill/>
                  </a:rPr>
                  <a:t> </a:t>
                </a:r>
              </a:p>
            </p:txBody>
          </p:sp>
        </mc:Fallback>
      </mc:AlternateContent>
      <p:sp>
        <p:nvSpPr>
          <p:cNvPr id="23" name="TextBox 22">
            <a:extLst>
              <a:ext uri="{FF2B5EF4-FFF2-40B4-BE49-F238E27FC236}">
                <a16:creationId xmlns:a16="http://schemas.microsoft.com/office/drawing/2014/main" id="{49649A23-1840-84E4-4A0A-E23DBBEC2CF1}"/>
              </a:ext>
            </a:extLst>
          </p:cNvPr>
          <p:cNvSpPr txBox="1"/>
          <p:nvPr/>
        </p:nvSpPr>
        <p:spPr>
          <a:xfrm>
            <a:off x="2341011" y="3145562"/>
            <a:ext cx="2958374" cy="369332"/>
          </a:xfrm>
          <a:prstGeom prst="rect">
            <a:avLst/>
          </a:prstGeom>
          <a:noFill/>
        </p:spPr>
        <p:txBody>
          <a:bodyPr wrap="square">
            <a:spAutoFit/>
          </a:bodyPr>
          <a:lstStyle/>
          <a:p>
            <a:r>
              <a:rPr lang="en-US" altLang="en-US" dirty="0">
                <a:ea typeface="Calibri" panose="020F0502020204030204" pitchFamily="34" charset="0"/>
                <a:cs typeface="Arial" panose="020B0604020202020204" pitchFamily="34" charset="0"/>
              </a:rPr>
              <a:t>a</a:t>
            </a:r>
            <a:r>
              <a:rPr kumimoji="0" lang="en-US" altLang="en-US" b="0" i="0" u="none" strike="noStrike" cap="none" normalizeH="0" baseline="0" dirty="0">
                <a:ln>
                  <a:noFill/>
                </a:ln>
                <a:solidFill>
                  <a:schemeClr val="tx1"/>
                </a:solidFill>
                <a:effectLst/>
                <a:ea typeface="Calibri" panose="020F0502020204030204" pitchFamily="34" charset="0"/>
                <a:cs typeface="Arial" panose="020B0604020202020204" pitchFamily="34" charset="0"/>
              </a:rPr>
              <a:t>re </a:t>
            </a:r>
            <a:r>
              <a:rPr kumimoji="0" lang="en-US" altLang="en-US" b="0" i="1" u="none" strike="noStrike" cap="none" normalizeH="0" baseline="0" dirty="0">
                <a:ln>
                  <a:noFill/>
                </a:ln>
                <a:solidFill>
                  <a:schemeClr val="tx1"/>
                </a:solidFill>
                <a:effectLst/>
                <a:ea typeface="Calibri" panose="020F0502020204030204" pitchFamily="34" charset="0"/>
                <a:cs typeface="Arial" panose="020B0604020202020204" pitchFamily="34" charset="0"/>
              </a:rPr>
              <a:t>N </a:t>
            </a:r>
            <a:r>
              <a:rPr kumimoji="0" lang="en-US" altLang="en-US" b="0" u="none" strike="noStrike" cap="none" normalizeH="0" baseline="0" dirty="0">
                <a:ln>
                  <a:noFill/>
                </a:ln>
                <a:solidFill>
                  <a:schemeClr val="tx1"/>
                </a:solidFill>
                <a:effectLst/>
                <a:ea typeface="Calibri" panose="020F0502020204030204" pitchFamily="34" charset="0"/>
                <a:cs typeface="Arial" panose="020B0604020202020204" pitchFamily="34" charset="0"/>
              </a:rPr>
              <a:t>independent variables</a:t>
            </a:r>
            <a:endParaRPr lang="en-US" dirty="0"/>
          </a:p>
        </p:txBody>
      </p:sp>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DD1AF51A-4C3E-0030-D60D-88072DCC22E4}"/>
                  </a:ext>
                </a:extLst>
              </p:cNvPr>
              <p:cNvSpPr txBox="1"/>
              <p:nvPr/>
            </p:nvSpPr>
            <p:spPr>
              <a:xfrm>
                <a:off x="1132717" y="3580303"/>
                <a:ext cx="245708"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rPr>
                        <m:t>𝑦</m:t>
                      </m:r>
                    </m:oMath>
                  </m:oMathPara>
                </a14:m>
                <a:endParaRPr lang="en-US" sz="2400" dirty="0"/>
              </a:p>
            </p:txBody>
          </p:sp>
        </mc:Choice>
        <mc:Fallback xmlns="">
          <p:sp>
            <p:nvSpPr>
              <p:cNvPr id="24" name="TextBox 23">
                <a:extLst>
                  <a:ext uri="{FF2B5EF4-FFF2-40B4-BE49-F238E27FC236}">
                    <a16:creationId xmlns:a16="http://schemas.microsoft.com/office/drawing/2014/main" id="{DD1AF51A-4C3E-0030-D60D-88072DCC22E4}"/>
                  </a:ext>
                </a:extLst>
              </p:cNvPr>
              <p:cNvSpPr txBox="1">
                <a:spLocks noRot="1" noChangeAspect="1" noMove="1" noResize="1" noEditPoints="1" noAdjustHandles="1" noChangeArrowheads="1" noChangeShapeType="1" noTextEdit="1"/>
              </p:cNvSpPr>
              <p:nvPr/>
            </p:nvSpPr>
            <p:spPr>
              <a:xfrm>
                <a:off x="1132717" y="3580303"/>
                <a:ext cx="245708" cy="369332"/>
              </a:xfrm>
              <a:prstGeom prst="rect">
                <a:avLst/>
              </a:prstGeom>
              <a:blipFill>
                <a:blip r:embed="rId5"/>
                <a:stretch>
                  <a:fillRect l="-30000" r="-30000" b="-24590"/>
                </a:stretch>
              </a:blipFill>
            </p:spPr>
            <p:txBody>
              <a:bodyPr/>
              <a:lstStyle/>
              <a:p>
                <a:r>
                  <a:rPr lang="en-US">
                    <a:noFill/>
                  </a:rPr>
                  <a:t> </a:t>
                </a:r>
              </a:p>
            </p:txBody>
          </p:sp>
        </mc:Fallback>
      </mc:AlternateContent>
      <p:sp>
        <p:nvSpPr>
          <p:cNvPr id="25" name="TextBox 24">
            <a:extLst>
              <a:ext uri="{FF2B5EF4-FFF2-40B4-BE49-F238E27FC236}">
                <a16:creationId xmlns:a16="http://schemas.microsoft.com/office/drawing/2014/main" id="{6BC54A4F-B788-C000-CEFD-E4E9C42909F2}"/>
              </a:ext>
            </a:extLst>
          </p:cNvPr>
          <p:cNvSpPr txBox="1"/>
          <p:nvPr/>
        </p:nvSpPr>
        <p:spPr>
          <a:xfrm>
            <a:off x="2341011" y="3603162"/>
            <a:ext cx="2958374" cy="369332"/>
          </a:xfrm>
          <a:prstGeom prst="rect">
            <a:avLst/>
          </a:prstGeom>
          <a:noFill/>
        </p:spPr>
        <p:txBody>
          <a:bodyPr wrap="square">
            <a:spAutoFit/>
          </a:bodyPr>
          <a:lstStyle/>
          <a:p>
            <a:r>
              <a:rPr lang="en-US" altLang="en-US" dirty="0">
                <a:ea typeface="Calibri" panose="020F0502020204030204" pitchFamily="34" charset="0"/>
                <a:cs typeface="Arial" panose="020B0604020202020204" pitchFamily="34" charset="0"/>
              </a:rPr>
              <a:t>is </a:t>
            </a:r>
            <a:r>
              <a:rPr kumimoji="0" lang="en-US" altLang="en-US" b="0" u="none" strike="noStrike" cap="none" normalizeH="0" baseline="0" dirty="0">
                <a:ln>
                  <a:noFill/>
                </a:ln>
                <a:solidFill>
                  <a:schemeClr val="tx1"/>
                </a:solidFill>
                <a:effectLst/>
                <a:ea typeface="Calibri" panose="020F0502020204030204" pitchFamily="34" charset="0"/>
                <a:cs typeface="Arial" panose="020B0604020202020204" pitchFamily="34" charset="0"/>
              </a:rPr>
              <a:t>dependent variable</a:t>
            </a:r>
            <a:endParaRPr lang="en-US" dirty="0"/>
          </a:p>
        </p:txBody>
      </p:sp>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7B19FF05-BB29-8BD9-C702-B79D972F54D6}"/>
                  </a:ext>
                </a:extLst>
              </p:cNvPr>
              <p:cNvSpPr txBox="1"/>
              <p:nvPr/>
            </p:nvSpPr>
            <p:spPr>
              <a:xfrm>
                <a:off x="1132717" y="4132130"/>
                <a:ext cx="1143903"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𝑏</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𝑏</m:t>
                          </m:r>
                        </m:e>
                        <m:sub>
                          <m:r>
                            <a:rPr lang="en-US" sz="2400" b="0" i="1" smtClean="0">
                              <a:latin typeface="Cambria Math" panose="02040503050406030204" pitchFamily="18" charset="0"/>
                            </a:rPr>
                            <m:t>𝑁</m:t>
                          </m:r>
                        </m:sub>
                      </m:sSub>
                    </m:oMath>
                  </m:oMathPara>
                </a14:m>
                <a:endParaRPr lang="en-US" sz="2400" dirty="0"/>
              </a:p>
            </p:txBody>
          </p:sp>
        </mc:Choice>
        <mc:Fallback xmlns="">
          <p:sp>
            <p:nvSpPr>
              <p:cNvPr id="26" name="TextBox 25">
                <a:extLst>
                  <a:ext uri="{FF2B5EF4-FFF2-40B4-BE49-F238E27FC236}">
                    <a16:creationId xmlns:a16="http://schemas.microsoft.com/office/drawing/2014/main" id="{7B19FF05-BB29-8BD9-C702-B79D972F54D6}"/>
                  </a:ext>
                </a:extLst>
              </p:cNvPr>
              <p:cNvSpPr txBox="1">
                <a:spLocks noRot="1" noChangeAspect="1" noMove="1" noResize="1" noEditPoints="1" noAdjustHandles="1" noChangeArrowheads="1" noChangeShapeType="1" noTextEdit="1"/>
              </p:cNvSpPr>
              <p:nvPr/>
            </p:nvSpPr>
            <p:spPr>
              <a:xfrm>
                <a:off x="1132717" y="4132130"/>
                <a:ext cx="1143903" cy="369332"/>
              </a:xfrm>
              <a:prstGeom prst="rect">
                <a:avLst/>
              </a:prstGeom>
              <a:blipFill>
                <a:blip r:embed="rId6"/>
                <a:stretch>
                  <a:fillRect l="-4278" b="-15000"/>
                </a:stretch>
              </a:blipFill>
            </p:spPr>
            <p:txBody>
              <a:bodyPr/>
              <a:lstStyle/>
              <a:p>
                <a:r>
                  <a:rPr lang="en-US">
                    <a:noFill/>
                  </a:rPr>
                  <a:t> </a:t>
                </a:r>
              </a:p>
            </p:txBody>
          </p:sp>
        </mc:Fallback>
      </mc:AlternateContent>
      <p:sp>
        <p:nvSpPr>
          <p:cNvPr id="27" name="TextBox 26">
            <a:extLst>
              <a:ext uri="{FF2B5EF4-FFF2-40B4-BE49-F238E27FC236}">
                <a16:creationId xmlns:a16="http://schemas.microsoft.com/office/drawing/2014/main" id="{1D740DB7-7D07-939F-3C2A-EBC6E66313E7}"/>
              </a:ext>
            </a:extLst>
          </p:cNvPr>
          <p:cNvSpPr txBox="1"/>
          <p:nvPr/>
        </p:nvSpPr>
        <p:spPr>
          <a:xfrm>
            <a:off x="2341011" y="4132130"/>
            <a:ext cx="2958374" cy="369332"/>
          </a:xfrm>
          <a:prstGeom prst="rect">
            <a:avLst/>
          </a:prstGeom>
          <a:noFill/>
        </p:spPr>
        <p:txBody>
          <a:bodyPr wrap="square">
            <a:spAutoFit/>
          </a:bodyPr>
          <a:lstStyle/>
          <a:p>
            <a:r>
              <a:rPr lang="en-US" altLang="en-US" dirty="0">
                <a:ea typeface="Calibri" panose="020F0502020204030204" pitchFamily="34" charset="0"/>
                <a:cs typeface="Arial" panose="020B0604020202020204" pitchFamily="34" charset="0"/>
              </a:rPr>
              <a:t>a</a:t>
            </a:r>
            <a:r>
              <a:rPr kumimoji="0" lang="en-US" altLang="en-US" b="0" i="0" u="none" strike="noStrike" cap="none" normalizeH="0" baseline="0" dirty="0">
                <a:ln>
                  <a:noFill/>
                </a:ln>
                <a:solidFill>
                  <a:schemeClr val="tx1"/>
                </a:solidFill>
                <a:effectLst/>
                <a:ea typeface="Calibri" panose="020F0502020204030204" pitchFamily="34" charset="0"/>
                <a:cs typeface="Arial" panose="020B0604020202020204" pitchFamily="34" charset="0"/>
              </a:rPr>
              <a:t>re </a:t>
            </a:r>
            <a:r>
              <a:rPr kumimoji="0" lang="en-US" altLang="en-US" b="0" u="none" strike="noStrike" cap="none" normalizeH="0" baseline="0" dirty="0">
                <a:ln>
                  <a:noFill/>
                </a:ln>
                <a:solidFill>
                  <a:schemeClr val="tx1"/>
                </a:solidFill>
                <a:effectLst/>
                <a:ea typeface="Calibri" panose="020F0502020204030204" pitchFamily="34" charset="0"/>
                <a:cs typeface="Arial" panose="020B0604020202020204" pitchFamily="34" charset="0"/>
              </a:rPr>
              <a:t>regression coefficients</a:t>
            </a:r>
            <a:endParaRPr lang="en-US" dirty="0"/>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9FA2CA4C-990C-D717-97F1-F44C7004CBA9}"/>
                  </a:ext>
                </a:extLst>
              </p:cNvPr>
              <p:cNvSpPr txBox="1"/>
              <p:nvPr/>
            </p:nvSpPr>
            <p:spPr>
              <a:xfrm>
                <a:off x="1255571" y="5404509"/>
                <a:ext cx="2225802" cy="48981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en-US" sz="2400" b="0" i="1" smtClean="0">
                              <a:latin typeface="Cambria Math" panose="02040503050406030204" pitchFamily="18" charset="0"/>
                            </a:rPr>
                          </m:ctrlPr>
                        </m:sSupPr>
                        <m:e>
                          <m:d>
                            <m:dPr>
                              <m:ctrlPr>
                                <a:rPr lang="en-US" sz="2400" i="1">
                                  <a:latin typeface="Cambria Math" panose="02040503050406030204" pitchFamily="18" charset="0"/>
                                </a:rPr>
                              </m:ctrlPr>
                            </m:dPr>
                            <m:e>
                              <m:r>
                                <a:rPr lang="en-US" sz="2400" i="1">
                                  <a:latin typeface="Cambria Math" panose="02040503050406030204" pitchFamily="18" charset="0"/>
                                </a:rPr>
                                <m:t>𝑦</m:t>
                              </m:r>
                              <m:r>
                                <a:rPr lang="en-US" sz="2400" i="1">
                                  <a:latin typeface="Cambria Math" panose="02040503050406030204" pitchFamily="18" charset="0"/>
                                </a:rPr>
                                <m:t>−</m:t>
                              </m:r>
                              <m:sSup>
                                <m:sSupPr>
                                  <m:ctrlPr>
                                    <a:rPr lang="en-US" sz="2400" i="1">
                                      <a:latin typeface="Cambria Math" panose="02040503050406030204" pitchFamily="18" charset="0"/>
                                    </a:rPr>
                                  </m:ctrlPr>
                                </m:sSupPr>
                                <m:e>
                                  <m:r>
                                    <a:rPr lang="en-US" sz="2400" i="1">
                                      <a:latin typeface="Cambria Math" panose="02040503050406030204" pitchFamily="18" charset="0"/>
                                    </a:rPr>
                                    <m:t>𝑏</m:t>
                                  </m:r>
                                </m:e>
                                <m:sup>
                                  <m:r>
                                    <m:rPr>
                                      <m:sty m:val="p"/>
                                    </m:rPr>
                                    <a:rPr lang="en-US" sz="2400">
                                      <a:latin typeface="Cambria Math" panose="02040503050406030204" pitchFamily="18" charset="0"/>
                                    </a:rPr>
                                    <m:t>T</m:t>
                                  </m:r>
                                </m:sup>
                              </m:sSup>
                              <m:r>
                                <a:rPr lang="en-US" sz="2400" i="1">
                                  <a:latin typeface="Cambria Math" panose="02040503050406030204" pitchFamily="18" charset="0"/>
                                </a:rPr>
                                <m:t>𝑥</m:t>
                              </m:r>
                            </m:e>
                          </m:d>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sSubSup>
                        <m:sSubSupPr>
                          <m:ctrlPr>
                            <a:rPr lang="en-US" sz="2400" b="0" i="1" smtClean="0">
                              <a:latin typeface="Cambria Math" panose="02040503050406030204" pitchFamily="18" charset="0"/>
                            </a:rPr>
                          </m:ctrlPr>
                        </m:sSubSupPr>
                        <m:e>
                          <m:r>
                            <a:rPr lang="en-US" sz="2400" b="0" i="1" smtClean="0">
                              <a:latin typeface="Cambria Math" panose="02040503050406030204" pitchFamily="18" charset="0"/>
                              <a:ea typeface="Cambria Math" panose="02040503050406030204" pitchFamily="18" charset="0"/>
                            </a:rPr>
                            <m:t>ɛ</m:t>
                          </m:r>
                        </m:e>
                        <m:sub>
                          <m:r>
                            <a:rPr lang="en-US" sz="2400" b="0" i="1" smtClean="0">
                              <a:latin typeface="Cambria Math" panose="02040503050406030204" pitchFamily="18" charset="0"/>
                            </a:rPr>
                            <m:t>𝑐</m:t>
                          </m:r>
                        </m:sub>
                        <m:sup>
                          <m:r>
                            <a:rPr lang="en-US" sz="2400" b="0" i="1" smtClean="0">
                              <a:latin typeface="Cambria Math" panose="02040503050406030204" pitchFamily="18" charset="0"/>
                            </a:rPr>
                            <m:t>2</m:t>
                          </m:r>
                        </m:sup>
                      </m:sSubSup>
                    </m:oMath>
                  </m:oMathPara>
                </a14:m>
                <a:endParaRPr lang="en-US" sz="2400" dirty="0"/>
              </a:p>
            </p:txBody>
          </p:sp>
        </mc:Choice>
        <mc:Fallback xmlns="">
          <p:sp>
            <p:nvSpPr>
              <p:cNvPr id="4" name="TextBox 3">
                <a:extLst>
                  <a:ext uri="{FF2B5EF4-FFF2-40B4-BE49-F238E27FC236}">
                    <a16:creationId xmlns:a16="http://schemas.microsoft.com/office/drawing/2014/main" id="{9FA2CA4C-990C-D717-97F1-F44C7004CBA9}"/>
                  </a:ext>
                </a:extLst>
              </p:cNvPr>
              <p:cNvSpPr txBox="1">
                <a:spLocks noRot="1" noChangeAspect="1" noMove="1" noResize="1" noEditPoints="1" noAdjustHandles="1" noChangeArrowheads="1" noChangeShapeType="1" noTextEdit="1"/>
              </p:cNvSpPr>
              <p:nvPr/>
            </p:nvSpPr>
            <p:spPr>
              <a:xfrm>
                <a:off x="1255571" y="5404509"/>
                <a:ext cx="2225802" cy="489814"/>
              </a:xfrm>
              <a:prstGeom prst="rect">
                <a:avLst/>
              </a:prstGeom>
              <a:blipFill>
                <a:blip r:embed="rId7"/>
                <a:stretch>
                  <a:fillRect/>
                </a:stretch>
              </a:blipFill>
            </p:spPr>
            <p:txBody>
              <a:bodyPr/>
              <a:lstStyle/>
              <a:p>
                <a:r>
                  <a:rPr lang="en-US">
                    <a:noFill/>
                  </a:rPr>
                  <a:t> </a:t>
                </a:r>
              </a:p>
            </p:txBody>
          </p:sp>
        </mc:Fallback>
      </mc:AlternateContent>
      <p:cxnSp>
        <p:nvCxnSpPr>
          <p:cNvPr id="7" name="Straight Connector 6">
            <a:extLst>
              <a:ext uri="{FF2B5EF4-FFF2-40B4-BE49-F238E27FC236}">
                <a16:creationId xmlns:a16="http://schemas.microsoft.com/office/drawing/2014/main" id="{59E4D47D-7C05-5666-A037-F9DF2A8031D4}"/>
              </a:ext>
            </a:extLst>
          </p:cNvPr>
          <p:cNvCxnSpPr/>
          <p:nvPr/>
        </p:nvCxnSpPr>
        <p:spPr>
          <a:xfrm>
            <a:off x="5299385" y="1690688"/>
            <a:ext cx="0" cy="4565733"/>
          </a:xfrm>
          <a:prstGeom prst="line">
            <a:avLst/>
          </a:prstGeom>
          <a:ln w="38100"/>
        </p:spPr>
        <p:style>
          <a:lnRef idx="1">
            <a:schemeClr val="accent5"/>
          </a:lnRef>
          <a:fillRef idx="0">
            <a:schemeClr val="accent5"/>
          </a:fillRef>
          <a:effectRef idx="0">
            <a:schemeClr val="accent5"/>
          </a:effectRef>
          <a:fontRef idx="minor">
            <a:schemeClr val="tx1"/>
          </a:fontRef>
        </p:style>
      </p:cxn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11902C64-7BFA-1C57-D014-3B4120753A6A}"/>
                  </a:ext>
                </a:extLst>
              </p:cNvPr>
              <p:cNvSpPr txBox="1"/>
              <p:nvPr/>
            </p:nvSpPr>
            <p:spPr>
              <a:xfrm>
                <a:off x="5368009" y="1854041"/>
                <a:ext cx="6434390" cy="68653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𝑈</m:t>
                      </m:r>
                      <m:d>
                        <m:dPr>
                          <m:ctrlPr>
                            <a:rPr lang="en-US" sz="2000" b="0" i="1" smtClean="0">
                              <a:latin typeface="Cambria Math" panose="02040503050406030204" pitchFamily="18" charset="0"/>
                            </a:rPr>
                          </m:ctrlPr>
                        </m:dPr>
                        <m:e>
                          <m:r>
                            <a:rPr lang="en-US" sz="2000" b="0" i="1" smtClean="0">
                              <a:latin typeface="Cambria Math" panose="02040503050406030204" pitchFamily="18" charset="0"/>
                            </a:rPr>
                            <m:t>h</m:t>
                          </m:r>
                        </m:e>
                      </m:d>
                      <m:r>
                        <a:rPr lang="en-US" sz="2000" i="1" smtClean="0">
                          <a:latin typeface="Cambria Math" panose="02040503050406030204" pitchFamily="18" charset="0"/>
                        </a:rPr>
                        <m:t>=</m:t>
                      </m:r>
                      <m:d>
                        <m:dPr>
                          <m:begChr m:val="{"/>
                          <m:endChr m:val="}"/>
                          <m:ctrlPr>
                            <a:rPr lang="en-US" sz="2000" i="1" smtClean="0">
                              <a:latin typeface="Cambria Math" panose="02040503050406030204" pitchFamily="18" charset="0"/>
                            </a:rPr>
                          </m:ctrlPr>
                        </m:dPr>
                        <m:e>
                          <m:r>
                            <a:rPr lang="en-US" sz="2000" b="0" i="1" smtClean="0">
                              <a:latin typeface="Cambria Math" panose="02040503050406030204" pitchFamily="18" charset="0"/>
                            </a:rPr>
                            <m:t>𝑦</m:t>
                          </m:r>
                          <m:r>
                            <a:rPr lang="en-US" sz="2000" b="0" i="1" smtClean="0">
                              <a:latin typeface="Cambria Math" panose="02040503050406030204" pitchFamily="18" charset="0"/>
                            </a:rPr>
                            <m:t>, </m:t>
                          </m:r>
                          <m:r>
                            <a:rPr lang="en-US" sz="2000" b="0" i="1" smtClean="0">
                              <a:latin typeface="Cambria Math" panose="02040503050406030204" pitchFamily="18" charset="0"/>
                            </a:rPr>
                            <m:t>𝑥</m:t>
                          </m:r>
                          <m:r>
                            <a:rPr lang="en-US" sz="2000" b="0" i="1" smtClean="0">
                              <a:latin typeface="Cambria Math" panose="02040503050406030204" pitchFamily="18" charset="0"/>
                            </a:rPr>
                            <m:t>: </m:t>
                          </m:r>
                          <m:d>
                            <m:dPr>
                              <m:begChr m:val="|"/>
                              <m:endChr m:val="|"/>
                              <m:ctrlPr>
                                <a:rPr lang="en-US" sz="2000" b="0" i="1" smtClean="0">
                                  <a:latin typeface="Cambria Math" panose="02040503050406030204" pitchFamily="18" charset="0"/>
                                </a:rPr>
                              </m:ctrlPr>
                            </m:dPr>
                            <m:e>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𝑦</m:t>
                                  </m:r>
                                  <m:r>
                                    <a:rPr lang="en-US" sz="2000" b="0" i="1" smtClean="0">
                                      <a:latin typeface="Cambria Math" panose="02040503050406030204" pitchFamily="18" charset="0"/>
                                    </a:rPr>
                                    <m:t>−</m:t>
                                  </m:r>
                                  <m:acc>
                                    <m:accPr>
                                      <m:chr m:val="̃"/>
                                      <m:ctrlPr>
                                        <a:rPr lang="en-US" sz="2000" b="0" i="1" smtClean="0">
                                          <a:latin typeface="Cambria Math" panose="02040503050406030204" pitchFamily="18" charset="0"/>
                                        </a:rPr>
                                      </m:ctrlPr>
                                    </m:accPr>
                                    <m:e>
                                      <m:r>
                                        <a:rPr lang="en-US" sz="2000" b="0" i="1" smtClean="0">
                                          <a:latin typeface="Cambria Math" panose="02040503050406030204" pitchFamily="18" charset="0"/>
                                        </a:rPr>
                                        <m:t>𝑦</m:t>
                                      </m:r>
                                    </m:e>
                                  </m:acc>
                                </m:num>
                                <m:den>
                                  <m:acc>
                                    <m:accPr>
                                      <m:chr m:val="̃"/>
                                      <m:ctrlPr>
                                        <a:rPr lang="en-US" sz="2000" i="1">
                                          <a:latin typeface="Cambria Math" panose="02040503050406030204" pitchFamily="18" charset="0"/>
                                        </a:rPr>
                                      </m:ctrlPr>
                                    </m:accPr>
                                    <m:e>
                                      <m:r>
                                        <a:rPr lang="en-US" sz="2000" i="1">
                                          <a:latin typeface="Cambria Math" panose="02040503050406030204" pitchFamily="18" charset="0"/>
                                        </a:rPr>
                                        <m:t>𝑦</m:t>
                                      </m:r>
                                    </m:e>
                                  </m:acc>
                                </m:den>
                              </m:f>
                            </m:e>
                          </m:d>
                          <m:r>
                            <a:rPr lang="en-US" sz="2000" b="0" i="1" smtClean="0">
                              <a:latin typeface="Cambria Math" panose="02040503050406030204" pitchFamily="18" charset="0"/>
                            </a:rPr>
                            <m:t>≤</m:t>
                          </m:r>
                          <m:r>
                            <a:rPr lang="en-US" sz="2000" b="0" i="1" smtClean="0">
                              <a:latin typeface="Cambria Math" panose="02040503050406030204" pitchFamily="18" charset="0"/>
                            </a:rPr>
                            <m:t>h</m:t>
                          </m:r>
                          <m:r>
                            <a:rPr lang="en-US" sz="2000" b="0" i="1" smtClean="0">
                              <a:latin typeface="Cambria Math" panose="02040503050406030204" pitchFamily="18" charset="0"/>
                            </a:rPr>
                            <m:t>,</m:t>
                          </m:r>
                          <m:d>
                            <m:dPr>
                              <m:begChr m:val="|"/>
                              <m:endChr m:val="|"/>
                              <m:ctrlPr>
                                <a:rPr lang="en-US" sz="2000" i="1">
                                  <a:latin typeface="Cambria Math" panose="02040503050406030204" pitchFamily="18" charset="0"/>
                                </a:rPr>
                              </m:ctrlPr>
                            </m:dPr>
                            <m:e>
                              <m:f>
                                <m:fPr>
                                  <m:ctrlPr>
                                    <a:rPr lang="en-US" sz="2000" i="1">
                                      <a:latin typeface="Cambria Math" panose="02040503050406030204" pitchFamily="18" charset="0"/>
                                    </a:rPr>
                                  </m:ctrlPr>
                                </m:fPr>
                                <m:num>
                                  <m:sSub>
                                    <m:sSubPr>
                                      <m:ctrlPr>
                                        <a:rPr lang="en-US" sz="2000" i="1" smtClean="0">
                                          <a:latin typeface="Cambria Math" panose="02040503050406030204" pitchFamily="18" charset="0"/>
                                        </a:rPr>
                                      </m:ctrlPr>
                                    </m:sSubPr>
                                    <m:e>
                                      <m:r>
                                        <a:rPr lang="en-US" sz="2000" b="0" i="1" smtClean="0">
                                          <a:latin typeface="Cambria Math" panose="02040503050406030204" pitchFamily="18" charset="0"/>
                                        </a:rPr>
                                        <m:t>𝑥</m:t>
                                      </m:r>
                                    </m:e>
                                    <m:sub>
                                      <m:r>
                                        <a:rPr lang="en-US" sz="2000" b="0" i="1" smtClean="0">
                                          <a:latin typeface="Cambria Math" panose="02040503050406030204" pitchFamily="18" charset="0"/>
                                        </a:rPr>
                                        <m:t>𝑖</m:t>
                                      </m:r>
                                    </m:sub>
                                  </m:sSub>
                                  <m:r>
                                    <a:rPr lang="en-US" sz="2000" i="1">
                                      <a:latin typeface="Cambria Math" panose="02040503050406030204" pitchFamily="18" charset="0"/>
                                    </a:rPr>
                                    <m:t>−</m:t>
                                  </m:r>
                                  <m:sSub>
                                    <m:sSubPr>
                                      <m:ctrlPr>
                                        <a:rPr lang="en-US" sz="2000" i="1" smtClean="0">
                                          <a:latin typeface="Cambria Math" panose="02040503050406030204" pitchFamily="18" charset="0"/>
                                        </a:rPr>
                                      </m:ctrlPr>
                                    </m:sSubPr>
                                    <m:e>
                                      <m:acc>
                                        <m:accPr>
                                          <m:chr m:val="̃"/>
                                          <m:ctrlPr>
                                            <a:rPr lang="en-US" sz="2000" b="0" i="1" smtClean="0">
                                              <a:latin typeface="Cambria Math" panose="02040503050406030204" pitchFamily="18" charset="0"/>
                                            </a:rPr>
                                          </m:ctrlPr>
                                        </m:accPr>
                                        <m:e>
                                          <m:r>
                                            <a:rPr lang="en-US" sz="2000" b="0" i="1" smtClean="0">
                                              <a:latin typeface="Cambria Math" panose="02040503050406030204" pitchFamily="18" charset="0"/>
                                            </a:rPr>
                                            <m:t>𝑥</m:t>
                                          </m:r>
                                        </m:e>
                                      </m:acc>
                                    </m:e>
                                    <m:sub>
                                      <m:r>
                                        <a:rPr lang="en-US" sz="2000" b="0" i="1" smtClean="0">
                                          <a:latin typeface="Cambria Math" panose="02040503050406030204" pitchFamily="18" charset="0"/>
                                        </a:rPr>
                                        <m:t>𝑖</m:t>
                                      </m:r>
                                    </m:sub>
                                  </m:sSub>
                                </m:num>
                                <m:den>
                                  <m:sSub>
                                    <m:sSubPr>
                                      <m:ctrlPr>
                                        <a:rPr lang="en-US" sz="2000" i="1">
                                          <a:latin typeface="Cambria Math" panose="02040503050406030204" pitchFamily="18" charset="0"/>
                                        </a:rPr>
                                      </m:ctrlPr>
                                    </m:sSubPr>
                                    <m:e>
                                      <m:acc>
                                        <m:accPr>
                                          <m:chr m:val="̃"/>
                                          <m:ctrlPr>
                                            <a:rPr lang="en-US" sz="2000" i="1">
                                              <a:latin typeface="Cambria Math" panose="02040503050406030204" pitchFamily="18" charset="0"/>
                                            </a:rPr>
                                          </m:ctrlPr>
                                        </m:accPr>
                                        <m:e>
                                          <m:r>
                                            <a:rPr lang="en-US" sz="2000" i="1">
                                              <a:latin typeface="Cambria Math" panose="02040503050406030204" pitchFamily="18" charset="0"/>
                                            </a:rPr>
                                            <m:t>𝑥</m:t>
                                          </m:r>
                                        </m:e>
                                      </m:acc>
                                    </m:e>
                                    <m:sub>
                                      <m:r>
                                        <a:rPr lang="en-US" sz="2000" i="1">
                                          <a:latin typeface="Cambria Math" panose="02040503050406030204" pitchFamily="18" charset="0"/>
                                        </a:rPr>
                                        <m:t>𝑖</m:t>
                                      </m:r>
                                    </m:sub>
                                  </m:sSub>
                                </m:den>
                              </m:f>
                            </m:e>
                          </m:d>
                          <m:r>
                            <a:rPr lang="en-US" sz="2000" i="1">
                              <a:latin typeface="Cambria Math" panose="02040503050406030204" pitchFamily="18" charset="0"/>
                            </a:rPr>
                            <m:t>≤</m:t>
                          </m:r>
                          <m:r>
                            <a:rPr lang="en-US" sz="2000" i="1">
                              <a:latin typeface="Cambria Math" panose="02040503050406030204" pitchFamily="18" charset="0"/>
                            </a:rPr>
                            <m:t>h</m:t>
                          </m:r>
                          <m:r>
                            <a:rPr lang="en-US" sz="2000" b="0" i="1" smtClean="0">
                              <a:latin typeface="Cambria Math" panose="02040503050406030204" pitchFamily="18" charset="0"/>
                            </a:rPr>
                            <m:t>, </m:t>
                          </m:r>
                          <m:r>
                            <a:rPr lang="en-US" sz="2000" b="0" i="1" smtClean="0">
                              <a:latin typeface="Cambria Math" panose="02040503050406030204" pitchFamily="18" charset="0"/>
                            </a:rPr>
                            <m:t>𝑖</m:t>
                          </m:r>
                          <m:r>
                            <a:rPr lang="en-US" sz="2000" b="0" i="1" smtClean="0">
                              <a:latin typeface="Cambria Math" panose="02040503050406030204" pitchFamily="18" charset="0"/>
                            </a:rPr>
                            <m:t>=</m:t>
                          </m:r>
                          <m:r>
                            <a:rPr lang="en-US" sz="2000" b="0" i="1" smtClean="0">
                              <a:latin typeface="Cambria Math" panose="02040503050406030204" pitchFamily="18" charset="0"/>
                            </a:rPr>
                            <m:t>1</m:t>
                          </m:r>
                          <m:r>
                            <a:rPr lang="en-US" sz="2000" b="0" i="1" smtClean="0">
                              <a:latin typeface="Cambria Math" panose="02040503050406030204" pitchFamily="18" charset="0"/>
                            </a:rPr>
                            <m:t>,…</m:t>
                          </m:r>
                          <m:r>
                            <a:rPr lang="en-US" sz="2000" b="0" i="1" smtClean="0">
                              <a:latin typeface="Cambria Math" panose="02040503050406030204" pitchFamily="18" charset="0"/>
                            </a:rPr>
                            <m:t>𝑁</m:t>
                          </m:r>
                        </m:e>
                      </m:d>
                      <m:r>
                        <a:rPr lang="en-US" sz="2000" b="0" i="1" smtClean="0">
                          <a:latin typeface="Cambria Math" panose="02040503050406030204" pitchFamily="18" charset="0"/>
                        </a:rPr>
                        <m:t>, </m:t>
                      </m:r>
                      <m:r>
                        <a:rPr lang="en-US" sz="2000" b="0" i="1" smtClean="0">
                          <a:latin typeface="Cambria Math" panose="02040503050406030204" pitchFamily="18" charset="0"/>
                        </a:rPr>
                        <m:t>h</m:t>
                      </m:r>
                      <m:r>
                        <a:rPr lang="en-US" sz="2000" b="0" i="1" smtClean="0">
                          <a:latin typeface="Cambria Math" panose="02040503050406030204" pitchFamily="18" charset="0"/>
                        </a:rPr>
                        <m:t>≥</m:t>
                      </m:r>
                      <m:r>
                        <a:rPr lang="en-US" sz="2000" b="0" i="1" smtClean="0">
                          <a:latin typeface="Cambria Math" panose="02040503050406030204" pitchFamily="18" charset="0"/>
                        </a:rPr>
                        <m:t>0</m:t>
                      </m:r>
                    </m:oMath>
                  </m:oMathPara>
                </a14:m>
                <a:endParaRPr lang="en-US" sz="2000" dirty="0"/>
              </a:p>
            </p:txBody>
          </p:sp>
        </mc:Choice>
        <mc:Fallback xmlns="">
          <p:sp>
            <p:nvSpPr>
              <p:cNvPr id="8" name="TextBox 7">
                <a:extLst>
                  <a:ext uri="{FF2B5EF4-FFF2-40B4-BE49-F238E27FC236}">
                    <a16:creationId xmlns:a16="http://schemas.microsoft.com/office/drawing/2014/main" id="{11902C64-7BFA-1C57-D014-3B4120753A6A}"/>
                  </a:ext>
                </a:extLst>
              </p:cNvPr>
              <p:cNvSpPr txBox="1">
                <a:spLocks noRot="1" noChangeAspect="1" noMove="1" noResize="1" noEditPoints="1" noAdjustHandles="1" noChangeArrowheads="1" noChangeShapeType="1" noTextEdit="1"/>
              </p:cNvSpPr>
              <p:nvPr/>
            </p:nvSpPr>
            <p:spPr>
              <a:xfrm>
                <a:off x="5368009" y="1854041"/>
                <a:ext cx="6434390" cy="686535"/>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1137CC0-C93F-4C6B-5502-85E820EAF59B}"/>
                  </a:ext>
                </a:extLst>
              </p:cNvPr>
              <p:cNvSpPr txBox="1"/>
              <p:nvPr/>
            </p:nvSpPr>
            <p:spPr>
              <a:xfrm>
                <a:off x="5363775" y="3106198"/>
                <a:ext cx="5256695" cy="5613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en-US" sz="2000" b="0" i="1" smtClean="0">
                              <a:latin typeface="Cambria Math" panose="02040503050406030204" pitchFamily="18" charset="0"/>
                            </a:rPr>
                          </m:ctrlPr>
                        </m:accPr>
                        <m:e>
                          <m:r>
                            <a:rPr lang="en-US" sz="2000" b="0" i="1" smtClean="0">
                              <a:latin typeface="Cambria Math" panose="02040503050406030204" pitchFamily="18" charset="0"/>
                            </a:rPr>
                            <m:t>h</m:t>
                          </m:r>
                        </m:e>
                      </m:acc>
                      <m:d>
                        <m:dPr>
                          <m:ctrlPr>
                            <a:rPr lang="en-US" sz="2000" b="0" i="1" smtClean="0">
                              <a:latin typeface="Cambria Math" panose="02040503050406030204" pitchFamily="18" charset="0"/>
                            </a:rPr>
                          </m:ctrlPr>
                        </m:dPr>
                        <m:e>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ea typeface="Cambria Math" panose="02040503050406030204" pitchFamily="18" charset="0"/>
                                </a:rPr>
                                <m:t>ɛ</m:t>
                              </m:r>
                            </m:e>
                            <m:sub>
                              <m:r>
                                <a:rPr lang="en-US" sz="2000" b="0" i="1" smtClean="0">
                                  <a:latin typeface="Cambria Math" panose="02040503050406030204" pitchFamily="18" charset="0"/>
                                </a:rPr>
                                <m:t>𝑐</m:t>
                              </m:r>
                            </m:sub>
                          </m:sSub>
                          <m:r>
                            <a:rPr lang="en-US" sz="2000" b="0" i="1" smtClean="0">
                              <a:latin typeface="Cambria Math" panose="02040503050406030204" pitchFamily="18" charset="0"/>
                            </a:rPr>
                            <m:t>,</m:t>
                          </m:r>
                          <m:r>
                            <a:rPr lang="en-US" sz="2000" b="0" i="1" smtClean="0">
                              <a:latin typeface="Cambria Math" panose="02040503050406030204" pitchFamily="18" charset="0"/>
                            </a:rPr>
                            <m:t>𝑏</m:t>
                          </m:r>
                        </m:e>
                      </m:d>
                      <m:r>
                        <a:rPr lang="en-US" sz="2000" i="1" smtClean="0">
                          <a:latin typeface="Cambria Math" panose="02040503050406030204" pitchFamily="18" charset="0"/>
                        </a:rPr>
                        <m:t>=</m:t>
                      </m:r>
                      <m:func>
                        <m:funcPr>
                          <m:ctrlPr>
                            <a:rPr lang="en-US" sz="2000" b="0" i="1" smtClean="0">
                              <a:latin typeface="Cambria Math" panose="02040503050406030204" pitchFamily="18" charset="0"/>
                            </a:rPr>
                          </m:ctrlPr>
                        </m:funcPr>
                        <m:fName>
                          <m:r>
                            <m:rPr>
                              <m:sty m:val="p"/>
                            </m:rPr>
                            <a:rPr lang="en-US" sz="2000" b="0" i="0" smtClean="0">
                              <a:latin typeface="Cambria Math" panose="02040503050406030204" pitchFamily="18" charset="0"/>
                            </a:rPr>
                            <m:t>max</m:t>
                          </m:r>
                        </m:fName>
                        <m:e>
                          <m:d>
                            <m:dPr>
                              <m:begChr m:val="{"/>
                              <m:endChr m:val="}"/>
                              <m:ctrlPr>
                                <a:rPr lang="en-US" sz="2000" i="1">
                                  <a:latin typeface="Cambria Math" panose="02040503050406030204" pitchFamily="18" charset="0"/>
                                </a:rPr>
                              </m:ctrlPr>
                            </m:dPr>
                            <m:e>
                              <m:r>
                                <a:rPr lang="en-US" sz="2000" b="0" i="1" smtClean="0">
                                  <a:latin typeface="Cambria Math" panose="02040503050406030204" pitchFamily="18" charset="0"/>
                                </a:rPr>
                                <m:t>h</m:t>
                              </m:r>
                              <m:r>
                                <a:rPr lang="en-US" sz="2000" i="1">
                                  <a:latin typeface="Cambria Math" panose="02040503050406030204" pitchFamily="18" charset="0"/>
                                </a:rPr>
                                <m:t>:</m:t>
                              </m:r>
                              <m:r>
                                <a:rPr lang="en-US" sz="2000" b="0" i="1" smtClean="0">
                                  <a:latin typeface="Cambria Math" panose="02040503050406030204" pitchFamily="18" charset="0"/>
                                </a:rPr>
                                <m:t> </m:t>
                              </m:r>
                              <m:d>
                                <m:dPr>
                                  <m:ctrlPr>
                                    <a:rPr lang="en-US" sz="2000" b="0" i="1" smtClean="0">
                                      <a:latin typeface="Cambria Math" panose="02040503050406030204" pitchFamily="18" charset="0"/>
                                    </a:rPr>
                                  </m:ctrlPr>
                                </m:dPr>
                                <m:e>
                                  <m:func>
                                    <m:funcPr>
                                      <m:ctrlPr>
                                        <a:rPr lang="en-US" sz="2000" b="0" i="1" smtClean="0">
                                          <a:latin typeface="Cambria Math" panose="02040503050406030204" pitchFamily="18" charset="0"/>
                                        </a:rPr>
                                      </m:ctrlPr>
                                    </m:funcPr>
                                    <m:fName>
                                      <m:limLow>
                                        <m:limLowPr>
                                          <m:ctrlPr>
                                            <a:rPr lang="en-US" sz="2000" b="0" i="1" smtClean="0">
                                              <a:latin typeface="Cambria Math" panose="02040503050406030204" pitchFamily="18" charset="0"/>
                                            </a:rPr>
                                          </m:ctrlPr>
                                        </m:limLowPr>
                                        <m:e>
                                          <m:r>
                                            <m:rPr>
                                              <m:sty m:val="p"/>
                                            </m:rPr>
                                            <a:rPr lang="en-US" sz="2000" b="0" i="0" smtClean="0">
                                              <a:latin typeface="Cambria Math" panose="02040503050406030204" pitchFamily="18" charset="0"/>
                                            </a:rPr>
                                            <m:t>max</m:t>
                                          </m:r>
                                        </m:e>
                                        <m:lim>
                                          <m:r>
                                            <a:rPr lang="en-US" sz="2000" b="0" i="1" smtClean="0">
                                              <a:latin typeface="Cambria Math" panose="02040503050406030204" pitchFamily="18" charset="0"/>
                                            </a:rPr>
                                            <m:t>𝑦</m:t>
                                          </m:r>
                                          <m:r>
                                            <a:rPr lang="en-US" sz="2000" b="0" i="1" smtClean="0">
                                              <a:latin typeface="Cambria Math" panose="02040503050406030204" pitchFamily="18" charset="0"/>
                                            </a:rPr>
                                            <m:t>,</m:t>
                                          </m:r>
                                          <m:r>
                                            <a:rPr lang="en-US" sz="2000" b="0" i="1" smtClean="0">
                                              <a:latin typeface="Cambria Math" panose="02040503050406030204" pitchFamily="18" charset="0"/>
                                            </a:rPr>
                                            <m:t>𝑥</m:t>
                                          </m:r>
                                          <m:r>
                                            <m:rPr>
                                              <m:sty m:val="p"/>
                                            </m:rPr>
                                            <a:rPr lang="el-GR" sz="2000" b="0" i="1" smtClean="0">
                                              <a:latin typeface="Cambria Math" panose="02040503050406030204" pitchFamily="18" charset="0"/>
                                            </a:rPr>
                                            <m:t>ϵ</m:t>
                                          </m:r>
                                          <m:r>
                                            <a:rPr lang="en-US" sz="2000" b="0" i="1" smtClean="0">
                                              <a:latin typeface="Cambria Math" panose="02040503050406030204" pitchFamily="18" charset="0"/>
                                            </a:rPr>
                                            <m:t>𝑈</m:t>
                                          </m:r>
                                          <m:d>
                                            <m:dPr>
                                              <m:ctrlPr>
                                                <a:rPr lang="en-US" sz="2000" b="0" i="1" smtClean="0">
                                                  <a:latin typeface="Cambria Math" panose="02040503050406030204" pitchFamily="18" charset="0"/>
                                                </a:rPr>
                                              </m:ctrlPr>
                                            </m:dPr>
                                            <m:e>
                                              <m:r>
                                                <a:rPr lang="en-US" sz="2000" b="0" i="1" smtClean="0">
                                                  <a:latin typeface="Cambria Math" panose="02040503050406030204" pitchFamily="18" charset="0"/>
                                                </a:rPr>
                                                <m:t>h</m:t>
                                              </m:r>
                                            </m:e>
                                          </m:d>
                                        </m:lim>
                                      </m:limLow>
                                    </m:fName>
                                    <m:e>
                                      <m:sSup>
                                        <m:sSupPr>
                                          <m:ctrlPr>
                                            <a:rPr lang="en-US" sz="2000" i="1">
                                              <a:latin typeface="Cambria Math" panose="02040503050406030204" pitchFamily="18" charset="0"/>
                                            </a:rPr>
                                          </m:ctrlPr>
                                        </m:sSupPr>
                                        <m:e>
                                          <m:d>
                                            <m:dPr>
                                              <m:ctrlPr>
                                                <a:rPr lang="en-US" sz="2000" i="1">
                                                  <a:latin typeface="Cambria Math" panose="02040503050406030204" pitchFamily="18" charset="0"/>
                                                </a:rPr>
                                              </m:ctrlPr>
                                            </m:dPr>
                                            <m:e>
                                              <m:r>
                                                <a:rPr lang="en-US" sz="2000" i="1">
                                                  <a:latin typeface="Cambria Math" panose="02040503050406030204" pitchFamily="18" charset="0"/>
                                                </a:rPr>
                                                <m:t>𝑦</m:t>
                                              </m:r>
                                              <m:r>
                                                <a:rPr lang="en-US" sz="2000" i="1">
                                                  <a:latin typeface="Cambria Math" panose="02040503050406030204" pitchFamily="18" charset="0"/>
                                                </a:rPr>
                                                <m:t>−</m:t>
                                              </m:r>
                                              <m:sSup>
                                                <m:sSupPr>
                                                  <m:ctrlPr>
                                                    <a:rPr lang="en-US" sz="2000" i="1">
                                                      <a:latin typeface="Cambria Math" panose="02040503050406030204" pitchFamily="18" charset="0"/>
                                                    </a:rPr>
                                                  </m:ctrlPr>
                                                </m:sSupPr>
                                                <m:e>
                                                  <m:r>
                                                    <a:rPr lang="en-US" sz="2000" i="1">
                                                      <a:latin typeface="Cambria Math" panose="02040503050406030204" pitchFamily="18" charset="0"/>
                                                    </a:rPr>
                                                    <m:t>𝑏</m:t>
                                                  </m:r>
                                                </m:e>
                                                <m:sup>
                                                  <m:r>
                                                    <m:rPr>
                                                      <m:sty m:val="p"/>
                                                    </m:rPr>
                                                    <a:rPr lang="en-US" sz="2000">
                                                      <a:latin typeface="Cambria Math" panose="02040503050406030204" pitchFamily="18" charset="0"/>
                                                    </a:rPr>
                                                    <m:t>T</m:t>
                                                  </m:r>
                                                </m:sup>
                                              </m:sSup>
                                              <m:r>
                                                <a:rPr lang="en-US" sz="2000" i="1">
                                                  <a:latin typeface="Cambria Math" panose="02040503050406030204" pitchFamily="18" charset="0"/>
                                                </a:rPr>
                                                <m:t>𝑥</m:t>
                                              </m:r>
                                            </m:e>
                                          </m:d>
                                        </m:e>
                                        <m:sup>
                                          <m:r>
                                            <a:rPr lang="en-US" sz="2000" i="1">
                                              <a:latin typeface="Cambria Math" panose="02040503050406030204" pitchFamily="18" charset="0"/>
                                            </a:rPr>
                                            <m:t>2</m:t>
                                          </m:r>
                                        </m:sup>
                                      </m:sSup>
                                    </m:e>
                                  </m:func>
                                </m:e>
                              </m:d>
                              <m:r>
                                <a:rPr lang="en-US" sz="2000" b="0" i="1" smtClean="0">
                                  <a:latin typeface="Cambria Math" panose="02040503050406030204" pitchFamily="18" charset="0"/>
                                </a:rPr>
                                <m:t>≤</m:t>
                              </m:r>
                              <m:sSubSup>
                                <m:sSubSupPr>
                                  <m:ctrlPr>
                                    <a:rPr lang="en-US" sz="2000" b="0" i="1" smtClean="0">
                                      <a:latin typeface="Cambria Math" panose="02040503050406030204" pitchFamily="18" charset="0"/>
                                    </a:rPr>
                                  </m:ctrlPr>
                                </m:sSubSupPr>
                                <m:e>
                                  <m:r>
                                    <a:rPr lang="en-US" sz="2000" b="0" i="1" smtClean="0">
                                      <a:latin typeface="Cambria Math" panose="02040503050406030204" pitchFamily="18" charset="0"/>
                                      <a:ea typeface="Cambria Math" panose="02040503050406030204" pitchFamily="18" charset="0"/>
                                    </a:rPr>
                                    <m:t>ɛ</m:t>
                                  </m:r>
                                </m:e>
                                <m:sub>
                                  <m:r>
                                    <a:rPr lang="en-US" sz="2000" b="0" i="1" smtClean="0">
                                      <a:latin typeface="Cambria Math" panose="02040503050406030204" pitchFamily="18" charset="0"/>
                                    </a:rPr>
                                    <m:t>𝑐</m:t>
                                  </m:r>
                                </m:sub>
                                <m:sup>
                                  <m:r>
                                    <a:rPr lang="en-US" sz="2000" b="0" i="1" smtClean="0">
                                      <a:latin typeface="Cambria Math" panose="02040503050406030204" pitchFamily="18" charset="0"/>
                                    </a:rPr>
                                    <m:t>2</m:t>
                                  </m:r>
                                </m:sup>
                              </m:sSubSup>
                            </m:e>
                          </m:d>
                        </m:e>
                      </m:func>
                    </m:oMath>
                  </m:oMathPara>
                </a14:m>
                <a:endParaRPr lang="en-US" sz="2000" dirty="0"/>
              </a:p>
            </p:txBody>
          </p:sp>
        </mc:Choice>
        <mc:Fallback xmlns="">
          <p:sp>
            <p:nvSpPr>
              <p:cNvPr id="6" name="TextBox 5">
                <a:extLst>
                  <a:ext uri="{FF2B5EF4-FFF2-40B4-BE49-F238E27FC236}">
                    <a16:creationId xmlns:a16="http://schemas.microsoft.com/office/drawing/2014/main" id="{41137CC0-C93F-4C6B-5502-85E820EAF59B}"/>
                  </a:ext>
                </a:extLst>
              </p:cNvPr>
              <p:cNvSpPr txBox="1">
                <a:spLocks noRot="1" noChangeAspect="1" noMove="1" noResize="1" noEditPoints="1" noAdjustHandles="1" noChangeArrowheads="1" noChangeShapeType="1" noTextEdit="1"/>
              </p:cNvSpPr>
              <p:nvPr/>
            </p:nvSpPr>
            <p:spPr>
              <a:xfrm>
                <a:off x="5363775" y="3106198"/>
                <a:ext cx="5256695" cy="561308"/>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67941E9B-35E5-4111-11DA-868CB2F664DF}"/>
                  </a:ext>
                </a:extLst>
              </p:cNvPr>
              <p:cNvSpPr txBox="1"/>
              <p:nvPr/>
            </p:nvSpPr>
            <p:spPr>
              <a:xfrm>
                <a:off x="5363775" y="4674026"/>
                <a:ext cx="5801530" cy="1002839"/>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en-US" sz="2800" b="0" i="1" smtClean="0">
                              <a:latin typeface="Cambria Math" panose="02040503050406030204" pitchFamily="18" charset="0"/>
                            </a:rPr>
                          </m:ctrlPr>
                        </m:accPr>
                        <m:e>
                          <m:r>
                            <a:rPr lang="en-US" sz="2800" b="0" i="1" smtClean="0">
                              <a:latin typeface="Cambria Math" panose="02040503050406030204" pitchFamily="18" charset="0"/>
                            </a:rPr>
                            <m:t>h</m:t>
                          </m:r>
                        </m:e>
                      </m:acc>
                      <m:d>
                        <m:dPr>
                          <m:ctrlPr>
                            <a:rPr lang="en-US" sz="2800" b="0" i="1" smtClean="0">
                              <a:latin typeface="Cambria Math" panose="02040503050406030204" pitchFamily="18" charset="0"/>
                            </a:rPr>
                          </m:ctrlPr>
                        </m:dPr>
                        <m:e>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ea typeface="Cambria Math" panose="02040503050406030204" pitchFamily="18" charset="0"/>
                                </a:rPr>
                                <m:t>ɛ</m:t>
                              </m:r>
                            </m:e>
                            <m:sub>
                              <m:r>
                                <a:rPr lang="en-US" sz="2800" b="0" i="1" smtClean="0">
                                  <a:latin typeface="Cambria Math" panose="02040503050406030204" pitchFamily="18" charset="0"/>
                                </a:rPr>
                                <m:t>𝑐</m:t>
                              </m:r>
                            </m:sub>
                          </m:sSub>
                          <m:r>
                            <a:rPr lang="en-US" sz="2800" b="0" i="1" smtClean="0">
                              <a:latin typeface="Cambria Math" panose="02040503050406030204" pitchFamily="18" charset="0"/>
                            </a:rPr>
                            <m:t>,</m:t>
                          </m:r>
                          <m:r>
                            <a:rPr lang="en-US" sz="2800" b="0" i="1" smtClean="0">
                              <a:latin typeface="Cambria Math" panose="02040503050406030204" pitchFamily="18" charset="0"/>
                            </a:rPr>
                            <m:t>𝑏</m:t>
                          </m:r>
                        </m:e>
                      </m:d>
                      <m:r>
                        <a:rPr lang="en-US" sz="2800" i="1" smtClean="0">
                          <a:latin typeface="Cambria Math" panose="02040503050406030204" pitchFamily="18" charset="0"/>
                        </a:rPr>
                        <m:t>=</m:t>
                      </m:r>
                      <m:f>
                        <m:fPr>
                          <m:ctrlPr>
                            <a:rPr lang="en-US" sz="2800" i="1" smtClean="0">
                              <a:latin typeface="Cambria Math" panose="02040503050406030204" pitchFamily="18" charset="0"/>
                            </a:rPr>
                          </m:ctrlPr>
                        </m:fPr>
                        <m:num>
                          <m:sSub>
                            <m:sSubPr>
                              <m:ctrlPr>
                                <a:rPr lang="en-US" sz="2800" i="1" smtClean="0">
                                  <a:latin typeface="Cambria Math" panose="02040503050406030204" pitchFamily="18" charset="0"/>
                                </a:rPr>
                              </m:ctrlPr>
                            </m:sSubPr>
                            <m:e>
                              <m:r>
                                <a:rPr lang="en-US" sz="2800" i="1" smtClean="0">
                                  <a:latin typeface="Cambria Math" panose="02040503050406030204" pitchFamily="18" charset="0"/>
                                  <a:ea typeface="Cambria Math" panose="02040503050406030204" pitchFamily="18" charset="0"/>
                                </a:rPr>
                                <m:t>ɛ</m:t>
                              </m:r>
                            </m:e>
                            <m:sub>
                              <m:r>
                                <a:rPr lang="en-US" sz="2800" b="0" i="1" smtClean="0">
                                  <a:latin typeface="Cambria Math" panose="02040503050406030204" pitchFamily="18" charset="0"/>
                                </a:rPr>
                                <m:t>𝑐</m:t>
                              </m:r>
                            </m:sub>
                          </m:sSub>
                          <m:r>
                            <a:rPr lang="en-US" sz="2800" b="0" i="1" smtClean="0">
                              <a:latin typeface="Cambria Math" panose="02040503050406030204" pitchFamily="18" charset="0"/>
                            </a:rPr>
                            <m:t>−</m:t>
                          </m:r>
                          <m:d>
                            <m:dPr>
                              <m:begChr m:val="|"/>
                              <m:endChr m:val="|"/>
                              <m:ctrlPr>
                                <a:rPr lang="en-US" sz="2800" b="0" i="1" smtClean="0">
                                  <a:latin typeface="Cambria Math" panose="02040503050406030204" pitchFamily="18" charset="0"/>
                                </a:rPr>
                              </m:ctrlPr>
                            </m:dPr>
                            <m:e>
                              <m:acc>
                                <m:accPr>
                                  <m:chr m:val="̃"/>
                                  <m:ctrlPr>
                                    <a:rPr lang="en-US" sz="2800" b="0" i="1" smtClean="0">
                                      <a:latin typeface="Cambria Math" panose="02040503050406030204" pitchFamily="18" charset="0"/>
                                    </a:rPr>
                                  </m:ctrlPr>
                                </m:accPr>
                                <m:e>
                                  <m:r>
                                    <a:rPr lang="en-US" sz="2800" b="0" i="1" smtClean="0">
                                      <a:latin typeface="Cambria Math" panose="02040503050406030204" pitchFamily="18" charset="0"/>
                                    </a:rPr>
                                    <m:t>𝑦</m:t>
                                  </m:r>
                                </m:e>
                              </m:acc>
                              <m:r>
                                <a:rPr lang="en-US" sz="2800" b="0" i="1" smtClean="0">
                                  <a:latin typeface="Cambria Math" panose="02040503050406030204" pitchFamily="18" charset="0"/>
                                </a:rPr>
                                <m:t>−</m:t>
                              </m:r>
                              <m:nary>
                                <m:naryPr>
                                  <m:chr m:val="∑"/>
                                  <m:ctrlPr>
                                    <a:rPr lang="en-US" sz="2800" i="1">
                                      <a:latin typeface="Cambria Math" panose="02040503050406030204" pitchFamily="18" charset="0"/>
                                    </a:rPr>
                                  </m:ctrlPr>
                                </m:naryPr>
                                <m:sub>
                                  <m:r>
                                    <m:rPr>
                                      <m:brk m:alnAt="23"/>
                                    </m:rPr>
                                    <a:rPr lang="en-US" sz="2800" i="1">
                                      <a:latin typeface="Cambria Math" panose="02040503050406030204" pitchFamily="18" charset="0"/>
                                    </a:rPr>
                                    <m:t>𝑖</m:t>
                                  </m:r>
                                  <m:r>
                                    <a:rPr lang="en-US" sz="2800" i="1">
                                      <a:latin typeface="Cambria Math" panose="02040503050406030204" pitchFamily="18" charset="0"/>
                                    </a:rPr>
                                    <m:t>=</m:t>
                                  </m:r>
                                  <m:r>
                                    <m:rPr>
                                      <m:brk m:alnAt="23"/>
                                    </m:rPr>
                                    <a:rPr lang="en-US" sz="2800" i="1">
                                      <a:latin typeface="Cambria Math" panose="02040503050406030204" pitchFamily="18" charset="0"/>
                                    </a:rPr>
                                    <m:t>1</m:t>
                                  </m:r>
                                </m:sub>
                                <m:sup>
                                  <m:r>
                                    <a:rPr lang="en-US" sz="2800" i="1">
                                      <a:latin typeface="Cambria Math" panose="02040503050406030204" pitchFamily="18" charset="0"/>
                                    </a:rPr>
                                    <m:t>𝑁</m:t>
                                  </m:r>
                                </m:sup>
                                <m:e>
                                  <m:sSub>
                                    <m:sSubPr>
                                      <m:ctrlPr>
                                        <a:rPr lang="en-US" sz="2800" i="1">
                                          <a:latin typeface="Cambria Math" panose="02040503050406030204" pitchFamily="18" charset="0"/>
                                        </a:rPr>
                                      </m:ctrlPr>
                                    </m:sSubPr>
                                    <m:e>
                                      <m:r>
                                        <a:rPr lang="en-US" sz="2800" i="1">
                                          <a:latin typeface="Cambria Math" panose="02040503050406030204" pitchFamily="18" charset="0"/>
                                        </a:rPr>
                                        <m:t>𝑏</m:t>
                                      </m:r>
                                    </m:e>
                                    <m:sub>
                                      <m:r>
                                        <a:rPr lang="en-US" sz="2800" i="1">
                                          <a:latin typeface="Cambria Math" panose="02040503050406030204" pitchFamily="18" charset="0"/>
                                        </a:rPr>
                                        <m:t>𝑖</m:t>
                                      </m:r>
                                    </m:sub>
                                  </m:sSub>
                                </m:e>
                              </m:nary>
                              <m:sSub>
                                <m:sSubPr>
                                  <m:ctrlPr>
                                    <a:rPr lang="en-US" sz="2800" i="1">
                                      <a:latin typeface="Cambria Math" panose="02040503050406030204" pitchFamily="18" charset="0"/>
                                    </a:rPr>
                                  </m:ctrlPr>
                                </m:sSubPr>
                                <m:e>
                                  <m:acc>
                                    <m:accPr>
                                      <m:chr m:val="̃"/>
                                      <m:ctrlPr>
                                        <a:rPr lang="en-US" sz="2800" i="1">
                                          <a:latin typeface="Cambria Math" panose="02040503050406030204" pitchFamily="18" charset="0"/>
                                        </a:rPr>
                                      </m:ctrlPr>
                                    </m:accPr>
                                    <m:e>
                                      <m:r>
                                        <a:rPr lang="en-US" sz="2800" i="1">
                                          <a:latin typeface="Cambria Math" panose="02040503050406030204" pitchFamily="18" charset="0"/>
                                        </a:rPr>
                                        <m:t>𝑥</m:t>
                                      </m:r>
                                    </m:e>
                                  </m:acc>
                                </m:e>
                                <m:sub>
                                  <m:r>
                                    <a:rPr lang="en-US" sz="2800" i="1">
                                      <a:latin typeface="Cambria Math" panose="02040503050406030204" pitchFamily="18" charset="0"/>
                                    </a:rPr>
                                    <m:t>𝑖</m:t>
                                  </m:r>
                                </m:sub>
                              </m:sSub>
                            </m:e>
                          </m:d>
                        </m:num>
                        <m:den>
                          <m:acc>
                            <m:accPr>
                              <m:chr m:val="̃"/>
                              <m:ctrlPr>
                                <a:rPr lang="en-US" sz="2800" i="1">
                                  <a:latin typeface="Cambria Math" panose="02040503050406030204" pitchFamily="18" charset="0"/>
                                </a:rPr>
                              </m:ctrlPr>
                            </m:accPr>
                            <m:e>
                              <m:r>
                                <a:rPr lang="en-US" sz="2800" i="1">
                                  <a:latin typeface="Cambria Math" panose="02040503050406030204" pitchFamily="18" charset="0"/>
                                </a:rPr>
                                <m:t>𝑦</m:t>
                              </m:r>
                            </m:e>
                          </m:acc>
                          <m:r>
                            <a:rPr lang="en-US" sz="2800" b="0" i="1" smtClean="0">
                              <a:latin typeface="Cambria Math" panose="02040503050406030204" pitchFamily="18" charset="0"/>
                            </a:rPr>
                            <m:t>+</m:t>
                          </m:r>
                          <m:nary>
                            <m:naryPr>
                              <m:chr m:val="∑"/>
                              <m:ctrlPr>
                                <a:rPr lang="en-US" sz="2800" b="0" i="1" smtClean="0">
                                  <a:latin typeface="Cambria Math" panose="02040503050406030204" pitchFamily="18" charset="0"/>
                                </a:rPr>
                              </m:ctrlPr>
                            </m:naryPr>
                            <m:sub>
                              <m:r>
                                <m:rPr>
                                  <m:brk m:alnAt="23"/>
                                </m:rPr>
                                <a:rPr lang="en-US" sz="2800" b="0" i="1" smtClean="0">
                                  <a:latin typeface="Cambria Math" panose="02040503050406030204" pitchFamily="18" charset="0"/>
                                </a:rPr>
                                <m:t>𝑖</m:t>
                              </m:r>
                              <m:r>
                                <a:rPr lang="en-US" sz="2800" b="0" i="1" smtClean="0">
                                  <a:latin typeface="Cambria Math" panose="02040503050406030204" pitchFamily="18" charset="0"/>
                                </a:rPr>
                                <m:t>=</m:t>
                              </m:r>
                              <m:r>
                                <m:rPr>
                                  <m:brk m:alnAt="23"/>
                                </m:rPr>
                                <a:rPr lang="en-US" sz="2800" b="0" i="1" smtClean="0">
                                  <a:latin typeface="Cambria Math" panose="02040503050406030204" pitchFamily="18" charset="0"/>
                                </a:rPr>
                                <m:t>1</m:t>
                              </m:r>
                            </m:sub>
                            <m:sup>
                              <m:r>
                                <a:rPr lang="en-US" sz="2800" b="0" i="1" smtClean="0">
                                  <a:latin typeface="Cambria Math" panose="02040503050406030204" pitchFamily="18" charset="0"/>
                                </a:rPr>
                                <m:t>𝑁</m:t>
                              </m:r>
                            </m:sup>
                            <m:e>
                              <m:func>
                                <m:funcPr>
                                  <m:ctrlPr>
                                    <a:rPr lang="en-US" sz="2800" b="0" i="1" smtClean="0">
                                      <a:latin typeface="Cambria Math" panose="02040503050406030204" pitchFamily="18" charset="0"/>
                                    </a:rPr>
                                  </m:ctrlPr>
                                </m:funcPr>
                                <m:fName>
                                  <m:r>
                                    <m:rPr>
                                      <m:sty m:val="p"/>
                                    </m:rPr>
                                    <a:rPr lang="en-US" sz="2800" b="0" i="0" smtClean="0">
                                      <a:latin typeface="Cambria Math" panose="02040503050406030204" pitchFamily="18" charset="0"/>
                                    </a:rPr>
                                    <m:t>sgn</m:t>
                                  </m:r>
                                </m:fName>
                                <m:e>
                                  <m:d>
                                    <m:dPr>
                                      <m:ctrlPr>
                                        <a:rPr lang="en-US" sz="2800" b="0" i="1" smtClean="0">
                                          <a:latin typeface="Cambria Math" panose="02040503050406030204" pitchFamily="18" charset="0"/>
                                        </a:rPr>
                                      </m:ctrlPr>
                                    </m:dPr>
                                    <m:e>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𝑏</m:t>
                                          </m:r>
                                        </m:e>
                                        <m:sub>
                                          <m:r>
                                            <a:rPr lang="en-US" sz="2800" b="0" i="1" smtClean="0">
                                              <a:latin typeface="Cambria Math" panose="02040503050406030204" pitchFamily="18" charset="0"/>
                                            </a:rPr>
                                            <m:t>𝑖</m:t>
                                          </m:r>
                                        </m:sub>
                                      </m:sSub>
                                    </m:e>
                                  </m:d>
                                  <m:sSub>
                                    <m:sSubPr>
                                      <m:ctrlPr>
                                        <a:rPr lang="en-US" sz="2800" i="1">
                                          <a:latin typeface="Cambria Math" panose="02040503050406030204" pitchFamily="18" charset="0"/>
                                        </a:rPr>
                                      </m:ctrlPr>
                                    </m:sSubPr>
                                    <m:e>
                                      <m:r>
                                        <a:rPr lang="en-US" sz="2800" i="1">
                                          <a:latin typeface="Cambria Math" panose="02040503050406030204" pitchFamily="18" charset="0"/>
                                        </a:rPr>
                                        <m:t>𝑏</m:t>
                                      </m:r>
                                    </m:e>
                                    <m:sub>
                                      <m:r>
                                        <a:rPr lang="en-US" sz="2800" i="1">
                                          <a:latin typeface="Cambria Math" panose="02040503050406030204" pitchFamily="18" charset="0"/>
                                        </a:rPr>
                                        <m:t>𝑖</m:t>
                                      </m:r>
                                    </m:sub>
                                  </m:sSub>
                                  <m:sSub>
                                    <m:sSubPr>
                                      <m:ctrlPr>
                                        <a:rPr lang="en-US" sz="2800" i="1" smtClean="0">
                                          <a:latin typeface="Cambria Math" panose="02040503050406030204" pitchFamily="18" charset="0"/>
                                        </a:rPr>
                                      </m:ctrlPr>
                                    </m:sSubPr>
                                    <m:e>
                                      <m:acc>
                                        <m:accPr>
                                          <m:chr m:val="̃"/>
                                          <m:ctrlPr>
                                            <a:rPr lang="en-US" sz="2800" b="0" i="1" smtClean="0">
                                              <a:latin typeface="Cambria Math" panose="02040503050406030204" pitchFamily="18" charset="0"/>
                                            </a:rPr>
                                          </m:ctrlPr>
                                        </m:accPr>
                                        <m:e>
                                          <m:r>
                                            <a:rPr lang="en-US" sz="2800" b="0" i="1" smtClean="0">
                                              <a:latin typeface="Cambria Math" panose="02040503050406030204" pitchFamily="18" charset="0"/>
                                            </a:rPr>
                                            <m:t>𝑥</m:t>
                                          </m:r>
                                        </m:e>
                                      </m:acc>
                                    </m:e>
                                    <m:sub>
                                      <m:r>
                                        <a:rPr lang="en-US" sz="2800" b="0" i="1" smtClean="0">
                                          <a:latin typeface="Cambria Math" panose="02040503050406030204" pitchFamily="18" charset="0"/>
                                        </a:rPr>
                                        <m:t>𝑖</m:t>
                                      </m:r>
                                    </m:sub>
                                  </m:sSub>
                                </m:e>
                              </m:func>
                            </m:e>
                          </m:nary>
                        </m:den>
                      </m:f>
                    </m:oMath>
                  </m:oMathPara>
                </a14:m>
                <a:endParaRPr lang="en-US" sz="2800" dirty="0"/>
              </a:p>
            </p:txBody>
          </p:sp>
        </mc:Choice>
        <mc:Fallback xmlns="">
          <p:sp>
            <p:nvSpPr>
              <p:cNvPr id="9" name="TextBox 8">
                <a:extLst>
                  <a:ext uri="{FF2B5EF4-FFF2-40B4-BE49-F238E27FC236}">
                    <a16:creationId xmlns:a16="http://schemas.microsoft.com/office/drawing/2014/main" id="{67941E9B-35E5-4111-11DA-868CB2F664DF}"/>
                  </a:ext>
                </a:extLst>
              </p:cNvPr>
              <p:cNvSpPr txBox="1">
                <a:spLocks noRot="1" noChangeAspect="1" noMove="1" noResize="1" noEditPoints="1" noAdjustHandles="1" noChangeArrowheads="1" noChangeShapeType="1" noTextEdit="1"/>
              </p:cNvSpPr>
              <p:nvPr/>
            </p:nvSpPr>
            <p:spPr>
              <a:xfrm>
                <a:off x="5363775" y="4674026"/>
                <a:ext cx="5801530" cy="1002839"/>
              </a:xfrm>
              <a:prstGeom prst="rect">
                <a:avLst/>
              </a:prstGeom>
              <a:blipFill>
                <a:blip r:embed="rId10"/>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9058265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II: Linear Regression (analytical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6" name="Rectangle 9">
            <a:extLst>
              <a:ext uri="{FF2B5EF4-FFF2-40B4-BE49-F238E27FC236}">
                <a16:creationId xmlns:a16="http://schemas.microsoft.com/office/drawing/2014/main" id="{FDE0D74A-F952-6098-4DF6-2DCE2D0865E0}"/>
              </a:ext>
            </a:extLst>
          </p:cNvPr>
          <p:cNvSpPr>
            <a:spLocks noChangeArrowheads="1"/>
          </p:cNvSpPr>
          <p:nvPr/>
        </p:nvSpPr>
        <p:spPr bwMode="auto">
          <a:xfrm>
            <a:off x="7181672" y="3764969"/>
            <a:ext cx="2084777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67941E9B-35E5-4111-11DA-868CB2F664DF}"/>
                  </a:ext>
                </a:extLst>
              </p:cNvPr>
              <p:cNvSpPr txBox="1"/>
              <p:nvPr/>
            </p:nvSpPr>
            <p:spPr>
              <a:xfrm>
                <a:off x="567186" y="2432428"/>
                <a:ext cx="5801530" cy="1002839"/>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en-US" sz="2800" b="0" i="1" smtClean="0">
                              <a:latin typeface="Cambria Math" panose="02040503050406030204" pitchFamily="18" charset="0"/>
                            </a:rPr>
                          </m:ctrlPr>
                        </m:accPr>
                        <m:e>
                          <m:r>
                            <a:rPr lang="en-US" sz="2800" b="0" i="1" smtClean="0">
                              <a:latin typeface="Cambria Math" panose="02040503050406030204" pitchFamily="18" charset="0"/>
                            </a:rPr>
                            <m:t>h</m:t>
                          </m:r>
                        </m:e>
                      </m:acc>
                      <m:d>
                        <m:dPr>
                          <m:ctrlPr>
                            <a:rPr lang="en-US" sz="2800" b="0" i="1" smtClean="0">
                              <a:latin typeface="Cambria Math" panose="02040503050406030204" pitchFamily="18" charset="0"/>
                            </a:rPr>
                          </m:ctrlPr>
                        </m:dPr>
                        <m:e>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ea typeface="Cambria Math" panose="02040503050406030204" pitchFamily="18" charset="0"/>
                                </a:rPr>
                                <m:t>ɛ</m:t>
                              </m:r>
                            </m:e>
                            <m:sub>
                              <m:r>
                                <a:rPr lang="en-US" sz="2800" b="0" i="1" smtClean="0">
                                  <a:latin typeface="Cambria Math" panose="02040503050406030204" pitchFamily="18" charset="0"/>
                                </a:rPr>
                                <m:t>𝑐</m:t>
                              </m:r>
                            </m:sub>
                          </m:sSub>
                          <m:r>
                            <a:rPr lang="en-US" sz="2800" b="0" i="1" smtClean="0">
                              <a:latin typeface="Cambria Math" panose="02040503050406030204" pitchFamily="18" charset="0"/>
                            </a:rPr>
                            <m:t>,</m:t>
                          </m:r>
                          <m:r>
                            <a:rPr lang="en-US" sz="2800" b="0" i="1" smtClean="0">
                              <a:latin typeface="Cambria Math" panose="02040503050406030204" pitchFamily="18" charset="0"/>
                            </a:rPr>
                            <m:t>𝑏</m:t>
                          </m:r>
                        </m:e>
                      </m:d>
                      <m:r>
                        <a:rPr lang="en-US" sz="2800" i="1" smtClean="0">
                          <a:latin typeface="Cambria Math" panose="02040503050406030204" pitchFamily="18" charset="0"/>
                        </a:rPr>
                        <m:t>=</m:t>
                      </m:r>
                      <m:f>
                        <m:fPr>
                          <m:ctrlPr>
                            <a:rPr lang="en-US" sz="2800" i="1" smtClean="0">
                              <a:latin typeface="Cambria Math" panose="02040503050406030204" pitchFamily="18" charset="0"/>
                            </a:rPr>
                          </m:ctrlPr>
                        </m:fPr>
                        <m:num>
                          <m:sSub>
                            <m:sSubPr>
                              <m:ctrlPr>
                                <a:rPr lang="en-US" sz="2800" i="1" smtClean="0">
                                  <a:latin typeface="Cambria Math" panose="02040503050406030204" pitchFamily="18" charset="0"/>
                                </a:rPr>
                              </m:ctrlPr>
                            </m:sSubPr>
                            <m:e>
                              <m:r>
                                <a:rPr lang="en-US" sz="2800" i="1" smtClean="0">
                                  <a:latin typeface="Cambria Math" panose="02040503050406030204" pitchFamily="18" charset="0"/>
                                  <a:ea typeface="Cambria Math" panose="02040503050406030204" pitchFamily="18" charset="0"/>
                                </a:rPr>
                                <m:t>ɛ</m:t>
                              </m:r>
                            </m:e>
                            <m:sub>
                              <m:r>
                                <a:rPr lang="en-US" sz="2800" b="0" i="1" smtClean="0">
                                  <a:latin typeface="Cambria Math" panose="02040503050406030204" pitchFamily="18" charset="0"/>
                                </a:rPr>
                                <m:t>𝑐</m:t>
                              </m:r>
                            </m:sub>
                          </m:sSub>
                          <m:r>
                            <a:rPr lang="en-US" sz="2800" b="0" i="1" smtClean="0">
                              <a:latin typeface="Cambria Math" panose="02040503050406030204" pitchFamily="18" charset="0"/>
                            </a:rPr>
                            <m:t>−</m:t>
                          </m:r>
                          <m:d>
                            <m:dPr>
                              <m:begChr m:val="|"/>
                              <m:endChr m:val="|"/>
                              <m:ctrlPr>
                                <a:rPr lang="en-US" sz="2800" b="0" i="1" smtClean="0">
                                  <a:latin typeface="Cambria Math" panose="02040503050406030204" pitchFamily="18" charset="0"/>
                                </a:rPr>
                              </m:ctrlPr>
                            </m:dPr>
                            <m:e>
                              <m:acc>
                                <m:accPr>
                                  <m:chr m:val="̃"/>
                                  <m:ctrlPr>
                                    <a:rPr lang="en-US" sz="2800" b="0" i="1" smtClean="0">
                                      <a:latin typeface="Cambria Math" panose="02040503050406030204" pitchFamily="18" charset="0"/>
                                    </a:rPr>
                                  </m:ctrlPr>
                                </m:accPr>
                                <m:e>
                                  <m:r>
                                    <a:rPr lang="en-US" sz="2800" b="0" i="1" smtClean="0">
                                      <a:latin typeface="Cambria Math" panose="02040503050406030204" pitchFamily="18" charset="0"/>
                                    </a:rPr>
                                    <m:t>𝑦</m:t>
                                  </m:r>
                                </m:e>
                              </m:acc>
                              <m:r>
                                <a:rPr lang="en-US" sz="2800" b="0" i="1" smtClean="0">
                                  <a:latin typeface="Cambria Math" panose="02040503050406030204" pitchFamily="18" charset="0"/>
                                </a:rPr>
                                <m:t>−</m:t>
                              </m:r>
                              <m:nary>
                                <m:naryPr>
                                  <m:chr m:val="∑"/>
                                  <m:ctrlPr>
                                    <a:rPr lang="en-US" sz="2800" i="1">
                                      <a:latin typeface="Cambria Math" panose="02040503050406030204" pitchFamily="18" charset="0"/>
                                    </a:rPr>
                                  </m:ctrlPr>
                                </m:naryPr>
                                <m:sub>
                                  <m:r>
                                    <m:rPr>
                                      <m:brk m:alnAt="23"/>
                                    </m:rPr>
                                    <a:rPr lang="en-US" sz="2800" i="1">
                                      <a:latin typeface="Cambria Math" panose="02040503050406030204" pitchFamily="18" charset="0"/>
                                    </a:rPr>
                                    <m:t>𝑖</m:t>
                                  </m:r>
                                  <m:r>
                                    <a:rPr lang="en-US" sz="2800" i="1">
                                      <a:latin typeface="Cambria Math" panose="02040503050406030204" pitchFamily="18" charset="0"/>
                                    </a:rPr>
                                    <m:t>=</m:t>
                                  </m:r>
                                  <m:r>
                                    <m:rPr>
                                      <m:brk m:alnAt="23"/>
                                    </m:rPr>
                                    <a:rPr lang="en-US" sz="2800" i="1">
                                      <a:latin typeface="Cambria Math" panose="02040503050406030204" pitchFamily="18" charset="0"/>
                                    </a:rPr>
                                    <m:t>1</m:t>
                                  </m:r>
                                </m:sub>
                                <m:sup>
                                  <m:r>
                                    <a:rPr lang="en-US" sz="2800" i="1">
                                      <a:latin typeface="Cambria Math" panose="02040503050406030204" pitchFamily="18" charset="0"/>
                                    </a:rPr>
                                    <m:t>𝑁</m:t>
                                  </m:r>
                                </m:sup>
                                <m:e>
                                  <m:sSub>
                                    <m:sSubPr>
                                      <m:ctrlPr>
                                        <a:rPr lang="en-US" sz="2800" i="1">
                                          <a:latin typeface="Cambria Math" panose="02040503050406030204" pitchFamily="18" charset="0"/>
                                        </a:rPr>
                                      </m:ctrlPr>
                                    </m:sSubPr>
                                    <m:e>
                                      <m:r>
                                        <a:rPr lang="en-US" sz="2800" i="1">
                                          <a:latin typeface="Cambria Math" panose="02040503050406030204" pitchFamily="18" charset="0"/>
                                        </a:rPr>
                                        <m:t>𝑏</m:t>
                                      </m:r>
                                    </m:e>
                                    <m:sub>
                                      <m:r>
                                        <a:rPr lang="en-US" sz="2800" i="1">
                                          <a:latin typeface="Cambria Math" panose="02040503050406030204" pitchFamily="18" charset="0"/>
                                        </a:rPr>
                                        <m:t>𝑖</m:t>
                                      </m:r>
                                    </m:sub>
                                  </m:sSub>
                                </m:e>
                              </m:nary>
                              <m:sSub>
                                <m:sSubPr>
                                  <m:ctrlPr>
                                    <a:rPr lang="en-US" sz="2800" i="1">
                                      <a:latin typeface="Cambria Math" panose="02040503050406030204" pitchFamily="18" charset="0"/>
                                    </a:rPr>
                                  </m:ctrlPr>
                                </m:sSubPr>
                                <m:e>
                                  <m:acc>
                                    <m:accPr>
                                      <m:chr m:val="̃"/>
                                      <m:ctrlPr>
                                        <a:rPr lang="en-US" sz="2800" i="1">
                                          <a:latin typeface="Cambria Math" panose="02040503050406030204" pitchFamily="18" charset="0"/>
                                        </a:rPr>
                                      </m:ctrlPr>
                                    </m:accPr>
                                    <m:e>
                                      <m:r>
                                        <a:rPr lang="en-US" sz="2800" i="1">
                                          <a:latin typeface="Cambria Math" panose="02040503050406030204" pitchFamily="18" charset="0"/>
                                        </a:rPr>
                                        <m:t>𝑥</m:t>
                                      </m:r>
                                    </m:e>
                                  </m:acc>
                                </m:e>
                                <m:sub>
                                  <m:r>
                                    <a:rPr lang="en-US" sz="2800" i="1">
                                      <a:latin typeface="Cambria Math" panose="02040503050406030204" pitchFamily="18" charset="0"/>
                                    </a:rPr>
                                    <m:t>𝑖</m:t>
                                  </m:r>
                                </m:sub>
                              </m:sSub>
                            </m:e>
                          </m:d>
                        </m:num>
                        <m:den>
                          <m:acc>
                            <m:accPr>
                              <m:chr m:val="̃"/>
                              <m:ctrlPr>
                                <a:rPr lang="en-US" sz="2800" i="1">
                                  <a:latin typeface="Cambria Math" panose="02040503050406030204" pitchFamily="18" charset="0"/>
                                </a:rPr>
                              </m:ctrlPr>
                            </m:accPr>
                            <m:e>
                              <m:r>
                                <a:rPr lang="en-US" sz="2800" i="1">
                                  <a:latin typeface="Cambria Math" panose="02040503050406030204" pitchFamily="18" charset="0"/>
                                </a:rPr>
                                <m:t>𝑦</m:t>
                              </m:r>
                            </m:e>
                          </m:acc>
                          <m:r>
                            <a:rPr lang="en-US" sz="2800" b="0" i="1" smtClean="0">
                              <a:latin typeface="Cambria Math" panose="02040503050406030204" pitchFamily="18" charset="0"/>
                            </a:rPr>
                            <m:t>+</m:t>
                          </m:r>
                          <m:nary>
                            <m:naryPr>
                              <m:chr m:val="∑"/>
                              <m:ctrlPr>
                                <a:rPr lang="en-US" sz="2800" b="0" i="1" smtClean="0">
                                  <a:latin typeface="Cambria Math" panose="02040503050406030204" pitchFamily="18" charset="0"/>
                                </a:rPr>
                              </m:ctrlPr>
                            </m:naryPr>
                            <m:sub>
                              <m:r>
                                <m:rPr>
                                  <m:brk m:alnAt="23"/>
                                </m:rPr>
                                <a:rPr lang="en-US" sz="2800" b="0" i="1" smtClean="0">
                                  <a:latin typeface="Cambria Math" panose="02040503050406030204" pitchFamily="18" charset="0"/>
                                </a:rPr>
                                <m:t>𝑖</m:t>
                              </m:r>
                              <m:r>
                                <a:rPr lang="en-US" sz="2800" b="0" i="1" smtClean="0">
                                  <a:latin typeface="Cambria Math" panose="02040503050406030204" pitchFamily="18" charset="0"/>
                                </a:rPr>
                                <m:t>=</m:t>
                              </m:r>
                              <m:r>
                                <m:rPr>
                                  <m:brk m:alnAt="23"/>
                                </m:rPr>
                                <a:rPr lang="en-US" sz="2800" b="0" i="1" smtClean="0">
                                  <a:latin typeface="Cambria Math" panose="02040503050406030204" pitchFamily="18" charset="0"/>
                                </a:rPr>
                                <m:t>1</m:t>
                              </m:r>
                            </m:sub>
                            <m:sup>
                              <m:r>
                                <a:rPr lang="en-US" sz="2800" b="0" i="1" smtClean="0">
                                  <a:latin typeface="Cambria Math" panose="02040503050406030204" pitchFamily="18" charset="0"/>
                                </a:rPr>
                                <m:t>𝑁</m:t>
                              </m:r>
                            </m:sup>
                            <m:e>
                              <m:func>
                                <m:funcPr>
                                  <m:ctrlPr>
                                    <a:rPr lang="en-US" sz="2800" b="0" i="1" smtClean="0">
                                      <a:latin typeface="Cambria Math" panose="02040503050406030204" pitchFamily="18" charset="0"/>
                                    </a:rPr>
                                  </m:ctrlPr>
                                </m:funcPr>
                                <m:fName>
                                  <m:r>
                                    <m:rPr>
                                      <m:sty m:val="p"/>
                                    </m:rPr>
                                    <a:rPr lang="en-US" sz="2800" b="0" i="0" smtClean="0">
                                      <a:latin typeface="Cambria Math" panose="02040503050406030204" pitchFamily="18" charset="0"/>
                                    </a:rPr>
                                    <m:t>sgn</m:t>
                                  </m:r>
                                </m:fName>
                                <m:e>
                                  <m:d>
                                    <m:dPr>
                                      <m:ctrlPr>
                                        <a:rPr lang="en-US" sz="2800" b="0" i="1" smtClean="0">
                                          <a:latin typeface="Cambria Math" panose="02040503050406030204" pitchFamily="18" charset="0"/>
                                        </a:rPr>
                                      </m:ctrlPr>
                                    </m:dPr>
                                    <m:e>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𝑏</m:t>
                                          </m:r>
                                        </m:e>
                                        <m:sub>
                                          <m:r>
                                            <a:rPr lang="en-US" sz="2800" b="0" i="1" smtClean="0">
                                              <a:latin typeface="Cambria Math" panose="02040503050406030204" pitchFamily="18" charset="0"/>
                                            </a:rPr>
                                            <m:t>𝑖</m:t>
                                          </m:r>
                                        </m:sub>
                                      </m:sSub>
                                    </m:e>
                                  </m:d>
                                  <m:sSub>
                                    <m:sSubPr>
                                      <m:ctrlPr>
                                        <a:rPr lang="en-US" sz="2800" i="1">
                                          <a:latin typeface="Cambria Math" panose="02040503050406030204" pitchFamily="18" charset="0"/>
                                        </a:rPr>
                                      </m:ctrlPr>
                                    </m:sSubPr>
                                    <m:e>
                                      <m:r>
                                        <a:rPr lang="en-US" sz="2800" i="1">
                                          <a:latin typeface="Cambria Math" panose="02040503050406030204" pitchFamily="18" charset="0"/>
                                        </a:rPr>
                                        <m:t>𝑏</m:t>
                                      </m:r>
                                    </m:e>
                                    <m:sub>
                                      <m:r>
                                        <a:rPr lang="en-US" sz="2800" i="1">
                                          <a:latin typeface="Cambria Math" panose="02040503050406030204" pitchFamily="18" charset="0"/>
                                        </a:rPr>
                                        <m:t>𝑖</m:t>
                                      </m:r>
                                    </m:sub>
                                  </m:sSub>
                                  <m:sSub>
                                    <m:sSubPr>
                                      <m:ctrlPr>
                                        <a:rPr lang="en-US" sz="2800" i="1" smtClean="0">
                                          <a:latin typeface="Cambria Math" panose="02040503050406030204" pitchFamily="18" charset="0"/>
                                        </a:rPr>
                                      </m:ctrlPr>
                                    </m:sSubPr>
                                    <m:e>
                                      <m:acc>
                                        <m:accPr>
                                          <m:chr m:val="̃"/>
                                          <m:ctrlPr>
                                            <a:rPr lang="en-US" sz="2800" b="0" i="1" smtClean="0">
                                              <a:latin typeface="Cambria Math" panose="02040503050406030204" pitchFamily="18" charset="0"/>
                                            </a:rPr>
                                          </m:ctrlPr>
                                        </m:accPr>
                                        <m:e>
                                          <m:r>
                                            <a:rPr lang="en-US" sz="2800" b="0" i="1" smtClean="0">
                                              <a:latin typeface="Cambria Math" panose="02040503050406030204" pitchFamily="18" charset="0"/>
                                            </a:rPr>
                                            <m:t>𝑥</m:t>
                                          </m:r>
                                        </m:e>
                                      </m:acc>
                                    </m:e>
                                    <m:sub>
                                      <m:r>
                                        <a:rPr lang="en-US" sz="2800" b="0" i="1" smtClean="0">
                                          <a:latin typeface="Cambria Math" panose="02040503050406030204" pitchFamily="18" charset="0"/>
                                        </a:rPr>
                                        <m:t>𝑖</m:t>
                                      </m:r>
                                    </m:sub>
                                  </m:sSub>
                                </m:e>
                              </m:func>
                            </m:e>
                          </m:nary>
                        </m:den>
                      </m:f>
                    </m:oMath>
                  </m:oMathPara>
                </a14:m>
                <a:endParaRPr lang="en-US" sz="2800" dirty="0"/>
              </a:p>
            </p:txBody>
          </p:sp>
        </mc:Choice>
        <mc:Fallback xmlns="">
          <p:sp>
            <p:nvSpPr>
              <p:cNvPr id="9" name="TextBox 8">
                <a:extLst>
                  <a:ext uri="{FF2B5EF4-FFF2-40B4-BE49-F238E27FC236}">
                    <a16:creationId xmlns:a16="http://schemas.microsoft.com/office/drawing/2014/main" id="{67941E9B-35E5-4111-11DA-868CB2F664DF}"/>
                  </a:ext>
                </a:extLst>
              </p:cNvPr>
              <p:cNvSpPr txBox="1">
                <a:spLocks noRot="1" noChangeAspect="1" noMove="1" noResize="1" noEditPoints="1" noAdjustHandles="1" noChangeArrowheads="1" noChangeShapeType="1" noTextEdit="1"/>
              </p:cNvSpPr>
              <p:nvPr/>
            </p:nvSpPr>
            <p:spPr>
              <a:xfrm>
                <a:off x="567186" y="2432428"/>
                <a:ext cx="5801530" cy="1002839"/>
              </a:xfrm>
              <a:prstGeom prst="rect">
                <a:avLst/>
              </a:prstGeom>
              <a:blipFill>
                <a:blip r:embed="rId3"/>
                <a:stretch>
                  <a:fillRect/>
                </a:stretch>
              </a:blipFill>
            </p:spPr>
            <p:txBody>
              <a:bodyPr/>
              <a:lstStyle/>
              <a:p>
                <a:r>
                  <a:rPr lang="en-US">
                    <a:noFill/>
                  </a:rPr>
                  <a:t> </a:t>
                </a:r>
              </a:p>
            </p:txBody>
          </p:sp>
        </mc:Fallback>
      </mc:AlternateContent>
      <p:sp>
        <p:nvSpPr>
          <p:cNvPr id="13" name="TextBox 12">
            <a:extLst>
              <a:ext uri="{FF2B5EF4-FFF2-40B4-BE49-F238E27FC236}">
                <a16:creationId xmlns:a16="http://schemas.microsoft.com/office/drawing/2014/main" id="{070393DC-87EA-E7FE-0CC1-E9FA25C04603}"/>
              </a:ext>
            </a:extLst>
          </p:cNvPr>
          <p:cNvSpPr txBox="1"/>
          <p:nvPr/>
        </p:nvSpPr>
        <p:spPr>
          <a:xfrm>
            <a:off x="980574" y="1658471"/>
            <a:ext cx="9703468" cy="461665"/>
          </a:xfrm>
          <a:prstGeom prst="rect">
            <a:avLst/>
          </a:prstGeom>
          <a:noFill/>
        </p:spPr>
        <p:txBody>
          <a:bodyPr wrap="square">
            <a:spAutoFit/>
          </a:bodyPr>
          <a:lstStyle/>
          <a:p>
            <a:r>
              <a:rPr lang="en-US" sz="2400" b="1" dirty="0">
                <a:solidFill>
                  <a:srgbClr val="0070C0"/>
                </a:solidFill>
              </a:rPr>
              <a:t>Sub-optimal regression coefficients and preference reversal</a:t>
            </a:r>
          </a:p>
        </p:txBody>
      </p:sp>
      <p:pic>
        <p:nvPicPr>
          <p:cNvPr id="15" name="Picture 14">
            <a:extLst>
              <a:ext uri="{FF2B5EF4-FFF2-40B4-BE49-F238E27FC236}">
                <a16:creationId xmlns:a16="http://schemas.microsoft.com/office/drawing/2014/main" id="{3ECB9789-178D-D3E3-3420-78C7650B3EA7}"/>
              </a:ext>
            </a:extLst>
          </p:cNvPr>
          <p:cNvPicPr>
            <a:picLocks noChangeAspect="1"/>
          </p:cNvPicPr>
          <p:nvPr/>
        </p:nvPicPr>
        <p:blipFill>
          <a:blip r:embed="rId4"/>
          <a:stretch>
            <a:fillRect/>
          </a:stretch>
        </p:blipFill>
        <p:spPr>
          <a:xfrm>
            <a:off x="6770623" y="2181209"/>
            <a:ext cx="5000625" cy="4533900"/>
          </a:xfrm>
          <a:prstGeom prst="rect">
            <a:avLst/>
          </a:prstGeom>
        </p:spPr>
      </p:pic>
    </p:spTree>
    <p:extLst>
      <p:ext uri="{BB962C8B-B14F-4D97-AF65-F5344CB8AC3E}">
        <p14:creationId xmlns:p14="http://schemas.microsoft.com/office/powerpoint/2010/main" val="18299132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II: Linear Regression (analytical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6" name="Rectangle 9">
            <a:extLst>
              <a:ext uri="{FF2B5EF4-FFF2-40B4-BE49-F238E27FC236}">
                <a16:creationId xmlns:a16="http://schemas.microsoft.com/office/drawing/2014/main" id="{FDE0D74A-F952-6098-4DF6-2DCE2D0865E0}"/>
              </a:ext>
            </a:extLst>
          </p:cNvPr>
          <p:cNvSpPr>
            <a:spLocks noChangeArrowheads="1"/>
          </p:cNvSpPr>
          <p:nvPr/>
        </p:nvSpPr>
        <p:spPr bwMode="auto">
          <a:xfrm>
            <a:off x="7181672" y="3764969"/>
            <a:ext cx="2084777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67941E9B-35E5-4111-11DA-868CB2F664DF}"/>
                  </a:ext>
                </a:extLst>
              </p:cNvPr>
              <p:cNvSpPr txBox="1"/>
              <p:nvPr/>
            </p:nvSpPr>
            <p:spPr>
              <a:xfrm>
                <a:off x="567186" y="2432428"/>
                <a:ext cx="5801530" cy="1002839"/>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en-US" sz="2800" b="0" i="1" smtClean="0">
                              <a:latin typeface="Cambria Math" panose="02040503050406030204" pitchFamily="18" charset="0"/>
                            </a:rPr>
                          </m:ctrlPr>
                        </m:accPr>
                        <m:e>
                          <m:r>
                            <a:rPr lang="en-US" sz="2800" b="0" i="1" smtClean="0">
                              <a:latin typeface="Cambria Math" panose="02040503050406030204" pitchFamily="18" charset="0"/>
                            </a:rPr>
                            <m:t>h</m:t>
                          </m:r>
                        </m:e>
                      </m:acc>
                      <m:d>
                        <m:dPr>
                          <m:ctrlPr>
                            <a:rPr lang="en-US" sz="2800" b="0" i="1" smtClean="0">
                              <a:latin typeface="Cambria Math" panose="02040503050406030204" pitchFamily="18" charset="0"/>
                            </a:rPr>
                          </m:ctrlPr>
                        </m:dPr>
                        <m:e>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ea typeface="Cambria Math" panose="02040503050406030204" pitchFamily="18" charset="0"/>
                                </a:rPr>
                                <m:t>ɛ</m:t>
                              </m:r>
                            </m:e>
                            <m:sub>
                              <m:r>
                                <a:rPr lang="en-US" sz="2800" b="0" i="1" smtClean="0">
                                  <a:latin typeface="Cambria Math" panose="02040503050406030204" pitchFamily="18" charset="0"/>
                                </a:rPr>
                                <m:t>𝑐</m:t>
                              </m:r>
                            </m:sub>
                          </m:sSub>
                          <m:r>
                            <a:rPr lang="en-US" sz="2800" b="0" i="1" smtClean="0">
                              <a:latin typeface="Cambria Math" panose="02040503050406030204" pitchFamily="18" charset="0"/>
                            </a:rPr>
                            <m:t>,</m:t>
                          </m:r>
                          <m:r>
                            <a:rPr lang="en-US" sz="2800" b="0" i="1" smtClean="0">
                              <a:latin typeface="Cambria Math" panose="02040503050406030204" pitchFamily="18" charset="0"/>
                            </a:rPr>
                            <m:t>𝑏</m:t>
                          </m:r>
                        </m:e>
                      </m:d>
                      <m:r>
                        <a:rPr lang="en-US" sz="2800" i="1" smtClean="0">
                          <a:latin typeface="Cambria Math" panose="02040503050406030204" pitchFamily="18" charset="0"/>
                        </a:rPr>
                        <m:t>=</m:t>
                      </m:r>
                      <m:f>
                        <m:fPr>
                          <m:ctrlPr>
                            <a:rPr lang="en-US" sz="2800" i="1" smtClean="0">
                              <a:latin typeface="Cambria Math" panose="02040503050406030204" pitchFamily="18" charset="0"/>
                            </a:rPr>
                          </m:ctrlPr>
                        </m:fPr>
                        <m:num>
                          <m:sSub>
                            <m:sSubPr>
                              <m:ctrlPr>
                                <a:rPr lang="en-US" sz="2800" i="1" smtClean="0">
                                  <a:latin typeface="Cambria Math" panose="02040503050406030204" pitchFamily="18" charset="0"/>
                                </a:rPr>
                              </m:ctrlPr>
                            </m:sSubPr>
                            <m:e>
                              <m:r>
                                <a:rPr lang="en-US" sz="2800" i="1" smtClean="0">
                                  <a:latin typeface="Cambria Math" panose="02040503050406030204" pitchFamily="18" charset="0"/>
                                  <a:ea typeface="Cambria Math" panose="02040503050406030204" pitchFamily="18" charset="0"/>
                                </a:rPr>
                                <m:t>ɛ</m:t>
                              </m:r>
                            </m:e>
                            <m:sub>
                              <m:r>
                                <a:rPr lang="en-US" sz="2800" b="0" i="1" smtClean="0">
                                  <a:latin typeface="Cambria Math" panose="02040503050406030204" pitchFamily="18" charset="0"/>
                                </a:rPr>
                                <m:t>𝑐</m:t>
                              </m:r>
                            </m:sub>
                          </m:sSub>
                          <m:r>
                            <a:rPr lang="en-US" sz="2800" b="0" i="1" smtClean="0">
                              <a:latin typeface="Cambria Math" panose="02040503050406030204" pitchFamily="18" charset="0"/>
                            </a:rPr>
                            <m:t>−</m:t>
                          </m:r>
                          <m:d>
                            <m:dPr>
                              <m:begChr m:val="|"/>
                              <m:endChr m:val="|"/>
                              <m:ctrlPr>
                                <a:rPr lang="en-US" sz="2800" b="0" i="1" smtClean="0">
                                  <a:latin typeface="Cambria Math" panose="02040503050406030204" pitchFamily="18" charset="0"/>
                                </a:rPr>
                              </m:ctrlPr>
                            </m:dPr>
                            <m:e>
                              <m:acc>
                                <m:accPr>
                                  <m:chr m:val="̃"/>
                                  <m:ctrlPr>
                                    <a:rPr lang="en-US" sz="2800" b="0" i="1" smtClean="0">
                                      <a:latin typeface="Cambria Math" panose="02040503050406030204" pitchFamily="18" charset="0"/>
                                    </a:rPr>
                                  </m:ctrlPr>
                                </m:accPr>
                                <m:e>
                                  <m:r>
                                    <a:rPr lang="en-US" sz="2800" b="0" i="1" smtClean="0">
                                      <a:latin typeface="Cambria Math" panose="02040503050406030204" pitchFamily="18" charset="0"/>
                                    </a:rPr>
                                    <m:t>𝑦</m:t>
                                  </m:r>
                                </m:e>
                              </m:acc>
                              <m:r>
                                <a:rPr lang="en-US" sz="2800" b="0" i="1" smtClean="0">
                                  <a:latin typeface="Cambria Math" panose="02040503050406030204" pitchFamily="18" charset="0"/>
                                </a:rPr>
                                <m:t>−</m:t>
                              </m:r>
                              <m:nary>
                                <m:naryPr>
                                  <m:chr m:val="∑"/>
                                  <m:ctrlPr>
                                    <a:rPr lang="en-US" sz="2800" i="1">
                                      <a:latin typeface="Cambria Math" panose="02040503050406030204" pitchFamily="18" charset="0"/>
                                    </a:rPr>
                                  </m:ctrlPr>
                                </m:naryPr>
                                <m:sub>
                                  <m:r>
                                    <m:rPr>
                                      <m:brk m:alnAt="23"/>
                                    </m:rPr>
                                    <a:rPr lang="en-US" sz="2800" i="1">
                                      <a:latin typeface="Cambria Math" panose="02040503050406030204" pitchFamily="18" charset="0"/>
                                    </a:rPr>
                                    <m:t>𝑖</m:t>
                                  </m:r>
                                  <m:r>
                                    <a:rPr lang="en-US" sz="2800" i="1">
                                      <a:latin typeface="Cambria Math" panose="02040503050406030204" pitchFamily="18" charset="0"/>
                                    </a:rPr>
                                    <m:t>=</m:t>
                                  </m:r>
                                  <m:r>
                                    <m:rPr>
                                      <m:brk m:alnAt="23"/>
                                    </m:rPr>
                                    <a:rPr lang="en-US" sz="2800" i="1">
                                      <a:latin typeface="Cambria Math" panose="02040503050406030204" pitchFamily="18" charset="0"/>
                                    </a:rPr>
                                    <m:t>1</m:t>
                                  </m:r>
                                </m:sub>
                                <m:sup>
                                  <m:r>
                                    <a:rPr lang="en-US" sz="2800" i="1">
                                      <a:latin typeface="Cambria Math" panose="02040503050406030204" pitchFamily="18" charset="0"/>
                                    </a:rPr>
                                    <m:t>𝑁</m:t>
                                  </m:r>
                                </m:sup>
                                <m:e>
                                  <m:sSub>
                                    <m:sSubPr>
                                      <m:ctrlPr>
                                        <a:rPr lang="en-US" sz="2800" i="1">
                                          <a:latin typeface="Cambria Math" panose="02040503050406030204" pitchFamily="18" charset="0"/>
                                        </a:rPr>
                                      </m:ctrlPr>
                                    </m:sSubPr>
                                    <m:e>
                                      <m:r>
                                        <a:rPr lang="en-US" sz="2800" i="1">
                                          <a:latin typeface="Cambria Math" panose="02040503050406030204" pitchFamily="18" charset="0"/>
                                        </a:rPr>
                                        <m:t>𝑏</m:t>
                                      </m:r>
                                    </m:e>
                                    <m:sub>
                                      <m:r>
                                        <a:rPr lang="en-US" sz="2800" i="1">
                                          <a:latin typeface="Cambria Math" panose="02040503050406030204" pitchFamily="18" charset="0"/>
                                        </a:rPr>
                                        <m:t>𝑖</m:t>
                                      </m:r>
                                    </m:sub>
                                  </m:sSub>
                                </m:e>
                              </m:nary>
                              <m:sSub>
                                <m:sSubPr>
                                  <m:ctrlPr>
                                    <a:rPr lang="en-US" sz="2800" i="1">
                                      <a:latin typeface="Cambria Math" panose="02040503050406030204" pitchFamily="18" charset="0"/>
                                    </a:rPr>
                                  </m:ctrlPr>
                                </m:sSubPr>
                                <m:e>
                                  <m:acc>
                                    <m:accPr>
                                      <m:chr m:val="̃"/>
                                      <m:ctrlPr>
                                        <a:rPr lang="en-US" sz="2800" i="1">
                                          <a:latin typeface="Cambria Math" panose="02040503050406030204" pitchFamily="18" charset="0"/>
                                        </a:rPr>
                                      </m:ctrlPr>
                                    </m:accPr>
                                    <m:e>
                                      <m:r>
                                        <a:rPr lang="en-US" sz="2800" i="1">
                                          <a:latin typeface="Cambria Math" panose="02040503050406030204" pitchFamily="18" charset="0"/>
                                        </a:rPr>
                                        <m:t>𝑥</m:t>
                                      </m:r>
                                    </m:e>
                                  </m:acc>
                                </m:e>
                                <m:sub>
                                  <m:r>
                                    <a:rPr lang="en-US" sz="2800" i="1">
                                      <a:latin typeface="Cambria Math" panose="02040503050406030204" pitchFamily="18" charset="0"/>
                                    </a:rPr>
                                    <m:t>𝑖</m:t>
                                  </m:r>
                                </m:sub>
                              </m:sSub>
                            </m:e>
                          </m:d>
                        </m:num>
                        <m:den>
                          <m:acc>
                            <m:accPr>
                              <m:chr m:val="̃"/>
                              <m:ctrlPr>
                                <a:rPr lang="en-US" sz="2800" i="1">
                                  <a:latin typeface="Cambria Math" panose="02040503050406030204" pitchFamily="18" charset="0"/>
                                </a:rPr>
                              </m:ctrlPr>
                            </m:accPr>
                            <m:e>
                              <m:r>
                                <a:rPr lang="en-US" sz="2800" i="1">
                                  <a:latin typeface="Cambria Math" panose="02040503050406030204" pitchFamily="18" charset="0"/>
                                </a:rPr>
                                <m:t>𝑦</m:t>
                              </m:r>
                            </m:e>
                          </m:acc>
                          <m:r>
                            <a:rPr lang="en-US" sz="2800" b="0" i="1" smtClean="0">
                              <a:latin typeface="Cambria Math" panose="02040503050406030204" pitchFamily="18" charset="0"/>
                            </a:rPr>
                            <m:t>+</m:t>
                          </m:r>
                          <m:nary>
                            <m:naryPr>
                              <m:chr m:val="∑"/>
                              <m:ctrlPr>
                                <a:rPr lang="en-US" sz="2800" b="0" i="1" smtClean="0">
                                  <a:latin typeface="Cambria Math" panose="02040503050406030204" pitchFamily="18" charset="0"/>
                                </a:rPr>
                              </m:ctrlPr>
                            </m:naryPr>
                            <m:sub>
                              <m:r>
                                <m:rPr>
                                  <m:brk m:alnAt="23"/>
                                </m:rPr>
                                <a:rPr lang="en-US" sz="2800" b="0" i="1" smtClean="0">
                                  <a:latin typeface="Cambria Math" panose="02040503050406030204" pitchFamily="18" charset="0"/>
                                </a:rPr>
                                <m:t>𝑖</m:t>
                              </m:r>
                              <m:r>
                                <a:rPr lang="en-US" sz="2800" b="0" i="1" smtClean="0">
                                  <a:latin typeface="Cambria Math" panose="02040503050406030204" pitchFamily="18" charset="0"/>
                                </a:rPr>
                                <m:t>=</m:t>
                              </m:r>
                              <m:r>
                                <m:rPr>
                                  <m:brk m:alnAt="23"/>
                                </m:rPr>
                                <a:rPr lang="en-US" sz="2800" b="0" i="1" smtClean="0">
                                  <a:latin typeface="Cambria Math" panose="02040503050406030204" pitchFamily="18" charset="0"/>
                                </a:rPr>
                                <m:t>1</m:t>
                              </m:r>
                            </m:sub>
                            <m:sup>
                              <m:r>
                                <a:rPr lang="en-US" sz="2800" b="0" i="1" smtClean="0">
                                  <a:latin typeface="Cambria Math" panose="02040503050406030204" pitchFamily="18" charset="0"/>
                                </a:rPr>
                                <m:t>𝑁</m:t>
                              </m:r>
                            </m:sup>
                            <m:e>
                              <m:func>
                                <m:funcPr>
                                  <m:ctrlPr>
                                    <a:rPr lang="en-US" sz="2800" b="0" i="1" smtClean="0">
                                      <a:latin typeface="Cambria Math" panose="02040503050406030204" pitchFamily="18" charset="0"/>
                                    </a:rPr>
                                  </m:ctrlPr>
                                </m:funcPr>
                                <m:fName>
                                  <m:r>
                                    <m:rPr>
                                      <m:sty m:val="p"/>
                                    </m:rPr>
                                    <a:rPr lang="en-US" sz="2800" b="0" i="0" smtClean="0">
                                      <a:latin typeface="Cambria Math" panose="02040503050406030204" pitchFamily="18" charset="0"/>
                                    </a:rPr>
                                    <m:t>sgn</m:t>
                                  </m:r>
                                </m:fName>
                                <m:e>
                                  <m:d>
                                    <m:dPr>
                                      <m:ctrlPr>
                                        <a:rPr lang="en-US" sz="2800" b="0" i="1" smtClean="0">
                                          <a:latin typeface="Cambria Math" panose="02040503050406030204" pitchFamily="18" charset="0"/>
                                        </a:rPr>
                                      </m:ctrlPr>
                                    </m:dPr>
                                    <m:e>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𝑏</m:t>
                                          </m:r>
                                        </m:e>
                                        <m:sub>
                                          <m:r>
                                            <a:rPr lang="en-US" sz="2800" b="0" i="1" smtClean="0">
                                              <a:latin typeface="Cambria Math" panose="02040503050406030204" pitchFamily="18" charset="0"/>
                                            </a:rPr>
                                            <m:t>𝑖</m:t>
                                          </m:r>
                                        </m:sub>
                                      </m:sSub>
                                    </m:e>
                                  </m:d>
                                  <m:sSub>
                                    <m:sSubPr>
                                      <m:ctrlPr>
                                        <a:rPr lang="en-US" sz="2800" i="1">
                                          <a:latin typeface="Cambria Math" panose="02040503050406030204" pitchFamily="18" charset="0"/>
                                        </a:rPr>
                                      </m:ctrlPr>
                                    </m:sSubPr>
                                    <m:e>
                                      <m:r>
                                        <a:rPr lang="en-US" sz="2800" i="1">
                                          <a:latin typeface="Cambria Math" panose="02040503050406030204" pitchFamily="18" charset="0"/>
                                        </a:rPr>
                                        <m:t>𝑏</m:t>
                                      </m:r>
                                    </m:e>
                                    <m:sub>
                                      <m:r>
                                        <a:rPr lang="en-US" sz="2800" i="1">
                                          <a:latin typeface="Cambria Math" panose="02040503050406030204" pitchFamily="18" charset="0"/>
                                        </a:rPr>
                                        <m:t>𝑖</m:t>
                                      </m:r>
                                    </m:sub>
                                  </m:sSub>
                                  <m:sSub>
                                    <m:sSubPr>
                                      <m:ctrlPr>
                                        <a:rPr lang="en-US" sz="2800" i="1" smtClean="0">
                                          <a:latin typeface="Cambria Math" panose="02040503050406030204" pitchFamily="18" charset="0"/>
                                        </a:rPr>
                                      </m:ctrlPr>
                                    </m:sSubPr>
                                    <m:e>
                                      <m:acc>
                                        <m:accPr>
                                          <m:chr m:val="̃"/>
                                          <m:ctrlPr>
                                            <a:rPr lang="en-US" sz="2800" b="0" i="1" smtClean="0">
                                              <a:latin typeface="Cambria Math" panose="02040503050406030204" pitchFamily="18" charset="0"/>
                                            </a:rPr>
                                          </m:ctrlPr>
                                        </m:accPr>
                                        <m:e>
                                          <m:r>
                                            <a:rPr lang="en-US" sz="2800" b="0" i="1" smtClean="0">
                                              <a:latin typeface="Cambria Math" panose="02040503050406030204" pitchFamily="18" charset="0"/>
                                            </a:rPr>
                                            <m:t>𝑥</m:t>
                                          </m:r>
                                        </m:e>
                                      </m:acc>
                                    </m:e>
                                    <m:sub>
                                      <m:r>
                                        <a:rPr lang="en-US" sz="2800" b="0" i="1" smtClean="0">
                                          <a:latin typeface="Cambria Math" panose="02040503050406030204" pitchFamily="18" charset="0"/>
                                        </a:rPr>
                                        <m:t>𝑖</m:t>
                                      </m:r>
                                    </m:sub>
                                  </m:sSub>
                                </m:e>
                              </m:func>
                            </m:e>
                          </m:nary>
                        </m:den>
                      </m:f>
                    </m:oMath>
                  </m:oMathPara>
                </a14:m>
                <a:endParaRPr lang="en-US" sz="2800" dirty="0"/>
              </a:p>
            </p:txBody>
          </p:sp>
        </mc:Choice>
        <mc:Fallback xmlns="">
          <p:sp>
            <p:nvSpPr>
              <p:cNvPr id="9" name="TextBox 8">
                <a:extLst>
                  <a:ext uri="{FF2B5EF4-FFF2-40B4-BE49-F238E27FC236}">
                    <a16:creationId xmlns:a16="http://schemas.microsoft.com/office/drawing/2014/main" id="{67941E9B-35E5-4111-11DA-868CB2F664DF}"/>
                  </a:ext>
                </a:extLst>
              </p:cNvPr>
              <p:cNvSpPr txBox="1">
                <a:spLocks noRot="1" noChangeAspect="1" noMove="1" noResize="1" noEditPoints="1" noAdjustHandles="1" noChangeArrowheads="1" noChangeShapeType="1" noTextEdit="1"/>
              </p:cNvSpPr>
              <p:nvPr/>
            </p:nvSpPr>
            <p:spPr>
              <a:xfrm>
                <a:off x="567186" y="2432428"/>
                <a:ext cx="5801530" cy="1002839"/>
              </a:xfrm>
              <a:prstGeom prst="rect">
                <a:avLst/>
              </a:prstGeom>
              <a:blipFill>
                <a:blip r:embed="rId3"/>
                <a:stretch>
                  <a:fillRect/>
                </a:stretch>
              </a:blipFill>
            </p:spPr>
            <p:txBody>
              <a:bodyPr/>
              <a:lstStyle/>
              <a:p>
                <a:r>
                  <a:rPr lang="en-US">
                    <a:noFill/>
                  </a:rPr>
                  <a:t> </a:t>
                </a:r>
              </a:p>
            </p:txBody>
          </p:sp>
        </mc:Fallback>
      </mc:AlternateContent>
      <p:sp>
        <p:nvSpPr>
          <p:cNvPr id="13" name="TextBox 12">
            <a:extLst>
              <a:ext uri="{FF2B5EF4-FFF2-40B4-BE49-F238E27FC236}">
                <a16:creationId xmlns:a16="http://schemas.microsoft.com/office/drawing/2014/main" id="{070393DC-87EA-E7FE-0CC1-E9FA25C04603}"/>
              </a:ext>
            </a:extLst>
          </p:cNvPr>
          <p:cNvSpPr txBox="1"/>
          <p:nvPr/>
        </p:nvSpPr>
        <p:spPr>
          <a:xfrm>
            <a:off x="980574" y="1658471"/>
            <a:ext cx="9703468" cy="461665"/>
          </a:xfrm>
          <a:prstGeom prst="rect">
            <a:avLst/>
          </a:prstGeom>
          <a:noFill/>
        </p:spPr>
        <p:txBody>
          <a:bodyPr wrap="square">
            <a:spAutoFit/>
          </a:bodyPr>
          <a:lstStyle/>
          <a:p>
            <a:r>
              <a:rPr lang="en-US" sz="2400" dirty="0"/>
              <a:t>Sub-optimal regression coefficients and preference reversal</a:t>
            </a:r>
          </a:p>
        </p:txBody>
      </p:sp>
      <p:pic>
        <p:nvPicPr>
          <p:cNvPr id="15" name="Picture 14">
            <a:extLst>
              <a:ext uri="{FF2B5EF4-FFF2-40B4-BE49-F238E27FC236}">
                <a16:creationId xmlns:a16="http://schemas.microsoft.com/office/drawing/2014/main" id="{3ECB9789-178D-D3E3-3420-78C7650B3EA7}"/>
              </a:ext>
            </a:extLst>
          </p:cNvPr>
          <p:cNvPicPr>
            <a:picLocks noChangeAspect="1"/>
          </p:cNvPicPr>
          <p:nvPr/>
        </p:nvPicPr>
        <p:blipFill>
          <a:blip r:embed="rId4"/>
          <a:stretch>
            <a:fillRect/>
          </a:stretch>
        </p:blipFill>
        <p:spPr>
          <a:xfrm>
            <a:off x="6770623" y="2181209"/>
            <a:ext cx="5000625" cy="453390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68FE045A-B203-FD3C-25B0-21E29ED9B55F}"/>
                  </a:ext>
                </a:extLst>
              </p:cNvPr>
              <p:cNvSpPr txBox="1"/>
              <p:nvPr/>
            </p:nvSpPr>
            <p:spPr>
              <a:xfrm>
                <a:off x="980574" y="3831429"/>
                <a:ext cx="3110664" cy="481350"/>
              </a:xfrm>
              <a:prstGeom prst="rect">
                <a:avLst/>
              </a:prstGeom>
              <a:noFill/>
            </p:spPr>
            <p:txBody>
              <a:bodyPr wrap="square">
                <a:spAutoFit/>
              </a:bodyPr>
              <a:lstStyle/>
              <a:p>
                <a14:m>
                  <m:oMath xmlns:m="http://schemas.openxmlformats.org/officeDocument/2006/math">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h</m:t>
                        </m:r>
                      </m:e>
                    </m:acc>
                    <m:d>
                      <m:dPr>
                        <m:ctrlPr>
                          <a:rPr lang="en-US" sz="2400" b="0" i="1" smtClean="0">
                            <a:latin typeface="Cambria Math" panose="02040503050406030204" pitchFamily="18" charset="0"/>
                          </a:rPr>
                        </m:ctrlPr>
                      </m:dPr>
                      <m:e>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ea typeface="Cambria Math" panose="02040503050406030204" pitchFamily="18" charset="0"/>
                              </a:rPr>
                              <m:t>ɛ</m:t>
                            </m:r>
                          </m:e>
                          <m:sub>
                            <m:r>
                              <a:rPr lang="en-US" sz="2400" b="0" i="1" smtClean="0">
                                <a:latin typeface="Cambria Math" panose="02040503050406030204" pitchFamily="18" charset="0"/>
                              </a:rPr>
                              <m:t>𝑐</m:t>
                            </m:r>
                          </m:sub>
                        </m:sSub>
                        <m:r>
                          <a:rPr lang="en-US" sz="2400" b="0" i="1" smtClean="0">
                            <a:latin typeface="Cambria Math" panose="02040503050406030204" pitchFamily="18" charset="0"/>
                          </a:rPr>
                          <m:t>,</m:t>
                        </m:r>
                        <m:r>
                          <a:rPr lang="en-US" sz="2400" b="0" i="1" smtClean="0">
                            <a:latin typeface="Cambria Math" panose="02040503050406030204" pitchFamily="18" charset="0"/>
                          </a:rPr>
                          <m:t>𝑏</m:t>
                        </m:r>
                      </m:e>
                    </m:d>
                  </m:oMath>
                </a14:m>
                <a:r>
                  <a:rPr lang="en-US" sz="2400" dirty="0"/>
                  <a:t> = </a:t>
                </a:r>
                <a14:m>
                  <m:oMath xmlns:m="http://schemas.openxmlformats.org/officeDocument/2006/math">
                    <m:sSub>
                      <m:sSubPr>
                        <m:ctrlPr>
                          <a:rPr lang="en-US" sz="2400" i="1" smtClean="0">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i="1">
                                <a:latin typeface="Cambria Math" panose="02040503050406030204" pitchFamily="18" charset="0"/>
                              </a:rPr>
                              <m:t>h</m:t>
                            </m:r>
                          </m:e>
                        </m:acc>
                      </m:e>
                      <m:sub>
                        <m:r>
                          <a:rPr lang="en-US" sz="2400" b="0" i="1" smtClean="0">
                            <a:latin typeface="Cambria Math" panose="02040503050406030204" pitchFamily="18" charset="0"/>
                          </a:rPr>
                          <m:t>𝑎</m:t>
                        </m:r>
                      </m:sub>
                    </m:sSub>
                    <m:d>
                      <m:dPr>
                        <m:ctrlPr>
                          <a:rPr lang="en-US" sz="2400" i="1">
                            <a:latin typeface="Cambria Math" panose="02040503050406030204" pitchFamily="18" charset="0"/>
                          </a:rPr>
                        </m:ctrlPr>
                      </m:dPr>
                      <m:e>
                        <m:sSub>
                          <m:sSubPr>
                            <m:ctrlPr>
                              <a:rPr lang="en-US" sz="2400" i="1">
                                <a:latin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ɛ</m:t>
                            </m:r>
                          </m:e>
                          <m:sub>
                            <m:r>
                              <a:rPr lang="en-US" sz="2400" i="1">
                                <a:latin typeface="Cambria Math" panose="02040503050406030204" pitchFamily="18" charset="0"/>
                              </a:rPr>
                              <m:t>𝑐</m:t>
                            </m:r>
                          </m:sub>
                        </m:sSub>
                        <m:r>
                          <a:rPr lang="en-US" sz="2400" i="1">
                            <a:latin typeface="Cambria Math" panose="02040503050406030204" pitchFamily="18" charset="0"/>
                          </a:rPr>
                          <m:t>,</m:t>
                        </m:r>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𝑏</m:t>
                            </m:r>
                          </m:e>
                          <m:sub>
                            <m:r>
                              <a:rPr lang="en-US" sz="2400" b="0" i="1" smtClean="0">
                                <a:latin typeface="Cambria Math" panose="02040503050406030204" pitchFamily="18" charset="0"/>
                              </a:rPr>
                              <m:t>𝑎</m:t>
                            </m:r>
                          </m:sub>
                        </m:sSub>
                      </m:e>
                    </m:d>
                  </m:oMath>
                </a14:m>
                <a:r>
                  <a:rPr lang="en-US" sz="2400" dirty="0"/>
                  <a:t> </a:t>
                </a:r>
              </a:p>
            </p:txBody>
          </p:sp>
        </mc:Choice>
        <mc:Fallback xmlns="">
          <p:sp>
            <p:nvSpPr>
              <p:cNvPr id="6" name="TextBox 5">
                <a:extLst>
                  <a:ext uri="{FF2B5EF4-FFF2-40B4-BE49-F238E27FC236}">
                    <a16:creationId xmlns:a16="http://schemas.microsoft.com/office/drawing/2014/main" id="{68FE045A-B203-FD3C-25B0-21E29ED9B55F}"/>
                  </a:ext>
                </a:extLst>
              </p:cNvPr>
              <p:cNvSpPr txBox="1">
                <a:spLocks noRot="1" noChangeAspect="1" noMove="1" noResize="1" noEditPoints="1" noAdjustHandles="1" noChangeArrowheads="1" noChangeShapeType="1" noTextEdit="1"/>
              </p:cNvSpPr>
              <p:nvPr/>
            </p:nvSpPr>
            <p:spPr>
              <a:xfrm>
                <a:off x="980574" y="3831429"/>
                <a:ext cx="3110664" cy="481350"/>
              </a:xfrm>
              <a:prstGeom prst="rect">
                <a:avLst/>
              </a:prstGeom>
              <a:blipFill>
                <a:blip r:embed="rId5"/>
                <a:stretch>
                  <a:fillRect t="-6410" b="-29487"/>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40CDFF9E-3E89-BE81-EA37-4D3AC5EBBEED}"/>
                  </a:ext>
                </a:extLst>
              </p:cNvPr>
              <p:cNvSpPr txBox="1"/>
              <p:nvPr/>
            </p:nvSpPr>
            <p:spPr>
              <a:xfrm>
                <a:off x="687996" y="4448159"/>
                <a:ext cx="1847910" cy="461665"/>
              </a:xfrm>
              <a:prstGeom prst="rect">
                <a:avLst/>
              </a:prstGeom>
              <a:noFill/>
            </p:spPr>
            <p:txBody>
              <a:bodyPr wrap="square">
                <a:spAutoFit/>
              </a:bodyPr>
              <a:lstStyle/>
              <a:p>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𝑏</m:t>
                          </m:r>
                        </m:e>
                        <m:sub>
                          <m:r>
                            <a:rPr lang="en-US" sz="2400" b="0" i="1" smtClean="0">
                              <a:latin typeface="Cambria Math" panose="02040503050406030204" pitchFamily="18" charset="0"/>
                            </a:rPr>
                            <m:t>𝑎</m:t>
                          </m:r>
                        </m:sub>
                      </m:sSub>
                      <m:r>
                        <a:rPr lang="en-US" sz="2400" b="0" i="1" smtClean="0">
                          <a:latin typeface="Cambria Math" panose="02040503050406030204" pitchFamily="18" charset="0"/>
                        </a:rPr>
                        <m:t>=</m:t>
                      </m:r>
                      <m:r>
                        <a:rPr lang="en-US" sz="2400" b="0" i="1" smtClean="0">
                          <a:latin typeface="Cambria Math" panose="02040503050406030204" pitchFamily="18" charset="0"/>
                        </a:rPr>
                        <m:t>𝑘𝑏</m:t>
                      </m:r>
                    </m:oMath>
                  </m:oMathPara>
                </a14:m>
                <a:endParaRPr lang="en-US" sz="2400" dirty="0"/>
              </a:p>
            </p:txBody>
          </p:sp>
        </mc:Choice>
        <mc:Fallback>
          <p:sp>
            <p:nvSpPr>
              <p:cNvPr id="8" name="TextBox 7">
                <a:extLst>
                  <a:ext uri="{FF2B5EF4-FFF2-40B4-BE49-F238E27FC236}">
                    <a16:creationId xmlns:a16="http://schemas.microsoft.com/office/drawing/2014/main" id="{40CDFF9E-3E89-BE81-EA37-4D3AC5EBBEED}"/>
                  </a:ext>
                </a:extLst>
              </p:cNvPr>
              <p:cNvSpPr txBox="1">
                <a:spLocks noRot="1" noChangeAspect="1" noMove="1" noResize="1" noEditPoints="1" noAdjustHandles="1" noChangeArrowheads="1" noChangeShapeType="1" noTextEdit="1"/>
              </p:cNvSpPr>
              <p:nvPr/>
            </p:nvSpPr>
            <p:spPr>
              <a:xfrm>
                <a:off x="687996" y="4448159"/>
                <a:ext cx="1847910" cy="461665"/>
              </a:xfrm>
              <a:prstGeom prst="rect">
                <a:avLst/>
              </a:prstGeom>
              <a:blipFill>
                <a:blip r:embed="rId6"/>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919629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II: Linear Regression (analytical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6" name="Rectangle 9">
            <a:extLst>
              <a:ext uri="{FF2B5EF4-FFF2-40B4-BE49-F238E27FC236}">
                <a16:creationId xmlns:a16="http://schemas.microsoft.com/office/drawing/2014/main" id="{FDE0D74A-F952-6098-4DF6-2DCE2D0865E0}"/>
              </a:ext>
            </a:extLst>
          </p:cNvPr>
          <p:cNvSpPr>
            <a:spLocks noChangeArrowheads="1"/>
          </p:cNvSpPr>
          <p:nvPr/>
        </p:nvSpPr>
        <p:spPr bwMode="auto">
          <a:xfrm>
            <a:off x="7181672" y="3764969"/>
            <a:ext cx="2084777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67941E9B-35E5-4111-11DA-868CB2F664DF}"/>
                  </a:ext>
                </a:extLst>
              </p:cNvPr>
              <p:cNvSpPr txBox="1"/>
              <p:nvPr/>
            </p:nvSpPr>
            <p:spPr>
              <a:xfrm>
                <a:off x="663438" y="4228301"/>
                <a:ext cx="5801530" cy="1942455"/>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en-US" sz="2800" b="0" i="1" smtClean="0">
                              <a:latin typeface="Cambria Math" panose="02040503050406030204" pitchFamily="18" charset="0"/>
                            </a:rPr>
                          </m:ctrlPr>
                        </m:accPr>
                        <m:e>
                          <m:r>
                            <a:rPr lang="en-US" sz="2800" b="0" i="1" smtClean="0">
                              <a:latin typeface="Cambria Math" panose="02040503050406030204" pitchFamily="18" charset="0"/>
                            </a:rPr>
                            <m:t>h</m:t>
                          </m:r>
                        </m:e>
                      </m:acc>
                      <m:d>
                        <m:dPr>
                          <m:ctrlPr>
                            <a:rPr lang="en-US" sz="2800" b="0" i="1" smtClean="0">
                              <a:latin typeface="Cambria Math" panose="02040503050406030204" pitchFamily="18" charset="0"/>
                            </a:rPr>
                          </m:ctrlPr>
                        </m:dPr>
                        <m:e>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ea typeface="Cambria Math" panose="02040503050406030204" pitchFamily="18" charset="0"/>
                                </a:rPr>
                                <m:t>ɛ</m:t>
                              </m:r>
                            </m:e>
                            <m:sub>
                              <m:r>
                                <a:rPr lang="en-US" sz="2800" b="0" i="1" smtClean="0">
                                  <a:latin typeface="Cambria Math" panose="02040503050406030204" pitchFamily="18" charset="0"/>
                                </a:rPr>
                                <m:t>𝑐</m:t>
                              </m:r>
                            </m:sub>
                          </m:sSub>
                          <m:r>
                            <a:rPr lang="en-US" sz="2800" b="0" i="1" smtClean="0">
                              <a:latin typeface="Cambria Math" panose="02040503050406030204" pitchFamily="18" charset="0"/>
                            </a:rPr>
                            <m:t>,</m:t>
                          </m:r>
                          <m:r>
                            <a:rPr lang="en-US" sz="2800" b="0" i="1" smtClean="0">
                              <a:latin typeface="Cambria Math" panose="02040503050406030204" pitchFamily="18" charset="0"/>
                            </a:rPr>
                            <m:t>𝑏</m:t>
                          </m:r>
                        </m:e>
                      </m:d>
                      <m:r>
                        <a:rPr lang="en-US" sz="2800" i="1" smtClean="0">
                          <a:latin typeface="Cambria Math" panose="02040503050406030204" pitchFamily="18" charset="0"/>
                        </a:rPr>
                        <m:t>=</m:t>
                      </m:r>
                      <m:d>
                        <m:dPr>
                          <m:begChr m:val="{"/>
                          <m:endChr m:val=""/>
                          <m:ctrlPr>
                            <a:rPr lang="en-US" sz="2800" i="1" smtClean="0">
                              <a:latin typeface="Cambria Math" panose="02040503050406030204" pitchFamily="18" charset="0"/>
                            </a:rPr>
                          </m:ctrlPr>
                        </m:dPr>
                        <m:e>
                          <m:eqArr>
                            <m:eqArrPr>
                              <m:ctrlPr>
                                <a:rPr lang="en-US" sz="2800" i="1" smtClean="0">
                                  <a:latin typeface="Cambria Math" panose="02040503050406030204" pitchFamily="18" charset="0"/>
                                </a:rPr>
                              </m:ctrlPr>
                            </m:eqArrPr>
                            <m:e>
                              <m:f>
                                <m:fPr>
                                  <m:ctrlPr>
                                    <a:rPr lang="en-US" sz="2800" i="1" smtClean="0">
                                      <a:latin typeface="Cambria Math" panose="02040503050406030204" pitchFamily="18" charset="0"/>
                                    </a:rPr>
                                  </m:ctrlPr>
                                </m:fPr>
                                <m:num>
                                  <m:d>
                                    <m:dPr>
                                      <m:begChr m:val="|"/>
                                      <m:endChr m:val="|"/>
                                      <m:ctrlPr>
                                        <a:rPr lang="en-US" sz="2800" i="1">
                                          <a:latin typeface="Cambria Math" panose="02040503050406030204" pitchFamily="18" charset="0"/>
                                        </a:rPr>
                                      </m:ctrlPr>
                                    </m:dPr>
                                    <m:e>
                                      <m:acc>
                                        <m:accPr>
                                          <m:chr m:val="̃"/>
                                          <m:ctrlPr>
                                            <a:rPr lang="en-US" sz="2800" i="1">
                                              <a:latin typeface="Cambria Math" panose="02040503050406030204" pitchFamily="18" charset="0"/>
                                            </a:rPr>
                                          </m:ctrlPr>
                                        </m:accPr>
                                        <m:e>
                                          <m:r>
                                            <a:rPr lang="en-US" sz="2800" i="1">
                                              <a:latin typeface="Cambria Math" panose="02040503050406030204" pitchFamily="18" charset="0"/>
                                            </a:rPr>
                                            <m:t>𝑦</m:t>
                                          </m:r>
                                        </m:e>
                                      </m:acc>
                                    </m:e>
                                  </m:d>
                                </m:num>
                                <m:den>
                                  <m:d>
                                    <m:dPr>
                                      <m:begChr m:val="|"/>
                                      <m:endChr m:val="|"/>
                                      <m:ctrlPr>
                                        <a:rPr lang="en-US" sz="2800" i="1">
                                          <a:latin typeface="Cambria Math" panose="02040503050406030204" pitchFamily="18" charset="0"/>
                                        </a:rPr>
                                      </m:ctrlPr>
                                    </m:dPr>
                                    <m:e>
                                      <m:sSup>
                                        <m:sSupPr>
                                          <m:ctrlPr>
                                            <a:rPr lang="en-US" sz="2800" i="1">
                                              <a:latin typeface="Cambria Math" panose="02040503050406030204" pitchFamily="18" charset="0"/>
                                            </a:rPr>
                                          </m:ctrlPr>
                                        </m:sSupPr>
                                        <m:e>
                                          <m:r>
                                            <a:rPr lang="en-US" sz="2800" i="1">
                                              <a:latin typeface="Cambria Math" panose="02040503050406030204" pitchFamily="18" charset="0"/>
                                            </a:rPr>
                                            <m:t>𝑏</m:t>
                                          </m:r>
                                        </m:e>
                                        <m:sup>
                                          <m:r>
                                            <a:rPr lang="en-US" sz="2800" i="1">
                                              <a:latin typeface="Cambria Math" panose="02040503050406030204" pitchFamily="18" charset="0"/>
                                            </a:rPr>
                                            <m:t>𝑇</m:t>
                                          </m:r>
                                        </m:sup>
                                      </m:sSup>
                                    </m:e>
                                  </m:d>
                                  <m:acc>
                                    <m:accPr>
                                      <m:chr m:val="̃"/>
                                      <m:ctrlPr>
                                        <a:rPr lang="en-US" sz="2800" i="1">
                                          <a:latin typeface="Cambria Math" panose="02040503050406030204" pitchFamily="18" charset="0"/>
                                        </a:rPr>
                                      </m:ctrlPr>
                                    </m:accPr>
                                    <m:e>
                                      <m:r>
                                        <a:rPr lang="en-US" sz="2800" i="1">
                                          <a:latin typeface="Cambria Math" panose="02040503050406030204" pitchFamily="18" charset="0"/>
                                        </a:rPr>
                                        <m:t>𝑥</m:t>
                                      </m:r>
                                    </m:e>
                                  </m:acc>
                                </m:den>
                              </m:f>
                              <m:r>
                                <a:rPr lang="en-US" sz="2800" b="0" i="1" smtClean="0">
                                  <a:latin typeface="Cambria Math" panose="02040503050406030204" pitchFamily="18" charset="0"/>
                                </a:rPr>
                                <m:t>,</m:t>
                              </m:r>
                              <m:r>
                                <a:rPr lang="en-US" sz="2800" i="1">
                                  <a:latin typeface="Cambria Math" panose="02040503050406030204" pitchFamily="18" charset="0"/>
                                </a:rPr>
                                <m:t>𝑖𝑓</m:t>
                              </m:r>
                              <m:r>
                                <a:rPr lang="en-US" sz="2800" i="1">
                                  <a:latin typeface="Cambria Math" panose="02040503050406030204" pitchFamily="18" charset="0"/>
                                </a:rPr>
                                <m:t> </m:t>
                              </m:r>
                              <m:r>
                                <a:rPr lang="en-US" sz="2800" i="1">
                                  <a:latin typeface="Cambria Math" panose="02040503050406030204" pitchFamily="18" charset="0"/>
                                </a:rPr>
                                <m:t>0</m:t>
                              </m:r>
                              <m:r>
                                <a:rPr lang="en-US" sz="2800" i="1">
                                  <a:latin typeface="Cambria Math" panose="02040503050406030204" pitchFamily="18" charset="0"/>
                                </a:rPr>
                                <m:t>&lt;</m:t>
                              </m:r>
                              <m:r>
                                <a:rPr lang="en-US" sz="2800" i="1">
                                  <a:latin typeface="Cambria Math" panose="02040503050406030204" pitchFamily="18" charset="0"/>
                                </a:rPr>
                                <m:t>𝑘</m:t>
                              </m:r>
                              <m:r>
                                <a:rPr lang="en-US" sz="2800" i="1">
                                  <a:latin typeface="Cambria Math" panose="02040503050406030204" pitchFamily="18" charset="0"/>
                                </a:rPr>
                                <m:t>&lt;</m:t>
                              </m:r>
                              <m:r>
                                <a:rPr lang="en-US" sz="2800" i="1">
                                  <a:latin typeface="Cambria Math" panose="02040503050406030204" pitchFamily="18" charset="0"/>
                                </a:rPr>
                                <m:t>1</m:t>
                              </m:r>
                            </m:e>
                            <m:e>
                              <m:f>
                                <m:fPr>
                                  <m:ctrlPr>
                                    <a:rPr lang="en-US" sz="2800" i="1">
                                      <a:latin typeface="Cambria Math" panose="02040503050406030204" pitchFamily="18" charset="0"/>
                                    </a:rPr>
                                  </m:ctrlPr>
                                </m:fPr>
                                <m:num>
                                  <m:r>
                                    <a:rPr lang="en-US" sz="2800" b="0" i="1" smtClean="0">
                                      <a:latin typeface="Cambria Math" panose="02040503050406030204" pitchFamily="18" charset="0"/>
                                    </a:rPr>
                                    <m:t>−</m:t>
                                  </m:r>
                                  <m:d>
                                    <m:dPr>
                                      <m:begChr m:val="|"/>
                                      <m:endChr m:val="|"/>
                                      <m:ctrlPr>
                                        <a:rPr lang="en-US" sz="2800" i="1">
                                          <a:latin typeface="Cambria Math" panose="02040503050406030204" pitchFamily="18" charset="0"/>
                                        </a:rPr>
                                      </m:ctrlPr>
                                    </m:dPr>
                                    <m:e>
                                      <m:acc>
                                        <m:accPr>
                                          <m:chr m:val="̃"/>
                                          <m:ctrlPr>
                                            <a:rPr lang="en-US" sz="2800" i="1">
                                              <a:latin typeface="Cambria Math" panose="02040503050406030204" pitchFamily="18" charset="0"/>
                                            </a:rPr>
                                          </m:ctrlPr>
                                        </m:accPr>
                                        <m:e>
                                          <m:r>
                                            <a:rPr lang="en-US" sz="2800" i="1">
                                              <a:latin typeface="Cambria Math" panose="02040503050406030204" pitchFamily="18" charset="0"/>
                                            </a:rPr>
                                            <m:t>𝑦</m:t>
                                          </m:r>
                                        </m:e>
                                      </m:acc>
                                    </m:e>
                                  </m:d>
                                </m:num>
                                <m:den>
                                  <m:d>
                                    <m:dPr>
                                      <m:begChr m:val="|"/>
                                      <m:endChr m:val="|"/>
                                      <m:ctrlPr>
                                        <a:rPr lang="en-US" sz="2800" i="1">
                                          <a:latin typeface="Cambria Math" panose="02040503050406030204" pitchFamily="18" charset="0"/>
                                        </a:rPr>
                                      </m:ctrlPr>
                                    </m:dPr>
                                    <m:e>
                                      <m:sSup>
                                        <m:sSupPr>
                                          <m:ctrlPr>
                                            <a:rPr lang="en-US" sz="2800" i="1">
                                              <a:latin typeface="Cambria Math" panose="02040503050406030204" pitchFamily="18" charset="0"/>
                                            </a:rPr>
                                          </m:ctrlPr>
                                        </m:sSupPr>
                                        <m:e>
                                          <m:r>
                                            <a:rPr lang="en-US" sz="2800" i="1">
                                              <a:latin typeface="Cambria Math" panose="02040503050406030204" pitchFamily="18" charset="0"/>
                                            </a:rPr>
                                            <m:t>𝑏</m:t>
                                          </m:r>
                                        </m:e>
                                        <m:sup>
                                          <m:r>
                                            <a:rPr lang="en-US" sz="2800" i="1">
                                              <a:latin typeface="Cambria Math" panose="02040503050406030204" pitchFamily="18" charset="0"/>
                                            </a:rPr>
                                            <m:t>𝑇</m:t>
                                          </m:r>
                                        </m:sup>
                                      </m:sSup>
                                    </m:e>
                                  </m:d>
                                  <m:acc>
                                    <m:accPr>
                                      <m:chr m:val="̃"/>
                                      <m:ctrlPr>
                                        <a:rPr lang="en-US" sz="2800" i="1">
                                          <a:latin typeface="Cambria Math" panose="02040503050406030204" pitchFamily="18" charset="0"/>
                                        </a:rPr>
                                      </m:ctrlPr>
                                    </m:accPr>
                                    <m:e>
                                      <m:r>
                                        <a:rPr lang="en-US" sz="2800" i="1">
                                          <a:latin typeface="Cambria Math" panose="02040503050406030204" pitchFamily="18" charset="0"/>
                                        </a:rPr>
                                        <m:t>𝑥</m:t>
                                      </m:r>
                                    </m:e>
                                  </m:acc>
                                </m:den>
                              </m:f>
                              <m:r>
                                <a:rPr lang="en-US" sz="2800" i="1">
                                  <a:latin typeface="Cambria Math" panose="02040503050406030204" pitchFamily="18" charset="0"/>
                                </a:rPr>
                                <m:t>,</m:t>
                              </m:r>
                              <m:r>
                                <a:rPr lang="en-US" sz="2800" i="1">
                                  <a:latin typeface="Cambria Math" panose="02040503050406030204" pitchFamily="18" charset="0"/>
                                </a:rPr>
                                <m:t>𝑖𝑓</m:t>
                              </m:r>
                              <m:r>
                                <a:rPr lang="en-US" sz="2800" i="1">
                                  <a:latin typeface="Cambria Math" panose="02040503050406030204" pitchFamily="18" charset="0"/>
                                </a:rPr>
                                <m:t> </m:t>
                              </m:r>
                              <m:r>
                                <a:rPr lang="en-US" sz="2800" i="1">
                                  <a:latin typeface="Cambria Math" panose="02040503050406030204" pitchFamily="18" charset="0"/>
                                </a:rPr>
                                <m:t>𝑘</m:t>
                              </m:r>
                              <m:r>
                                <a:rPr lang="en-US" sz="2800" b="0" i="1" smtClean="0">
                                  <a:latin typeface="Cambria Math" panose="02040503050406030204" pitchFamily="18" charset="0"/>
                                </a:rPr>
                                <m:t>&gt;</m:t>
                              </m:r>
                              <m:r>
                                <a:rPr lang="en-US" sz="2800" i="1">
                                  <a:latin typeface="Cambria Math" panose="02040503050406030204" pitchFamily="18" charset="0"/>
                                </a:rPr>
                                <m:t>1</m:t>
                              </m:r>
                            </m:e>
                          </m:eqArr>
                        </m:e>
                      </m:d>
                    </m:oMath>
                  </m:oMathPara>
                </a14:m>
                <a:endParaRPr lang="en-US" sz="2800" dirty="0"/>
              </a:p>
            </p:txBody>
          </p:sp>
        </mc:Choice>
        <mc:Fallback xmlns="">
          <p:sp>
            <p:nvSpPr>
              <p:cNvPr id="9" name="TextBox 8">
                <a:extLst>
                  <a:ext uri="{FF2B5EF4-FFF2-40B4-BE49-F238E27FC236}">
                    <a16:creationId xmlns:a16="http://schemas.microsoft.com/office/drawing/2014/main" id="{67941E9B-35E5-4111-11DA-868CB2F664DF}"/>
                  </a:ext>
                </a:extLst>
              </p:cNvPr>
              <p:cNvSpPr txBox="1">
                <a:spLocks noRot="1" noChangeAspect="1" noMove="1" noResize="1" noEditPoints="1" noAdjustHandles="1" noChangeArrowheads="1" noChangeShapeType="1" noTextEdit="1"/>
              </p:cNvSpPr>
              <p:nvPr/>
            </p:nvSpPr>
            <p:spPr>
              <a:xfrm>
                <a:off x="663438" y="4228301"/>
                <a:ext cx="5801530" cy="1942455"/>
              </a:xfrm>
              <a:prstGeom prst="rect">
                <a:avLst/>
              </a:prstGeom>
              <a:blipFill>
                <a:blip r:embed="rId3"/>
                <a:stretch>
                  <a:fillRect/>
                </a:stretch>
              </a:blipFill>
            </p:spPr>
            <p:txBody>
              <a:bodyPr/>
              <a:lstStyle/>
              <a:p>
                <a:r>
                  <a:rPr lang="en-US">
                    <a:noFill/>
                  </a:rPr>
                  <a:t> </a:t>
                </a:r>
              </a:p>
            </p:txBody>
          </p:sp>
        </mc:Fallback>
      </mc:AlternateContent>
      <p:sp>
        <p:nvSpPr>
          <p:cNvPr id="13" name="TextBox 12">
            <a:extLst>
              <a:ext uri="{FF2B5EF4-FFF2-40B4-BE49-F238E27FC236}">
                <a16:creationId xmlns:a16="http://schemas.microsoft.com/office/drawing/2014/main" id="{070393DC-87EA-E7FE-0CC1-E9FA25C04603}"/>
              </a:ext>
            </a:extLst>
          </p:cNvPr>
          <p:cNvSpPr txBox="1"/>
          <p:nvPr/>
        </p:nvSpPr>
        <p:spPr>
          <a:xfrm>
            <a:off x="980574" y="1658471"/>
            <a:ext cx="9703468" cy="461665"/>
          </a:xfrm>
          <a:prstGeom prst="rect">
            <a:avLst/>
          </a:prstGeom>
          <a:noFill/>
        </p:spPr>
        <p:txBody>
          <a:bodyPr wrap="square">
            <a:spAutoFit/>
          </a:bodyPr>
          <a:lstStyle/>
          <a:p>
            <a:r>
              <a:rPr lang="en-US" sz="2400" dirty="0"/>
              <a:t>Sub-optimal regression coefficients and preference reversal</a:t>
            </a:r>
          </a:p>
        </p:txBody>
      </p:sp>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86D64D66-216C-EB2C-8D1B-6808DEF095A8}"/>
                  </a:ext>
                </a:extLst>
              </p:cNvPr>
              <p:cNvSpPr txBox="1"/>
              <p:nvPr/>
            </p:nvSpPr>
            <p:spPr>
              <a:xfrm>
                <a:off x="838200" y="2120136"/>
                <a:ext cx="5090525" cy="1803442"/>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ɛ</m:t>
                          </m:r>
                        </m:e>
                        <m:sub>
                          <m:r>
                            <a:rPr lang="en-US" sz="2400" i="1">
                              <a:latin typeface="Cambria Math" panose="02040503050406030204" pitchFamily="18" charset="0"/>
                            </a:rPr>
                            <m:t>𝑐</m:t>
                          </m:r>
                        </m:sub>
                      </m:sSub>
                      <m:r>
                        <a:rPr lang="en-US" sz="2400" b="0" i="1" smtClean="0">
                          <a:latin typeface="Cambria Math" panose="02040503050406030204" pitchFamily="18" charset="0"/>
                        </a:rPr>
                        <m:t>=</m:t>
                      </m:r>
                      <m:d>
                        <m:dPr>
                          <m:begChr m:val="{"/>
                          <m:endChr m:val=""/>
                          <m:ctrlPr>
                            <a:rPr lang="en-US" sz="2400" i="1">
                              <a:latin typeface="Cambria Math" panose="02040503050406030204" pitchFamily="18" charset="0"/>
                            </a:rPr>
                          </m:ctrlPr>
                        </m:dPr>
                        <m:e>
                          <m:m>
                            <m:mPr>
                              <m:mcs>
                                <m:mc>
                                  <m:mcPr>
                                    <m:count m:val="1"/>
                                    <m:mcJc m:val="center"/>
                                  </m:mcPr>
                                </m:mc>
                              </m:mcs>
                              <m:ctrlPr>
                                <a:rPr lang="en-US" sz="2400" i="1">
                                  <a:latin typeface="Cambria Math" panose="02040503050406030204" pitchFamily="18" charset="0"/>
                                </a:rPr>
                              </m:ctrlPr>
                            </m:mPr>
                            <m:mr>
                              <m:e>
                                <m:f>
                                  <m:fPr>
                                    <m:ctrlPr>
                                      <a:rPr lang="en-US" sz="2400" i="1">
                                        <a:latin typeface="Cambria Math" panose="02040503050406030204" pitchFamily="18" charset="0"/>
                                      </a:rPr>
                                    </m:ctrlPr>
                                  </m:fPr>
                                  <m:num>
                                    <m:d>
                                      <m:dPr>
                                        <m:begChr m:val="|"/>
                                        <m:endChr m:val="|"/>
                                        <m:ctrlPr>
                                          <a:rPr lang="en-US" sz="2400" i="1">
                                            <a:latin typeface="Cambria Math" panose="02040503050406030204" pitchFamily="18" charset="0"/>
                                          </a:rPr>
                                        </m:ctrlPr>
                                      </m:dPr>
                                      <m:e>
                                        <m:acc>
                                          <m:accPr>
                                            <m:chr m:val="̃"/>
                                            <m:ctrlPr>
                                              <a:rPr lang="en-US" sz="2400" i="1">
                                                <a:latin typeface="Cambria Math" panose="02040503050406030204" pitchFamily="18" charset="0"/>
                                              </a:rPr>
                                            </m:ctrlPr>
                                          </m:accPr>
                                          <m:e>
                                            <m:r>
                                              <a:rPr lang="en-US" sz="2400" i="1">
                                                <a:latin typeface="Cambria Math" panose="02040503050406030204" pitchFamily="18" charset="0"/>
                                              </a:rPr>
                                              <m:t>𝑦</m:t>
                                            </m:r>
                                          </m:e>
                                        </m:acc>
                                      </m:e>
                                    </m:d>
                                    <m:d>
                                      <m:dPr>
                                        <m:ctrlPr>
                                          <a:rPr lang="en-US" sz="2400" i="1">
                                            <a:latin typeface="Cambria Math" panose="02040503050406030204" pitchFamily="18" charset="0"/>
                                          </a:rPr>
                                        </m:ctrlPr>
                                      </m:dPr>
                                      <m:e>
                                        <m:acc>
                                          <m:accPr>
                                            <m:chr m:val="̃"/>
                                            <m:ctrlPr>
                                              <a:rPr lang="en-US" sz="2400" i="1">
                                                <a:latin typeface="Cambria Math" panose="02040503050406030204" pitchFamily="18" charset="0"/>
                                              </a:rPr>
                                            </m:ctrlPr>
                                          </m:accPr>
                                          <m:e>
                                            <m:r>
                                              <a:rPr lang="en-US" sz="2400" i="1">
                                                <a:latin typeface="Cambria Math" panose="02040503050406030204" pitchFamily="18" charset="0"/>
                                              </a:rPr>
                                              <m:t>𝑦</m:t>
                                            </m:r>
                                          </m:e>
                                        </m:acc>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sSup>
                                              <m:sSupPr>
                                                <m:ctrlPr>
                                                  <a:rPr lang="en-US" sz="2400" i="1">
                                                    <a:latin typeface="Cambria Math" panose="02040503050406030204" pitchFamily="18" charset="0"/>
                                                  </a:rPr>
                                                </m:ctrlPr>
                                              </m:sSupPr>
                                              <m:e>
                                                <m:r>
                                                  <a:rPr lang="en-US" sz="2400" i="1">
                                                    <a:latin typeface="Cambria Math" panose="02040503050406030204" pitchFamily="18" charset="0"/>
                                                  </a:rPr>
                                                  <m:t>𝑏</m:t>
                                                </m:r>
                                              </m:e>
                                              <m:sup>
                                                <m:r>
                                                  <a:rPr lang="en-US" sz="2400" i="1">
                                                    <a:latin typeface="Cambria Math" panose="02040503050406030204" pitchFamily="18" charset="0"/>
                                                  </a:rPr>
                                                  <m:t>𝑇</m:t>
                                                </m:r>
                                              </m:sup>
                                            </m:sSup>
                                          </m:e>
                                        </m:d>
                                        <m:acc>
                                          <m:accPr>
                                            <m:chr m:val="̃"/>
                                            <m:ctrlPr>
                                              <a:rPr lang="en-US" sz="2400" i="1">
                                                <a:latin typeface="Cambria Math" panose="02040503050406030204" pitchFamily="18" charset="0"/>
                                              </a:rPr>
                                            </m:ctrlPr>
                                          </m:accPr>
                                          <m:e>
                                            <m:r>
                                              <a:rPr lang="en-US" sz="2400" i="1">
                                                <a:latin typeface="Cambria Math" panose="02040503050406030204" pitchFamily="18" charset="0"/>
                                              </a:rPr>
                                              <m:t>𝑥</m:t>
                                            </m:r>
                                          </m:e>
                                        </m:acc>
                                      </m:e>
                                    </m:d>
                                  </m:num>
                                  <m:den>
                                    <m:d>
                                      <m:dPr>
                                        <m:begChr m:val="|"/>
                                        <m:endChr m:val="|"/>
                                        <m:ctrlPr>
                                          <a:rPr lang="en-US" sz="2400" i="1">
                                            <a:latin typeface="Cambria Math" panose="02040503050406030204" pitchFamily="18" charset="0"/>
                                          </a:rPr>
                                        </m:ctrlPr>
                                      </m:dPr>
                                      <m:e>
                                        <m:sSup>
                                          <m:sSupPr>
                                            <m:ctrlPr>
                                              <a:rPr lang="en-US" sz="2400" i="1">
                                                <a:latin typeface="Cambria Math" panose="02040503050406030204" pitchFamily="18" charset="0"/>
                                              </a:rPr>
                                            </m:ctrlPr>
                                          </m:sSupPr>
                                          <m:e>
                                            <m:r>
                                              <a:rPr lang="en-US" sz="2400" i="1">
                                                <a:latin typeface="Cambria Math" panose="02040503050406030204" pitchFamily="18" charset="0"/>
                                              </a:rPr>
                                              <m:t>𝑏</m:t>
                                            </m:r>
                                          </m:e>
                                          <m:sup>
                                            <m:r>
                                              <a:rPr lang="en-US" sz="2400" i="1">
                                                <a:latin typeface="Cambria Math" panose="02040503050406030204" pitchFamily="18" charset="0"/>
                                              </a:rPr>
                                              <m:t>𝑇</m:t>
                                            </m:r>
                                          </m:sup>
                                        </m:sSup>
                                      </m:e>
                                    </m:d>
                                    <m:acc>
                                      <m:accPr>
                                        <m:chr m:val="̃"/>
                                        <m:ctrlPr>
                                          <a:rPr lang="en-US" sz="2400" i="1">
                                            <a:latin typeface="Cambria Math" panose="02040503050406030204" pitchFamily="18" charset="0"/>
                                          </a:rPr>
                                        </m:ctrlPr>
                                      </m:accPr>
                                      <m:e>
                                        <m:r>
                                          <a:rPr lang="en-US" sz="2400" i="1">
                                            <a:latin typeface="Cambria Math" panose="02040503050406030204" pitchFamily="18" charset="0"/>
                                          </a:rPr>
                                          <m:t>𝑥</m:t>
                                        </m:r>
                                      </m:e>
                                    </m:acc>
                                  </m:den>
                                </m:f>
                                <m:r>
                                  <a:rPr lang="en-US" sz="2400" i="1">
                                    <a:latin typeface="Cambria Math" panose="02040503050406030204" pitchFamily="18" charset="0"/>
                                  </a:rPr>
                                  <m:t>, </m:t>
                                </m:r>
                                <m:r>
                                  <a:rPr lang="en-US" sz="2400" i="1">
                                    <a:latin typeface="Cambria Math" panose="02040503050406030204" pitchFamily="18" charset="0"/>
                                  </a:rPr>
                                  <m:t>𝑖𝑓</m:t>
                                </m:r>
                                <m:r>
                                  <a:rPr lang="en-US" sz="2400" i="1">
                                    <a:latin typeface="Cambria Math" panose="02040503050406030204" pitchFamily="18" charset="0"/>
                                  </a:rPr>
                                  <m:t> </m:t>
                                </m:r>
                                <m:r>
                                  <a:rPr lang="en-US" sz="2400" i="1">
                                    <a:latin typeface="Cambria Math" panose="02040503050406030204" pitchFamily="18" charset="0"/>
                                  </a:rPr>
                                  <m:t>0</m:t>
                                </m:r>
                                <m:r>
                                  <a:rPr lang="en-US" sz="2400" i="1">
                                    <a:latin typeface="Cambria Math" panose="02040503050406030204" pitchFamily="18" charset="0"/>
                                  </a:rPr>
                                  <m:t>&lt;</m:t>
                                </m:r>
                                <m:r>
                                  <a:rPr lang="en-US" sz="2400" i="1">
                                    <a:latin typeface="Cambria Math" panose="02040503050406030204" pitchFamily="18" charset="0"/>
                                  </a:rPr>
                                  <m:t>𝑘</m:t>
                                </m:r>
                                <m:r>
                                  <a:rPr lang="en-US" sz="2400" i="1">
                                    <a:latin typeface="Cambria Math" panose="02040503050406030204" pitchFamily="18" charset="0"/>
                                  </a:rPr>
                                  <m:t>&lt;</m:t>
                                </m:r>
                                <m:r>
                                  <a:rPr lang="en-US" sz="2400" i="1">
                                    <a:latin typeface="Cambria Math" panose="02040503050406030204" pitchFamily="18" charset="0"/>
                                  </a:rPr>
                                  <m:t>1</m:t>
                                </m:r>
                              </m:e>
                            </m:mr>
                            <m:mr>
                              <m:e>
                                <m:f>
                                  <m:fPr>
                                    <m:ctrlPr>
                                      <a:rPr lang="en-US" sz="2400" i="1">
                                        <a:latin typeface="Cambria Math" panose="02040503050406030204" pitchFamily="18" charset="0"/>
                                      </a:rPr>
                                    </m:ctrlPr>
                                  </m:fPr>
                                  <m:num>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acc>
                                          <m:accPr>
                                            <m:chr m:val="̃"/>
                                            <m:ctrlPr>
                                              <a:rPr lang="en-US" sz="2400" i="1">
                                                <a:latin typeface="Cambria Math" panose="02040503050406030204" pitchFamily="18" charset="0"/>
                                              </a:rPr>
                                            </m:ctrlPr>
                                          </m:accPr>
                                          <m:e>
                                            <m:r>
                                              <a:rPr lang="en-US" sz="2400" i="1">
                                                <a:latin typeface="Cambria Math" panose="02040503050406030204" pitchFamily="18" charset="0"/>
                                              </a:rPr>
                                              <m:t>𝑦</m:t>
                                            </m:r>
                                          </m:e>
                                        </m:acc>
                                      </m:e>
                                    </m:d>
                                    <m:d>
                                      <m:dPr>
                                        <m:ctrlPr>
                                          <a:rPr lang="en-US" sz="2400" i="1">
                                            <a:latin typeface="Cambria Math" panose="02040503050406030204" pitchFamily="18" charset="0"/>
                                          </a:rPr>
                                        </m:ctrlPr>
                                      </m:dPr>
                                      <m:e>
                                        <m:acc>
                                          <m:accPr>
                                            <m:chr m:val="̃"/>
                                            <m:ctrlPr>
                                              <a:rPr lang="en-US" sz="2400" i="1">
                                                <a:latin typeface="Cambria Math" panose="02040503050406030204" pitchFamily="18" charset="0"/>
                                              </a:rPr>
                                            </m:ctrlPr>
                                          </m:accPr>
                                          <m:e>
                                            <m:r>
                                              <a:rPr lang="en-US" sz="2400" i="1">
                                                <a:latin typeface="Cambria Math" panose="02040503050406030204" pitchFamily="18" charset="0"/>
                                              </a:rPr>
                                              <m:t>𝑦</m:t>
                                            </m:r>
                                          </m:e>
                                        </m:acc>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sSup>
                                              <m:sSupPr>
                                                <m:ctrlPr>
                                                  <a:rPr lang="en-US" sz="2400" i="1">
                                                    <a:latin typeface="Cambria Math" panose="02040503050406030204" pitchFamily="18" charset="0"/>
                                                  </a:rPr>
                                                </m:ctrlPr>
                                              </m:sSupPr>
                                              <m:e>
                                                <m:r>
                                                  <a:rPr lang="en-US" sz="2400" i="1">
                                                    <a:latin typeface="Cambria Math" panose="02040503050406030204" pitchFamily="18" charset="0"/>
                                                  </a:rPr>
                                                  <m:t>𝑏</m:t>
                                                </m:r>
                                              </m:e>
                                              <m:sup>
                                                <m:r>
                                                  <a:rPr lang="en-US" sz="2400" i="1">
                                                    <a:latin typeface="Cambria Math" panose="02040503050406030204" pitchFamily="18" charset="0"/>
                                                  </a:rPr>
                                                  <m:t>𝑇</m:t>
                                                </m:r>
                                              </m:sup>
                                            </m:sSup>
                                          </m:e>
                                        </m:d>
                                        <m:acc>
                                          <m:accPr>
                                            <m:chr m:val="̃"/>
                                            <m:ctrlPr>
                                              <a:rPr lang="en-US" sz="2400" i="1">
                                                <a:latin typeface="Cambria Math" panose="02040503050406030204" pitchFamily="18" charset="0"/>
                                              </a:rPr>
                                            </m:ctrlPr>
                                          </m:accPr>
                                          <m:e>
                                            <m:r>
                                              <a:rPr lang="en-US" sz="2400" i="1">
                                                <a:latin typeface="Cambria Math" panose="02040503050406030204" pitchFamily="18" charset="0"/>
                                              </a:rPr>
                                              <m:t>𝑥</m:t>
                                            </m:r>
                                          </m:e>
                                        </m:acc>
                                      </m:e>
                                    </m:d>
                                  </m:num>
                                  <m:den>
                                    <m:d>
                                      <m:dPr>
                                        <m:begChr m:val="|"/>
                                        <m:endChr m:val="|"/>
                                        <m:ctrlPr>
                                          <a:rPr lang="en-US" sz="2400" i="1">
                                            <a:latin typeface="Cambria Math" panose="02040503050406030204" pitchFamily="18" charset="0"/>
                                          </a:rPr>
                                        </m:ctrlPr>
                                      </m:dPr>
                                      <m:e>
                                        <m:sSup>
                                          <m:sSupPr>
                                            <m:ctrlPr>
                                              <a:rPr lang="en-US" sz="2400" i="1">
                                                <a:latin typeface="Cambria Math" panose="02040503050406030204" pitchFamily="18" charset="0"/>
                                              </a:rPr>
                                            </m:ctrlPr>
                                          </m:sSupPr>
                                          <m:e>
                                            <m:r>
                                              <a:rPr lang="en-US" sz="2400" i="1">
                                                <a:latin typeface="Cambria Math" panose="02040503050406030204" pitchFamily="18" charset="0"/>
                                              </a:rPr>
                                              <m:t>𝑏</m:t>
                                            </m:r>
                                          </m:e>
                                          <m:sup>
                                            <m:r>
                                              <a:rPr lang="en-US" sz="2400" i="1">
                                                <a:latin typeface="Cambria Math" panose="02040503050406030204" pitchFamily="18" charset="0"/>
                                              </a:rPr>
                                              <m:t>𝑇</m:t>
                                            </m:r>
                                          </m:sup>
                                        </m:sSup>
                                      </m:e>
                                    </m:d>
                                    <m:acc>
                                      <m:accPr>
                                        <m:chr m:val="̃"/>
                                        <m:ctrlPr>
                                          <a:rPr lang="en-US" sz="2400" i="1">
                                            <a:latin typeface="Cambria Math" panose="02040503050406030204" pitchFamily="18" charset="0"/>
                                          </a:rPr>
                                        </m:ctrlPr>
                                      </m:accPr>
                                      <m:e>
                                        <m:r>
                                          <a:rPr lang="en-US" sz="2400" i="1">
                                            <a:latin typeface="Cambria Math" panose="02040503050406030204" pitchFamily="18" charset="0"/>
                                          </a:rPr>
                                          <m:t>𝑥</m:t>
                                        </m:r>
                                      </m:e>
                                    </m:acc>
                                  </m:den>
                                </m:f>
                                <m:r>
                                  <a:rPr lang="en-US" sz="2400" i="1">
                                    <a:latin typeface="Cambria Math" panose="02040503050406030204" pitchFamily="18" charset="0"/>
                                  </a:rPr>
                                  <m:t>, </m:t>
                                </m:r>
                                <m:r>
                                  <a:rPr lang="en-US" sz="2400" i="1">
                                    <a:latin typeface="Cambria Math" panose="02040503050406030204" pitchFamily="18" charset="0"/>
                                  </a:rPr>
                                  <m:t>𝑖𝑓</m:t>
                                </m:r>
                                <m:r>
                                  <a:rPr lang="en-US" sz="2400" i="1">
                                    <a:latin typeface="Cambria Math" panose="02040503050406030204" pitchFamily="18" charset="0"/>
                                  </a:rPr>
                                  <m:t> </m:t>
                                </m:r>
                                <m:r>
                                  <a:rPr lang="en-US" sz="2400" i="1">
                                    <a:latin typeface="Cambria Math" panose="02040503050406030204" pitchFamily="18" charset="0"/>
                                  </a:rPr>
                                  <m:t>𝑘</m:t>
                                </m:r>
                                <m:r>
                                  <a:rPr lang="en-US" sz="2400" i="1">
                                    <a:latin typeface="Cambria Math" panose="02040503050406030204" pitchFamily="18" charset="0"/>
                                  </a:rPr>
                                  <m:t>&gt;</m:t>
                                </m:r>
                                <m:r>
                                  <a:rPr lang="en-US" sz="2400" i="1">
                                    <a:latin typeface="Cambria Math" panose="02040503050406030204" pitchFamily="18" charset="0"/>
                                  </a:rPr>
                                  <m:t>1</m:t>
                                </m:r>
                              </m:e>
                            </m:mr>
                          </m:m>
                        </m:e>
                      </m:d>
                    </m:oMath>
                  </m:oMathPara>
                </a14:m>
                <a:endParaRPr lang="en-US" sz="2400" dirty="0"/>
              </a:p>
            </p:txBody>
          </p:sp>
        </mc:Choice>
        <mc:Fallback xmlns="">
          <p:sp>
            <p:nvSpPr>
              <p:cNvPr id="20" name="TextBox 19">
                <a:extLst>
                  <a:ext uri="{FF2B5EF4-FFF2-40B4-BE49-F238E27FC236}">
                    <a16:creationId xmlns:a16="http://schemas.microsoft.com/office/drawing/2014/main" id="{86D64D66-216C-EB2C-8D1B-6808DEF095A8}"/>
                  </a:ext>
                </a:extLst>
              </p:cNvPr>
              <p:cNvSpPr txBox="1">
                <a:spLocks noRot="1" noChangeAspect="1" noMove="1" noResize="1" noEditPoints="1" noAdjustHandles="1" noChangeArrowheads="1" noChangeShapeType="1" noTextEdit="1"/>
              </p:cNvSpPr>
              <p:nvPr/>
            </p:nvSpPr>
            <p:spPr>
              <a:xfrm>
                <a:off x="838200" y="2120136"/>
                <a:ext cx="5090525" cy="1803442"/>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7529500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mc:AlternateContent xmlns:mc="http://schemas.openxmlformats.org/markup-compatibility/2006">
        <mc:Choice xmlns:a14="http://schemas.microsoft.com/office/drawing/2010/main" Requires="a14">
          <p:graphicFrame>
            <p:nvGraphicFramePr>
              <p:cNvPr id="6" name="Table 5">
                <a:extLst>
                  <a:ext uri="{FF2B5EF4-FFF2-40B4-BE49-F238E27FC236}">
                    <a16:creationId xmlns:a16="http://schemas.microsoft.com/office/drawing/2014/main" id="{5917CCC6-234E-BDC9-7245-64A598FDA685}"/>
                  </a:ext>
                </a:extLst>
              </p:cNvPr>
              <p:cNvGraphicFramePr>
                <a:graphicFrameLocks noGrp="1"/>
              </p:cNvGraphicFramePr>
              <p:nvPr>
                <p:extLst>
                  <p:ext uri="{D42A27DB-BD31-4B8C-83A1-F6EECF244321}">
                    <p14:modId xmlns:p14="http://schemas.microsoft.com/office/powerpoint/2010/main" val="1521750662"/>
                  </p:ext>
                </p:extLst>
              </p:nvPr>
            </p:nvGraphicFramePr>
            <p:xfrm>
              <a:off x="946485" y="1711803"/>
              <a:ext cx="3460169" cy="3096261"/>
            </p:xfrm>
            <a:graphic>
              <a:graphicData uri="http://schemas.openxmlformats.org/drawingml/2006/table">
                <a:tbl>
                  <a:tblPr firstRow="1" firstCol="1" bandRow="1">
                    <a:tableStyleId>{5C22544A-7EE6-4342-B048-85BDC9FD1C3A}</a:tableStyleId>
                  </a:tblPr>
                  <a:tblGrid>
                    <a:gridCol w="2161479">
                      <a:extLst>
                        <a:ext uri="{9D8B030D-6E8A-4147-A177-3AD203B41FA5}">
                          <a16:colId xmlns:a16="http://schemas.microsoft.com/office/drawing/2014/main" val="991085582"/>
                        </a:ext>
                      </a:extLst>
                    </a:gridCol>
                    <a:gridCol w="1298690">
                      <a:extLst>
                        <a:ext uri="{9D8B030D-6E8A-4147-A177-3AD203B41FA5}">
                          <a16:colId xmlns:a16="http://schemas.microsoft.com/office/drawing/2014/main" val="3831229529"/>
                        </a:ext>
                      </a:extLst>
                    </a:gridCol>
                  </a:tblGrid>
                  <a:tr h="0">
                    <a:tc rowSpan="2">
                      <a:txBody>
                        <a:bodyPr/>
                        <a:lstStyle/>
                        <a:p>
                          <a:pPr marL="0" marR="0">
                            <a:lnSpc>
                              <a:spcPct val="107000"/>
                            </a:lnSpc>
                            <a:spcBef>
                              <a:spcPts val="0"/>
                            </a:spcBef>
                            <a:spcAft>
                              <a:spcPts val="0"/>
                            </a:spcAft>
                          </a:pPr>
                          <a:r>
                            <a:rPr lang="en-GB" sz="1800">
                              <a:effectLst/>
                            </a:rPr>
                            <a:t>Predictors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b="1" kern="1200" dirty="0">
                              <a:solidFill>
                                <a:schemeClr val="lt1"/>
                              </a:solidFill>
                              <a:effectLst/>
                              <a:latin typeface="+mn-lt"/>
                              <a:ea typeface="+mn-ea"/>
                              <a:cs typeface="+mn-cs"/>
                            </a:rPr>
                            <a:t>Initial data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136326030"/>
                      </a:ext>
                    </a:extLst>
                  </a:tr>
                  <a:tr h="0">
                    <a:tc vMerge="1">
                      <a:txBody>
                        <a:bodyPr/>
                        <a:lstStyle/>
                        <a:p>
                          <a:endParaRPr lang="en-US"/>
                        </a:p>
                      </a:txBody>
                      <a:tcPr/>
                    </a:tc>
                    <a:tc>
                      <a:txBody>
                        <a:bodyPr/>
                        <a:lstStyle/>
                        <a:p>
                          <a:pPr marL="0" marR="0" algn="ctr">
                            <a:lnSpc>
                              <a:spcPct val="107000"/>
                            </a:lnSpc>
                            <a:spcBef>
                              <a:spcPts val="0"/>
                            </a:spcBef>
                            <a:spcAft>
                              <a:spcPts val="0"/>
                            </a:spcAft>
                          </a:pPr>
                          <a14:m>
                            <m:oMath xmlns:m="http://schemas.openxmlformats.org/officeDocument/2006/math">
                              <m:r>
                                <a:rPr lang="en-US" sz="1800" smtClean="0">
                                  <a:effectLst/>
                                  <a:latin typeface="Cambria Math" panose="02040503050406030204" pitchFamily="18" charset="0"/>
                                </a:rPr>
                                <m:t>𝑏</m:t>
                              </m:r>
                            </m:oMath>
                          </a14:m>
                          <a:r>
                            <a:rPr lang="en-US" sz="1800">
                              <a:effectLst/>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796924116"/>
                      </a:ext>
                    </a:extLst>
                  </a:tr>
                  <a:tr h="0">
                    <a:tc>
                      <a:txBody>
                        <a:bodyPr/>
                        <a:lstStyle/>
                        <a:p>
                          <a:pPr marL="0" marR="0">
                            <a:lnSpc>
                              <a:spcPct val="107000"/>
                            </a:lnSpc>
                            <a:spcBef>
                              <a:spcPts val="0"/>
                            </a:spcBef>
                            <a:spcAft>
                              <a:spcPts val="0"/>
                            </a:spcAft>
                          </a:pPr>
                          <a:r>
                            <a:rPr lang="en-GB" sz="1800">
                              <a:effectLst/>
                            </a:rPr>
                            <a:t>Constant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algn="ctr" fontAlgn="b"/>
                          <a:r>
                            <a:rPr lang="en-US" sz="1800" b="0" i="0" u="none" strike="noStrike">
                              <a:solidFill>
                                <a:srgbClr val="000000"/>
                              </a:solidFill>
                              <a:effectLst/>
                              <a:latin typeface="Calibri" panose="020F0502020204030204" pitchFamily="34" charset="0"/>
                            </a:rPr>
                            <a:t>60.056</a:t>
                          </a:r>
                        </a:p>
                      </a:txBody>
                      <a:tcPr marL="7620" marR="7620" marT="7620" marB="0" anchor="b"/>
                    </a:tc>
                    <a:extLst>
                      <a:ext uri="{0D108BD9-81ED-4DB2-BD59-A6C34878D82A}">
                        <a16:rowId xmlns:a16="http://schemas.microsoft.com/office/drawing/2014/main" val="583776507"/>
                      </a:ext>
                    </a:extLst>
                  </a:tr>
                  <a:tr h="0">
                    <a:tc>
                      <a:txBody>
                        <a:bodyPr/>
                        <a:lstStyle/>
                        <a:p>
                          <a:pPr marL="0" marR="0">
                            <a:lnSpc>
                              <a:spcPct val="107000"/>
                            </a:lnSpc>
                            <a:spcBef>
                              <a:spcPts val="0"/>
                            </a:spcBef>
                            <a:spcAft>
                              <a:spcPts val="0"/>
                            </a:spcAft>
                          </a:pPr>
                          <a:r>
                            <a:rPr lang="en-GB" sz="1800">
                              <a:effectLst/>
                            </a:rPr>
                            <a:t>Gender</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3.775</a:t>
                          </a:r>
                        </a:p>
                      </a:txBody>
                      <a:tcPr marL="7620" marR="7620" marT="7620" marB="0" anchor="b"/>
                    </a:tc>
                    <a:extLst>
                      <a:ext uri="{0D108BD9-81ED-4DB2-BD59-A6C34878D82A}">
                        <a16:rowId xmlns:a16="http://schemas.microsoft.com/office/drawing/2014/main" val="4271786074"/>
                      </a:ext>
                    </a:extLst>
                  </a:tr>
                  <a:tr h="0">
                    <a:tc>
                      <a:txBody>
                        <a:bodyPr/>
                        <a:lstStyle/>
                        <a:p>
                          <a:pPr marL="0" marR="0">
                            <a:lnSpc>
                              <a:spcPct val="107000"/>
                            </a:lnSpc>
                            <a:spcBef>
                              <a:spcPts val="0"/>
                            </a:spcBef>
                            <a:spcAft>
                              <a:spcPts val="0"/>
                            </a:spcAft>
                          </a:pPr>
                          <a:r>
                            <a:rPr lang="en-GB" sz="1800">
                              <a:effectLst/>
                            </a:rPr>
                            <a:t>Age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-0.236</a:t>
                          </a:r>
                        </a:p>
                      </a:txBody>
                      <a:tcPr marL="7620" marR="7620" marT="7620" marB="0" anchor="b"/>
                    </a:tc>
                    <a:extLst>
                      <a:ext uri="{0D108BD9-81ED-4DB2-BD59-A6C34878D82A}">
                        <a16:rowId xmlns:a16="http://schemas.microsoft.com/office/drawing/2014/main" val="1431115444"/>
                      </a:ext>
                    </a:extLst>
                  </a:tr>
                  <a:tr h="0">
                    <a:tc>
                      <a:txBody>
                        <a:bodyPr/>
                        <a:lstStyle/>
                        <a:p>
                          <a:pPr marL="0" marR="0">
                            <a:lnSpc>
                              <a:spcPct val="107000"/>
                            </a:lnSpc>
                            <a:spcBef>
                              <a:spcPts val="0"/>
                            </a:spcBef>
                            <a:spcAft>
                              <a:spcPts val="0"/>
                            </a:spcAft>
                          </a:pPr>
                          <a:r>
                            <a:rPr lang="en-GB" sz="1800" dirty="0">
                              <a:effectLst/>
                            </a:rPr>
                            <a:t>Income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-1.321</a:t>
                          </a:r>
                        </a:p>
                      </a:txBody>
                      <a:tcPr marL="7620" marR="7620" marT="7620" marB="0" anchor="b"/>
                    </a:tc>
                    <a:extLst>
                      <a:ext uri="{0D108BD9-81ED-4DB2-BD59-A6C34878D82A}">
                        <a16:rowId xmlns:a16="http://schemas.microsoft.com/office/drawing/2014/main" val="1580995622"/>
                      </a:ext>
                    </a:extLst>
                  </a:tr>
                  <a:tr h="0">
                    <a:tc>
                      <a:txBody>
                        <a:bodyPr/>
                        <a:lstStyle/>
                        <a:p>
                          <a:pPr marL="0" marR="0">
                            <a:lnSpc>
                              <a:spcPct val="107000"/>
                            </a:lnSpc>
                            <a:spcBef>
                              <a:spcPts val="0"/>
                            </a:spcBef>
                            <a:spcAft>
                              <a:spcPts val="0"/>
                            </a:spcAft>
                          </a:pPr>
                          <a:r>
                            <a:rPr lang="en-GB" sz="1800" dirty="0">
                              <a:effectLst/>
                            </a:rPr>
                            <a:t>Tobacco</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-0.819</a:t>
                          </a:r>
                        </a:p>
                      </a:txBody>
                      <a:tcPr marL="7620" marR="7620" marT="7620" marB="0" anchor="b"/>
                    </a:tc>
                    <a:extLst>
                      <a:ext uri="{0D108BD9-81ED-4DB2-BD59-A6C34878D82A}">
                        <a16:rowId xmlns:a16="http://schemas.microsoft.com/office/drawing/2014/main" val="1452043520"/>
                      </a:ext>
                    </a:extLst>
                  </a:tr>
                  <a:tr h="0">
                    <a:tc>
                      <a:txBody>
                        <a:bodyPr/>
                        <a:lstStyle/>
                        <a:p>
                          <a:pPr marL="0" marR="0">
                            <a:lnSpc>
                              <a:spcPct val="107000"/>
                            </a:lnSpc>
                            <a:spcBef>
                              <a:spcPts val="0"/>
                            </a:spcBef>
                            <a:spcAft>
                              <a:spcPts val="0"/>
                            </a:spcAft>
                          </a:pPr>
                          <a:r>
                            <a:rPr lang="en-GB" sz="1800">
                              <a:effectLst/>
                            </a:rPr>
                            <a:t>Con Forests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-0.048</a:t>
                          </a:r>
                        </a:p>
                      </a:txBody>
                      <a:tcPr marL="7620" marR="7620" marT="7620" marB="0" anchor="b"/>
                    </a:tc>
                    <a:extLst>
                      <a:ext uri="{0D108BD9-81ED-4DB2-BD59-A6C34878D82A}">
                        <a16:rowId xmlns:a16="http://schemas.microsoft.com/office/drawing/2014/main" val="4024713394"/>
                      </a:ext>
                    </a:extLst>
                  </a:tr>
                  <a:tr h="0">
                    <a:tc>
                      <a:txBody>
                        <a:bodyPr/>
                        <a:lstStyle/>
                        <a:p>
                          <a:pPr marL="0" marR="0">
                            <a:lnSpc>
                              <a:spcPct val="107000"/>
                            </a:lnSpc>
                            <a:spcBef>
                              <a:spcPts val="0"/>
                            </a:spcBef>
                            <a:spcAft>
                              <a:spcPts val="0"/>
                            </a:spcAft>
                          </a:pPr>
                          <a:r>
                            <a:rPr lang="en-GB" sz="1800">
                              <a:effectLst/>
                            </a:rPr>
                            <a:t>Road Surface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-0.243</a:t>
                          </a:r>
                        </a:p>
                      </a:txBody>
                      <a:tcPr marL="7620" marR="7620" marT="7620" marB="0" anchor="b"/>
                    </a:tc>
                    <a:extLst>
                      <a:ext uri="{0D108BD9-81ED-4DB2-BD59-A6C34878D82A}">
                        <a16:rowId xmlns:a16="http://schemas.microsoft.com/office/drawing/2014/main" val="1627894361"/>
                      </a:ext>
                    </a:extLst>
                  </a:tr>
                  <a:tr h="0">
                    <a:tc>
                      <a:txBody>
                        <a:bodyPr/>
                        <a:lstStyle/>
                        <a:p>
                          <a:pPr marL="0" marR="0">
                            <a:lnSpc>
                              <a:spcPct val="107000"/>
                            </a:lnSpc>
                            <a:spcBef>
                              <a:spcPts val="0"/>
                            </a:spcBef>
                            <a:spcAft>
                              <a:spcPts val="0"/>
                            </a:spcAft>
                          </a:pPr>
                          <a:r>
                            <a:rPr lang="en-GB" sz="1800">
                              <a:effectLst/>
                            </a:rPr>
                            <a:t>Workers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dirty="0">
                              <a:solidFill>
                                <a:srgbClr val="000000"/>
                              </a:solidFill>
                              <a:effectLst/>
                              <a:latin typeface="Calibri" panose="020F0502020204030204" pitchFamily="34" charset="0"/>
                            </a:rPr>
                            <a:t>14.564</a:t>
                          </a:r>
                        </a:p>
                      </a:txBody>
                      <a:tcPr marL="7620" marR="7620" marT="7620" marB="0" anchor="b"/>
                    </a:tc>
                    <a:extLst>
                      <a:ext uri="{0D108BD9-81ED-4DB2-BD59-A6C34878D82A}">
                        <a16:rowId xmlns:a16="http://schemas.microsoft.com/office/drawing/2014/main" val="1888516708"/>
                      </a:ext>
                    </a:extLst>
                  </a:tr>
                  <a:tr h="0">
                    <a:tc>
                      <a:txBody>
                        <a:bodyPr/>
                        <a:lstStyle/>
                        <a:p>
                          <a:pPr marL="0" marR="0">
                            <a:lnSpc>
                              <a:spcPct val="107000"/>
                            </a:lnSpc>
                            <a:spcBef>
                              <a:spcPts val="0"/>
                            </a:spcBef>
                            <a:spcAft>
                              <a:spcPts val="0"/>
                            </a:spcAft>
                          </a:pPr>
                          <a:r>
                            <a:rPr lang="en-GB" sz="1800" dirty="0">
                              <a:effectLst/>
                            </a:rPr>
                            <a:t>N. of obs.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dirty="0">
                              <a:effectLst/>
                            </a:rPr>
                            <a:t>774</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1330661"/>
                      </a:ext>
                    </a:extLst>
                  </a:tr>
                </a:tbl>
              </a:graphicData>
            </a:graphic>
          </p:graphicFrame>
        </mc:Choice>
        <mc:Fallback>
          <p:graphicFrame>
            <p:nvGraphicFramePr>
              <p:cNvPr id="6" name="Table 5">
                <a:extLst>
                  <a:ext uri="{FF2B5EF4-FFF2-40B4-BE49-F238E27FC236}">
                    <a16:creationId xmlns:a16="http://schemas.microsoft.com/office/drawing/2014/main" id="{5917CCC6-234E-BDC9-7245-64A598FDA685}"/>
                  </a:ext>
                </a:extLst>
              </p:cNvPr>
              <p:cNvGraphicFramePr>
                <a:graphicFrameLocks noGrp="1"/>
              </p:cNvGraphicFramePr>
              <p:nvPr>
                <p:extLst>
                  <p:ext uri="{D42A27DB-BD31-4B8C-83A1-F6EECF244321}">
                    <p14:modId xmlns:p14="http://schemas.microsoft.com/office/powerpoint/2010/main" val="1521750662"/>
                  </p:ext>
                </p:extLst>
              </p:nvPr>
            </p:nvGraphicFramePr>
            <p:xfrm>
              <a:off x="946485" y="1711803"/>
              <a:ext cx="3460169" cy="3096261"/>
            </p:xfrm>
            <a:graphic>
              <a:graphicData uri="http://schemas.openxmlformats.org/drawingml/2006/table">
                <a:tbl>
                  <a:tblPr firstRow="1" firstCol="1" bandRow="1">
                    <a:tableStyleId>{5C22544A-7EE6-4342-B048-85BDC9FD1C3A}</a:tableStyleId>
                  </a:tblPr>
                  <a:tblGrid>
                    <a:gridCol w="2161479">
                      <a:extLst>
                        <a:ext uri="{9D8B030D-6E8A-4147-A177-3AD203B41FA5}">
                          <a16:colId xmlns:a16="http://schemas.microsoft.com/office/drawing/2014/main" val="991085582"/>
                        </a:ext>
                      </a:extLst>
                    </a:gridCol>
                    <a:gridCol w="1298690">
                      <a:extLst>
                        <a:ext uri="{9D8B030D-6E8A-4147-A177-3AD203B41FA5}">
                          <a16:colId xmlns:a16="http://schemas.microsoft.com/office/drawing/2014/main" val="3831229529"/>
                        </a:ext>
                      </a:extLst>
                    </a:gridCol>
                  </a:tblGrid>
                  <a:tr h="280480">
                    <a:tc rowSpan="2">
                      <a:txBody>
                        <a:bodyPr/>
                        <a:lstStyle/>
                        <a:p>
                          <a:pPr marL="0" marR="0">
                            <a:lnSpc>
                              <a:spcPct val="107000"/>
                            </a:lnSpc>
                            <a:spcBef>
                              <a:spcPts val="0"/>
                            </a:spcBef>
                            <a:spcAft>
                              <a:spcPts val="0"/>
                            </a:spcAft>
                          </a:pPr>
                          <a:r>
                            <a:rPr lang="en-GB" sz="1800">
                              <a:effectLst/>
                            </a:rPr>
                            <a:t>Predictors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b="1" kern="1200" dirty="0">
                              <a:solidFill>
                                <a:schemeClr val="lt1"/>
                              </a:solidFill>
                              <a:effectLst/>
                              <a:latin typeface="+mn-lt"/>
                              <a:ea typeface="+mn-ea"/>
                              <a:cs typeface="+mn-cs"/>
                            </a:rPr>
                            <a:t>Initial data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136326030"/>
                      </a:ext>
                    </a:extLst>
                  </a:tr>
                  <a:tr h="279781">
                    <a:tc vMerge="1">
                      <a:txBody>
                        <a:bodyPr/>
                        <a:lstStyle/>
                        <a:p>
                          <a:endParaRPr lang="en-US"/>
                        </a:p>
                      </a:txBody>
                      <a:tcPr/>
                    </a:tc>
                    <a:tc>
                      <a:txBody>
                        <a:bodyPr/>
                        <a:lstStyle/>
                        <a:p>
                          <a:endParaRPr lang="en-US"/>
                        </a:p>
                      </a:txBody>
                      <a:tcPr marL="68580" marR="68580" marT="0" marB="0">
                        <a:blipFill>
                          <a:blip r:embed="rId3"/>
                          <a:stretch>
                            <a:fillRect l="-167136" t="-123913" r="-2347" b="-956522"/>
                          </a:stretch>
                        </a:blipFill>
                      </a:tcPr>
                    </a:tc>
                    <a:extLst>
                      <a:ext uri="{0D108BD9-81ED-4DB2-BD59-A6C34878D82A}">
                        <a16:rowId xmlns:a16="http://schemas.microsoft.com/office/drawing/2014/main" val="3796924116"/>
                      </a:ext>
                    </a:extLst>
                  </a:tr>
                  <a:tr h="281940">
                    <a:tc>
                      <a:txBody>
                        <a:bodyPr/>
                        <a:lstStyle/>
                        <a:p>
                          <a:pPr marL="0" marR="0">
                            <a:lnSpc>
                              <a:spcPct val="107000"/>
                            </a:lnSpc>
                            <a:spcBef>
                              <a:spcPts val="0"/>
                            </a:spcBef>
                            <a:spcAft>
                              <a:spcPts val="0"/>
                            </a:spcAft>
                          </a:pPr>
                          <a:r>
                            <a:rPr lang="en-GB" sz="1800">
                              <a:effectLst/>
                            </a:rPr>
                            <a:t>Constant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algn="ctr" fontAlgn="b"/>
                          <a:r>
                            <a:rPr lang="en-US" sz="1800" b="0" i="0" u="none" strike="noStrike">
                              <a:solidFill>
                                <a:srgbClr val="000000"/>
                              </a:solidFill>
                              <a:effectLst/>
                              <a:latin typeface="Calibri" panose="020F0502020204030204" pitchFamily="34" charset="0"/>
                            </a:rPr>
                            <a:t>60.056</a:t>
                          </a:r>
                        </a:p>
                      </a:txBody>
                      <a:tcPr marL="7620" marR="7620" marT="7620" marB="0" anchor="b"/>
                    </a:tc>
                    <a:extLst>
                      <a:ext uri="{0D108BD9-81ED-4DB2-BD59-A6C34878D82A}">
                        <a16:rowId xmlns:a16="http://schemas.microsoft.com/office/drawing/2014/main" val="583776507"/>
                      </a:ext>
                    </a:extLst>
                  </a:tr>
                  <a:tr h="281940">
                    <a:tc>
                      <a:txBody>
                        <a:bodyPr/>
                        <a:lstStyle/>
                        <a:p>
                          <a:pPr marL="0" marR="0">
                            <a:lnSpc>
                              <a:spcPct val="107000"/>
                            </a:lnSpc>
                            <a:spcBef>
                              <a:spcPts val="0"/>
                            </a:spcBef>
                            <a:spcAft>
                              <a:spcPts val="0"/>
                            </a:spcAft>
                          </a:pPr>
                          <a:r>
                            <a:rPr lang="en-GB" sz="1800">
                              <a:effectLst/>
                            </a:rPr>
                            <a:t>Gender</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3.775</a:t>
                          </a:r>
                        </a:p>
                      </a:txBody>
                      <a:tcPr marL="7620" marR="7620" marT="7620" marB="0" anchor="b"/>
                    </a:tc>
                    <a:extLst>
                      <a:ext uri="{0D108BD9-81ED-4DB2-BD59-A6C34878D82A}">
                        <a16:rowId xmlns:a16="http://schemas.microsoft.com/office/drawing/2014/main" val="4271786074"/>
                      </a:ext>
                    </a:extLst>
                  </a:tr>
                  <a:tr h="281940">
                    <a:tc>
                      <a:txBody>
                        <a:bodyPr/>
                        <a:lstStyle/>
                        <a:p>
                          <a:pPr marL="0" marR="0">
                            <a:lnSpc>
                              <a:spcPct val="107000"/>
                            </a:lnSpc>
                            <a:spcBef>
                              <a:spcPts val="0"/>
                            </a:spcBef>
                            <a:spcAft>
                              <a:spcPts val="0"/>
                            </a:spcAft>
                          </a:pPr>
                          <a:r>
                            <a:rPr lang="en-GB" sz="1800">
                              <a:effectLst/>
                            </a:rPr>
                            <a:t>Age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-0.236</a:t>
                          </a:r>
                        </a:p>
                      </a:txBody>
                      <a:tcPr marL="7620" marR="7620" marT="7620" marB="0" anchor="b"/>
                    </a:tc>
                    <a:extLst>
                      <a:ext uri="{0D108BD9-81ED-4DB2-BD59-A6C34878D82A}">
                        <a16:rowId xmlns:a16="http://schemas.microsoft.com/office/drawing/2014/main" val="1431115444"/>
                      </a:ext>
                    </a:extLst>
                  </a:tr>
                  <a:tr h="281940">
                    <a:tc>
                      <a:txBody>
                        <a:bodyPr/>
                        <a:lstStyle/>
                        <a:p>
                          <a:pPr marL="0" marR="0">
                            <a:lnSpc>
                              <a:spcPct val="107000"/>
                            </a:lnSpc>
                            <a:spcBef>
                              <a:spcPts val="0"/>
                            </a:spcBef>
                            <a:spcAft>
                              <a:spcPts val="0"/>
                            </a:spcAft>
                          </a:pPr>
                          <a:r>
                            <a:rPr lang="en-GB" sz="1800" dirty="0">
                              <a:effectLst/>
                            </a:rPr>
                            <a:t>Income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-1.321</a:t>
                          </a:r>
                        </a:p>
                      </a:txBody>
                      <a:tcPr marL="7620" marR="7620" marT="7620" marB="0" anchor="b"/>
                    </a:tc>
                    <a:extLst>
                      <a:ext uri="{0D108BD9-81ED-4DB2-BD59-A6C34878D82A}">
                        <a16:rowId xmlns:a16="http://schemas.microsoft.com/office/drawing/2014/main" val="1580995622"/>
                      </a:ext>
                    </a:extLst>
                  </a:tr>
                  <a:tr h="281940">
                    <a:tc>
                      <a:txBody>
                        <a:bodyPr/>
                        <a:lstStyle/>
                        <a:p>
                          <a:pPr marL="0" marR="0">
                            <a:lnSpc>
                              <a:spcPct val="107000"/>
                            </a:lnSpc>
                            <a:spcBef>
                              <a:spcPts val="0"/>
                            </a:spcBef>
                            <a:spcAft>
                              <a:spcPts val="0"/>
                            </a:spcAft>
                          </a:pPr>
                          <a:r>
                            <a:rPr lang="en-GB" sz="1800" dirty="0">
                              <a:effectLst/>
                            </a:rPr>
                            <a:t>Tobacco</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-0.819</a:t>
                          </a:r>
                        </a:p>
                      </a:txBody>
                      <a:tcPr marL="7620" marR="7620" marT="7620" marB="0" anchor="b"/>
                    </a:tc>
                    <a:extLst>
                      <a:ext uri="{0D108BD9-81ED-4DB2-BD59-A6C34878D82A}">
                        <a16:rowId xmlns:a16="http://schemas.microsoft.com/office/drawing/2014/main" val="1452043520"/>
                      </a:ext>
                    </a:extLst>
                  </a:tr>
                  <a:tr h="281940">
                    <a:tc>
                      <a:txBody>
                        <a:bodyPr/>
                        <a:lstStyle/>
                        <a:p>
                          <a:pPr marL="0" marR="0">
                            <a:lnSpc>
                              <a:spcPct val="107000"/>
                            </a:lnSpc>
                            <a:spcBef>
                              <a:spcPts val="0"/>
                            </a:spcBef>
                            <a:spcAft>
                              <a:spcPts val="0"/>
                            </a:spcAft>
                          </a:pPr>
                          <a:r>
                            <a:rPr lang="en-GB" sz="1800">
                              <a:effectLst/>
                            </a:rPr>
                            <a:t>Con Forests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-0.048</a:t>
                          </a:r>
                        </a:p>
                      </a:txBody>
                      <a:tcPr marL="7620" marR="7620" marT="7620" marB="0" anchor="b"/>
                    </a:tc>
                    <a:extLst>
                      <a:ext uri="{0D108BD9-81ED-4DB2-BD59-A6C34878D82A}">
                        <a16:rowId xmlns:a16="http://schemas.microsoft.com/office/drawing/2014/main" val="4024713394"/>
                      </a:ext>
                    </a:extLst>
                  </a:tr>
                  <a:tr h="281940">
                    <a:tc>
                      <a:txBody>
                        <a:bodyPr/>
                        <a:lstStyle/>
                        <a:p>
                          <a:pPr marL="0" marR="0">
                            <a:lnSpc>
                              <a:spcPct val="107000"/>
                            </a:lnSpc>
                            <a:spcBef>
                              <a:spcPts val="0"/>
                            </a:spcBef>
                            <a:spcAft>
                              <a:spcPts val="0"/>
                            </a:spcAft>
                          </a:pPr>
                          <a:r>
                            <a:rPr lang="en-GB" sz="1800">
                              <a:effectLst/>
                            </a:rPr>
                            <a:t>Road Surface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-0.243</a:t>
                          </a:r>
                        </a:p>
                      </a:txBody>
                      <a:tcPr marL="7620" marR="7620" marT="7620" marB="0" anchor="b"/>
                    </a:tc>
                    <a:extLst>
                      <a:ext uri="{0D108BD9-81ED-4DB2-BD59-A6C34878D82A}">
                        <a16:rowId xmlns:a16="http://schemas.microsoft.com/office/drawing/2014/main" val="1627894361"/>
                      </a:ext>
                    </a:extLst>
                  </a:tr>
                  <a:tr h="281940">
                    <a:tc>
                      <a:txBody>
                        <a:bodyPr/>
                        <a:lstStyle/>
                        <a:p>
                          <a:pPr marL="0" marR="0">
                            <a:lnSpc>
                              <a:spcPct val="107000"/>
                            </a:lnSpc>
                            <a:spcBef>
                              <a:spcPts val="0"/>
                            </a:spcBef>
                            <a:spcAft>
                              <a:spcPts val="0"/>
                            </a:spcAft>
                          </a:pPr>
                          <a:r>
                            <a:rPr lang="en-GB" sz="1800">
                              <a:effectLst/>
                            </a:rPr>
                            <a:t>Workers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dirty="0">
                              <a:solidFill>
                                <a:srgbClr val="000000"/>
                              </a:solidFill>
                              <a:effectLst/>
                              <a:latin typeface="Calibri" panose="020F0502020204030204" pitchFamily="34" charset="0"/>
                            </a:rPr>
                            <a:t>14.564</a:t>
                          </a:r>
                        </a:p>
                      </a:txBody>
                      <a:tcPr marL="7620" marR="7620" marT="7620" marB="0" anchor="b"/>
                    </a:tc>
                    <a:extLst>
                      <a:ext uri="{0D108BD9-81ED-4DB2-BD59-A6C34878D82A}">
                        <a16:rowId xmlns:a16="http://schemas.microsoft.com/office/drawing/2014/main" val="1888516708"/>
                      </a:ext>
                    </a:extLst>
                  </a:tr>
                  <a:tr h="280480">
                    <a:tc>
                      <a:txBody>
                        <a:bodyPr/>
                        <a:lstStyle/>
                        <a:p>
                          <a:pPr marL="0" marR="0">
                            <a:lnSpc>
                              <a:spcPct val="107000"/>
                            </a:lnSpc>
                            <a:spcBef>
                              <a:spcPts val="0"/>
                            </a:spcBef>
                            <a:spcAft>
                              <a:spcPts val="0"/>
                            </a:spcAft>
                          </a:pPr>
                          <a:r>
                            <a:rPr lang="en-GB" sz="1800" dirty="0">
                              <a:effectLst/>
                            </a:rPr>
                            <a:t>N. of obs.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dirty="0">
                              <a:effectLst/>
                            </a:rPr>
                            <a:t>774</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1330661"/>
                      </a:ext>
                    </a:extLst>
                  </a:tr>
                </a:tbl>
              </a:graphicData>
            </a:graphic>
          </p:graphicFrame>
        </mc:Fallback>
      </mc:AlternateContent>
      <p:sp>
        <p:nvSpPr>
          <p:cNvPr id="8" name="TextBox 7">
            <a:extLst>
              <a:ext uri="{FF2B5EF4-FFF2-40B4-BE49-F238E27FC236}">
                <a16:creationId xmlns:a16="http://schemas.microsoft.com/office/drawing/2014/main" id="{2EEE662B-1045-7AD0-7253-1F2FC24CB3FB}"/>
              </a:ext>
            </a:extLst>
          </p:cNvPr>
          <p:cNvSpPr txBox="1"/>
          <p:nvPr/>
        </p:nvSpPr>
        <p:spPr>
          <a:xfrm>
            <a:off x="838199" y="69899"/>
            <a:ext cx="5452779" cy="1631216"/>
          </a:xfrm>
          <a:prstGeom prst="rect">
            <a:avLst/>
          </a:prstGeom>
          <a:noFill/>
        </p:spPr>
        <p:txBody>
          <a:bodyPr wrap="square">
            <a:spAutoFit/>
          </a:bodyPr>
          <a:lstStyle/>
          <a:p>
            <a:r>
              <a:rPr lang="en-US" sz="2000" dirty="0">
                <a:effectLst/>
                <a:ea typeface="Calibri" panose="020F0502020204030204" pitchFamily="34" charset="0"/>
                <a:cs typeface="Arial" panose="020B0604020202020204" pitchFamily="34" charset="0"/>
              </a:rPr>
              <a:t>Associations between internalized difficulties with individual self-reported and IRIS-level characteristics  across TEMPO project </a:t>
            </a:r>
            <a:r>
              <a:rPr lang="en-US" sz="2000" i="1" dirty="0">
                <a:effectLst/>
                <a:ea typeface="Calibri" panose="020F0502020204030204" pitchFamily="34" charset="0"/>
                <a:cs typeface="Arial" panose="020B0604020202020204" pitchFamily="34" charset="0"/>
              </a:rPr>
              <a:t>respondents before the Covid-19 pandemic</a:t>
            </a:r>
            <a:r>
              <a:rPr lang="en-US" sz="2000" dirty="0">
                <a:effectLst/>
                <a:ea typeface="Calibri" panose="020F0502020204030204" pitchFamily="34" charset="0"/>
                <a:cs typeface="Arial" panose="020B0604020202020204" pitchFamily="34" charset="0"/>
              </a:rPr>
              <a:t> (Model type – OLS linear regression)</a:t>
            </a:r>
            <a:endParaRPr lang="en-US" sz="2000" dirty="0"/>
          </a:p>
        </p:txBody>
      </p:sp>
      <p:sp>
        <p:nvSpPr>
          <p:cNvPr id="9" name="Rectangle: Rounded Corners 8">
            <a:extLst>
              <a:ext uri="{FF2B5EF4-FFF2-40B4-BE49-F238E27FC236}">
                <a16:creationId xmlns:a16="http://schemas.microsoft.com/office/drawing/2014/main" id="{7BFA0089-A8CC-D74C-22C8-11F1EB49E3CE}"/>
              </a:ext>
            </a:extLst>
          </p:cNvPr>
          <p:cNvSpPr/>
          <p:nvPr/>
        </p:nvSpPr>
        <p:spPr>
          <a:xfrm>
            <a:off x="3116179" y="1988818"/>
            <a:ext cx="1287379" cy="2514599"/>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589384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8" name="TextBox 7">
            <a:extLst>
              <a:ext uri="{FF2B5EF4-FFF2-40B4-BE49-F238E27FC236}">
                <a16:creationId xmlns:a16="http://schemas.microsoft.com/office/drawing/2014/main" id="{2EEE662B-1045-7AD0-7253-1F2FC24CB3FB}"/>
              </a:ext>
            </a:extLst>
          </p:cNvPr>
          <p:cNvSpPr txBox="1"/>
          <p:nvPr/>
        </p:nvSpPr>
        <p:spPr>
          <a:xfrm>
            <a:off x="838199" y="69899"/>
            <a:ext cx="5452779" cy="1631216"/>
          </a:xfrm>
          <a:prstGeom prst="rect">
            <a:avLst/>
          </a:prstGeom>
          <a:noFill/>
        </p:spPr>
        <p:txBody>
          <a:bodyPr wrap="square">
            <a:spAutoFit/>
          </a:bodyPr>
          <a:lstStyle/>
          <a:p>
            <a:r>
              <a:rPr lang="en-US" sz="2000" dirty="0">
                <a:effectLst/>
                <a:ea typeface="Calibri" panose="020F0502020204030204" pitchFamily="34" charset="0"/>
                <a:cs typeface="Arial" panose="020B0604020202020204" pitchFamily="34" charset="0"/>
              </a:rPr>
              <a:t>Associations between internalized difficulties with individual self-reported and IRIS-level characteristics  across TEMPO project </a:t>
            </a:r>
            <a:r>
              <a:rPr lang="en-US" sz="2000" i="1" dirty="0">
                <a:effectLst/>
                <a:ea typeface="Calibri" panose="020F0502020204030204" pitchFamily="34" charset="0"/>
                <a:cs typeface="Arial" panose="020B0604020202020204" pitchFamily="34" charset="0"/>
              </a:rPr>
              <a:t>respondents before the Covid-19 pandemic</a:t>
            </a:r>
            <a:r>
              <a:rPr lang="en-US" sz="2000" dirty="0">
                <a:effectLst/>
                <a:ea typeface="Calibri" panose="020F0502020204030204" pitchFamily="34" charset="0"/>
                <a:cs typeface="Arial" panose="020B0604020202020204" pitchFamily="34" charset="0"/>
              </a:rPr>
              <a:t> (Model type – OLS linear regression)</a:t>
            </a:r>
            <a:endParaRPr lang="en-US" sz="2000" dirty="0"/>
          </a:p>
        </p:txBody>
      </p:sp>
      <mc:AlternateContent xmlns:mc="http://schemas.openxmlformats.org/markup-compatibility/2006">
        <mc:Choice xmlns:a14="http://schemas.microsoft.com/office/drawing/2010/main" Requires="a14">
          <p:graphicFrame>
            <p:nvGraphicFramePr>
              <p:cNvPr id="2" name="Table 1">
                <a:extLst>
                  <a:ext uri="{FF2B5EF4-FFF2-40B4-BE49-F238E27FC236}">
                    <a16:creationId xmlns:a16="http://schemas.microsoft.com/office/drawing/2014/main" id="{80C4755D-CF0A-FAB3-7A92-C541F817C725}"/>
                  </a:ext>
                </a:extLst>
              </p:cNvPr>
              <p:cNvGraphicFramePr>
                <a:graphicFrameLocks noGrp="1"/>
              </p:cNvGraphicFramePr>
              <p:nvPr>
                <p:extLst>
                  <p:ext uri="{D42A27DB-BD31-4B8C-83A1-F6EECF244321}">
                    <p14:modId xmlns:p14="http://schemas.microsoft.com/office/powerpoint/2010/main" val="447466105"/>
                  </p:ext>
                </p:extLst>
              </p:nvPr>
            </p:nvGraphicFramePr>
            <p:xfrm>
              <a:off x="946485" y="1711803"/>
              <a:ext cx="3460169" cy="3096261"/>
            </p:xfrm>
            <a:graphic>
              <a:graphicData uri="http://schemas.openxmlformats.org/drawingml/2006/table">
                <a:tbl>
                  <a:tblPr firstRow="1" firstCol="1" bandRow="1">
                    <a:tableStyleId>{5C22544A-7EE6-4342-B048-85BDC9FD1C3A}</a:tableStyleId>
                  </a:tblPr>
                  <a:tblGrid>
                    <a:gridCol w="2161479">
                      <a:extLst>
                        <a:ext uri="{9D8B030D-6E8A-4147-A177-3AD203B41FA5}">
                          <a16:colId xmlns:a16="http://schemas.microsoft.com/office/drawing/2014/main" val="991085582"/>
                        </a:ext>
                      </a:extLst>
                    </a:gridCol>
                    <a:gridCol w="1298690">
                      <a:extLst>
                        <a:ext uri="{9D8B030D-6E8A-4147-A177-3AD203B41FA5}">
                          <a16:colId xmlns:a16="http://schemas.microsoft.com/office/drawing/2014/main" val="3831229529"/>
                        </a:ext>
                      </a:extLst>
                    </a:gridCol>
                  </a:tblGrid>
                  <a:tr h="0">
                    <a:tc rowSpan="2">
                      <a:txBody>
                        <a:bodyPr/>
                        <a:lstStyle/>
                        <a:p>
                          <a:pPr marL="0" marR="0">
                            <a:lnSpc>
                              <a:spcPct val="107000"/>
                            </a:lnSpc>
                            <a:spcBef>
                              <a:spcPts val="0"/>
                            </a:spcBef>
                            <a:spcAft>
                              <a:spcPts val="0"/>
                            </a:spcAft>
                          </a:pPr>
                          <a:r>
                            <a:rPr lang="en-GB" sz="1800">
                              <a:effectLst/>
                            </a:rPr>
                            <a:t>Predictors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b="1" kern="1200" dirty="0">
                              <a:solidFill>
                                <a:schemeClr val="lt1"/>
                              </a:solidFill>
                              <a:effectLst/>
                              <a:latin typeface="+mn-lt"/>
                              <a:ea typeface="+mn-ea"/>
                              <a:cs typeface="+mn-cs"/>
                            </a:rPr>
                            <a:t>Initial data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136326030"/>
                      </a:ext>
                    </a:extLst>
                  </a:tr>
                  <a:tr h="0">
                    <a:tc vMerge="1">
                      <a:txBody>
                        <a:bodyPr/>
                        <a:lstStyle/>
                        <a:p>
                          <a:endParaRPr lang="en-US"/>
                        </a:p>
                      </a:txBody>
                      <a:tcPr/>
                    </a:tc>
                    <a:tc>
                      <a:txBody>
                        <a:bodyPr/>
                        <a:lstStyle/>
                        <a:p>
                          <a:pPr marL="0" marR="0" algn="ctr">
                            <a:lnSpc>
                              <a:spcPct val="107000"/>
                            </a:lnSpc>
                            <a:spcBef>
                              <a:spcPts val="0"/>
                            </a:spcBef>
                            <a:spcAft>
                              <a:spcPts val="0"/>
                            </a:spcAft>
                          </a:pPr>
                          <a14:m>
                            <m:oMath xmlns:m="http://schemas.openxmlformats.org/officeDocument/2006/math">
                              <m:r>
                                <a:rPr lang="en-US" sz="1800" smtClean="0">
                                  <a:effectLst/>
                                  <a:latin typeface="Cambria Math" panose="02040503050406030204" pitchFamily="18" charset="0"/>
                                </a:rPr>
                                <m:t>𝑏</m:t>
                              </m:r>
                            </m:oMath>
                          </a14:m>
                          <a:r>
                            <a:rPr lang="en-US" sz="1800">
                              <a:effectLst/>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796924116"/>
                      </a:ext>
                    </a:extLst>
                  </a:tr>
                  <a:tr h="0">
                    <a:tc>
                      <a:txBody>
                        <a:bodyPr/>
                        <a:lstStyle/>
                        <a:p>
                          <a:pPr marL="0" marR="0">
                            <a:lnSpc>
                              <a:spcPct val="107000"/>
                            </a:lnSpc>
                            <a:spcBef>
                              <a:spcPts val="0"/>
                            </a:spcBef>
                            <a:spcAft>
                              <a:spcPts val="0"/>
                            </a:spcAft>
                          </a:pPr>
                          <a:r>
                            <a:rPr lang="en-GB" sz="1800">
                              <a:effectLst/>
                            </a:rPr>
                            <a:t>Constant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algn="ctr" fontAlgn="b"/>
                          <a:r>
                            <a:rPr lang="en-US" sz="1800" b="0" i="0" u="none" strike="noStrike">
                              <a:solidFill>
                                <a:srgbClr val="000000"/>
                              </a:solidFill>
                              <a:effectLst/>
                              <a:latin typeface="Calibri" panose="020F0502020204030204" pitchFamily="34" charset="0"/>
                            </a:rPr>
                            <a:t>60.056</a:t>
                          </a:r>
                        </a:p>
                      </a:txBody>
                      <a:tcPr marL="7620" marR="7620" marT="7620" marB="0" anchor="b"/>
                    </a:tc>
                    <a:extLst>
                      <a:ext uri="{0D108BD9-81ED-4DB2-BD59-A6C34878D82A}">
                        <a16:rowId xmlns:a16="http://schemas.microsoft.com/office/drawing/2014/main" val="583776507"/>
                      </a:ext>
                    </a:extLst>
                  </a:tr>
                  <a:tr h="0">
                    <a:tc>
                      <a:txBody>
                        <a:bodyPr/>
                        <a:lstStyle/>
                        <a:p>
                          <a:pPr marL="0" marR="0">
                            <a:lnSpc>
                              <a:spcPct val="107000"/>
                            </a:lnSpc>
                            <a:spcBef>
                              <a:spcPts val="0"/>
                            </a:spcBef>
                            <a:spcAft>
                              <a:spcPts val="0"/>
                            </a:spcAft>
                          </a:pPr>
                          <a:r>
                            <a:rPr lang="en-GB" sz="1800">
                              <a:effectLst/>
                            </a:rPr>
                            <a:t>Gender</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3.775</a:t>
                          </a:r>
                        </a:p>
                      </a:txBody>
                      <a:tcPr marL="7620" marR="7620" marT="7620" marB="0" anchor="b"/>
                    </a:tc>
                    <a:extLst>
                      <a:ext uri="{0D108BD9-81ED-4DB2-BD59-A6C34878D82A}">
                        <a16:rowId xmlns:a16="http://schemas.microsoft.com/office/drawing/2014/main" val="4271786074"/>
                      </a:ext>
                    </a:extLst>
                  </a:tr>
                  <a:tr h="0">
                    <a:tc>
                      <a:txBody>
                        <a:bodyPr/>
                        <a:lstStyle/>
                        <a:p>
                          <a:pPr marL="0" marR="0">
                            <a:lnSpc>
                              <a:spcPct val="107000"/>
                            </a:lnSpc>
                            <a:spcBef>
                              <a:spcPts val="0"/>
                            </a:spcBef>
                            <a:spcAft>
                              <a:spcPts val="0"/>
                            </a:spcAft>
                          </a:pPr>
                          <a:r>
                            <a:rPr lang="en-GB" sz="1800">
                              <a:effectLst/>
                            </a:rPr>
                            <a:t>Age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-0.236</a:t>
                          </a:r>
                        </a:p>
                      </a:txBody>
                      <a:tcPr marL="7620" marR="7620" marT="7620" marB="0" anchor="b"/>
                    </a:tc>
                    <a:extLst>
                      <a:ext uri="{0D108BD9-81ED-4DB2-BD59-A6C34878D82A}">
                        <a16:rowId xmlns:a16="http://schemas.microsoft.com/office/drawing/2014/main" val="1431115444"/>
                      </a:ext>
                    </a:extLst>
                  </a:tr>
                  <a:tr h="0">
                    <a:tc>
                      <a:txBody>
                        <a:bodyPr/>
                        <a:lstStyle/>
                        <a:p>
                          <a:pPr marL="0" marR="0">
                            <a:lnSpc>
                              <a:spcPct val="107000"/>
                            </a:lnSpc>
                            <a:spcBef>
                              <a:spcPts val="0"/>
                            </a:spcBef>
                            <a:spcAft>
                              <a:spcPts val="0"/>
                            </a:spcAft>
                          </a:pPr>
                          <a:r>
                            <a:rPr lang="en-GB" sz="1800" dirty="0">
                              <a:effectLst/>
                            </a:rPr>
                            <a:t>Income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-1.321</a:t>
                          </a:r>
                        </a:p>
                      </a:txBody>
                      <a:tcPr marL="7620" marR="7620" marT="7620" marB="0" anchor="b"/>
                    </a:tc>
                    <a:extLst>
                      <a:ext uri="{0D108BD9-81ED-4DB2-BD59-A6C34878D82A}">
                        <a16:rowId xmlns:a16="http://schemas.microsoft.com/office/drawing/2014/main" val="1580995622"/>
                      </a:ext>
                    </a:extLst>
                  </a:tr>
                  <a:tr h="0">
                    <a:tc>
                      <a:txBody>
                        <a:bodyPr/>
                        <a:lstStyle/>
                        <a:p>
                          <a:pPr marL="0" marR="0">
                            <a:lnSpc>
                              <a:spcPct val="107000"/>
                            </a:lnSpc>
                            <a:spcBef>
                              <a:spcPts val="0"/>
                            </a:spcBef>
                            <a:spcAft>
                              <a:spcPts val="0"/>
                            </a:spcAft>
                          </a:pPr>
                          <a:r>
                            <a:rPr lang="en-GB" sz="1800" dirty="0">
                              <a:effectLst/>
                            </a:rPr>
                            <a:t>Tobacco</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-0.819</a:t>
                          </a:r>
                        </a:p>
                      </a:txBody>
                      <a:tcPr marL="7620" marR="7620" marT="7620" marB="0" anchor="b"/>
                    </a:tc>
                    <a:extLst>
                      <a:ext uri="{0D108BD9-81ED-4DB2-BD59-A6C34878D82A}">
                        <a16:rowId xmlns:a16="http://schemas.microsoft.com/office/drawing/2014/main" val="1452043520"/>
                      </a:ext>
                    </a:extLst>
                  </a:tr>
                  <a:tr h="0">
                    <a:tc>
                      <a:txBody>
                        <a:bodyPr/>
                        <a:lstStyle/>
                        <a:p>
                          <a:pPr marL="0" marR="0">
                            <a:lnSpc>
                              <a:spcPct val="107000"/>
                            </a:lnSpc>
                            <a:spcBef>
                              <a:spcPts val="0"/>
                            </a:spcBef>
                            <a:spcAft>
                              <a:spcPts val="0"/>
                            </a:spcAft>
                          </a:pPr>
                          <a:r>
                            <a:rPr lang="en-GB" sz="1800">
                              <a:effectLst/>
                            </a:rPr>
                            <a:t>Con Forests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-0.048</a:t>
                          </a:r>
                        </a:p>
                      </a:txBody>
                      <a:tcPr marL="7620" marR="7620" marT="7620" marB="0" anchor="b"/>
                    </a:tc>
                    <a:extLst>
                      <a:ext uri="{0D108BD9-81ED-4DB2-BD59-A6C34878D82A}">
                        <a16:rowId xmlns:a16="http://schemas.microsoft.com/office/drawing/2014/main" val="4024713394"/>
                      </a:ext>
                    </a:extLst>
                  </a:tr>
                  <a:tr h="0">
                    <a:tc>
                      <a:txBody>
                        <a:bodyPr/>
                        <a:lstStyle/>
                        <a:p>
                          <a:pPr marL="0" marR="0">
                            <a:lnSpc>
                              <a:spcPct val="107000"/>
                            </a:lnSpc>
                            <a:spcBef>
                              <a:spcPts val="0"/>
                            </a:spcBef>
                            <a:spcAft>
                              <a:spcPts val="0"/>
                            </a:spcAft>
                          </a:pPr>
                          <a:r>
                            <a:rPr lang="en-GB" sz="1800">
                              <a:effectLst/>
                            </a:rPr>
                            <a:t>Road Surface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-0.243</a:t>
                          </a:r>
                        </a:p>
                      </a:txBody>
                      <a:tcPr marL="7620" marR="7620" marT="7620" marB="0" anchor="b"/>
                    </a:tc>
                    <a:extLst>
                      <a:ext uri="{0D108BD9-81ED-4DB2-BD59-A6C34878D82A}">
                        <a16:rowId xmlns:a16="http://schemas.microsoft.com/office/drawing/2014/main" val="1627894361"/>
                      </a:ext>
                    </a:extLst>
                  </a:tr>
                  <a:tr h="0">
                    <a:tc>
                      <a:txBody>
                        <a:bodyPr/>
                        <a:lstStyle/>
                        <a:p>
                          <a:pPr marL="0" marR="0">
                            <a:lnSpc>
                              <a:spcPct val="107000"/>
                            </a:lnSpc>
                            <a:spcBef>
                              <a:spcPts val="0"/>
                            </a:spcBef>
                            <a:spcAft>
                              <a:spcPts val="0"/>
                            </a:spcAft>
                          </a:pPr>
                          <a:r>
                            <a:rPr lang="en-GB" sz="1800">
                              <a:effectLst/>
                            </a:rPr>
                            <a:t>Workers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dirty="0">
                              <a:solidFill>
                                <a:srgbClr val="000000"/>
                              </a:solidFill>
                              <a:effectLst/>
                              <a:latin typeface="Calibri" panose="020F0502020204030204" pitchFamily="34" charset="0"/>
                            </a:rPr>
                            <a:t>14.564</a:t>
                          </a:r>
                        </a:p>
                      </a:txBody>
                      <a:tcPr marL="7620" marR="7620" marT="7620" marB="0" anchor="b"/>
                    </a:tc>
                    <a:extLst>
                      <a:ext uri="{0D108BD9-81ED-4DB2-BD59-A6C34878D82A}">
                        <a16:rowId xmlns:a16="http://schemas.microsoft.com/office/drawing/2014/main" val="1888516708"/>
                      </a:ext>
                    </a:extLst>
                  </a:tr>
                  <a:tr h="0">
                    <a:tc>
                      <a:txBody>
                        <a:bodyPr/>
                        <a:lstStyle/>
                        <a:p>
                          <a:pPr marL="0" marR="0">
                            <a:lnSpc>
                              <a:spcPct val="107000"/>
                            </a:lnSpc>
                            <a:spcBef>
                              <a:spcPts val="0"/>
                            </a:spcBef>
                            <a:spcAft>
                              <a:spcPts val="0"/>
                            </a:spcAft>
                          </a:pPr>
                          <a:r>
                            <a:rPr lang="en-GB" sz="1800" dirty="0">
                              <a:effectLst/>
                            </a:rPr>
                            <a:t>N. of obs.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dirty="0">
                              <a:effectLst/>
                            </a:rPr>
                            <a:t>774</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1330661"/>
                      </a:ext>
                    </a:extLst>
                  </a:tr>
                </a:tbl>
              </a:graphicData>
            </a:graphic>
          </p:graphicFrame>
        </mc:Choice>
        <mc:Fallback>
          <p:graphicFrame>
            <p:nvGraphicFramePr>
              <p:cNvPr id="2" name="Table 1">
                <a:extLst>
                  <a:ext uri="{FF2B5EF4-FFF2-40B4-BE49-F238E27FC236}">
                    <a16:creationId xmlns:a16="http://schemas.microsoft.com/office/drawing/2014/main" id="{80C4755D-CF0A-FAB3-7A92-C541F817C725}"/>
                  </a:ext>
                </a:extLst>
              </p:cNvPr>
              <p:cNvGraphicFramePr>
                <a:graphicFrameLocks noGrp="1"/>
              </p:cNvGraphicFramePr>
              <p:nvPr>
                <p:extLst>
                  <p:ext uri="{D42A27DB-BD31-4B8C-83A1-F6EECF244321}">
                    <p14:modId xmlns:p14="http://schemas.microsoft.com/office/powerpoint/2010/main" val="447466105"/>
                  </p:ext>
                </p:extLst>
              </p:nvPr>
            </p:nvGraphicFramePr>
            <p:xfrm>
              <a:off x="946485" y="1711803"/>
              <a:ext cx="3460169" cy="3096261"/>
            </p:xfrm>
            <a:graphic>
              <a:graphicData uri="http://schemas.openxmlformats.org/drawingml/2006/table">
                <a:tbl>
                  <a:tblPr firstRow="1" firstCol="1" bandRow="1">
                    <a:tableStyleId>{5C22544A-7EE6-4342-B048-85BDC9FD1C3A}</a:tableStyleId>
                  </a:tblPr>
                  <a:tblGrid>
                    <a:gridCol w="2161479">
                      <a:extLst>
                        <a:ext uri="{9D8B030D-6E8A-4147-A177-3AD203B41FA5}">
                          <a16:colId xmlns:a16="http://schemas.microsoft.com/office/drawing/2014/main" val="991085582"/>
                        </a:ext>
                      </a:extLst>
                    </a:gridCol>
                    <a:gridCol w="1298690">
                      <a:extLst>
                        <a:ext uri="{9D8B030D-6E8A-4147-A177-3AD203B41FA5}">
                          <a16:colId xmlns:a16="http://schemas.microsoft.com/office/drawing/2014/main" val="3831229529"/>
                        </a:ext>
                      </a:extLst>
                    </a:gridCol>
                  </a:tblGrid>
                  <a:tr h="280480">
                    <a:tc rowSpan="2">
                      <a:txBody>
                        <a:bodyPr/>
                        <a:lstStyle/>
                        <a:p>
                          <a:pPr marL="0" marR="0">
                            <a:lnSpc>
                              <a:spcPct val="107000"/>
                            </a:lnSpc>
                            <a:spcBef>
                              <a:spcPts val="0"/>
                            </a:spcBef>
                            <a:spcAft>
                              <a:spcPts val="0"/>
                            </a:spcAft>
                          </a:pPr>
                          <a:r>
                            <a:rPr lang="en-GB" sz="1800">
                              <a:effectLst/>
                            </a:rPr>
                            <a:t>Predictors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b="1" kern="1200" dirty="0">
                              <a:solidFill>
                                <a:schemeClr val="lt1"/>
                              </a:solidFill>
                              <a:effectLst/>
                              <a:latin typeface="+mn-lt"/>
                              <a:ea typeface="+mn-ea"/>
                              <a:cs typeface="+mn-cs"/>
                            </a:rPr>
                            <a:t>Initial data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136326030"/>
                      </a:ext>
                    </a:extLst>
                  </a:tr>
                  <a:tr h="279781">
                    <a:tc vMerge="1">
                      <a:txBody>
                        <a:bodyPr/>
                        <a:lstStyle/>
                        <a:p>
                          <a:endParaRPr lang="en-US"/>
                        </a:p>
                      </a:txBody>
                      <a:tcPr/>
                    </a:tc>
                    <a:tc>
                      <a:txBody>
                        <a:bodyPr/>
                        <a:lstStyle/>
                        <a:p>
                          <a:endParaRPr lang="en-US"/>
                        </a:p>
                      </a:txBody>
                      <a:tcPr marL="68580" marR="68580" marT="0" marB="0">
                        <a:blipFill>
                          <a:blip r:embed="rId3"/>
                          <a:stretch>
                            <a:fillRect l="-167136" t="-123913" r="-2347" b="-956522"/>
                          </a:stretch>
                        </a:blipFill>
                      </a:tcPr>
                    </a:tc>
                    <a:extLst>
                      <a:ext uri="{0D108BD9-81ED-4DB2-BD59-A6C34878D82A}">
                        <a16:rowId xmlns:a16="http://schemas.microsoft.com/office/drawing/2014/main" val="3796924116"/>
                      </a:ext>
                    </a:extLst>
                  </a:tr>
                  <a:tr h="281940">
                    <a:tc>
                      <a:txBody>
                        <a:bodyPr/>
                        <a:lstStyle/>
                        <a:p>
                          <a:pPr marL="0" marR="0">
                            <a:lnSpc>
                              <a:spcPct val="107000"/>
                            </a:lnSpc>
                            <a:spcBef>
                              <a:spcPts val="0"/>
                            </a:spcBef>
                            <a:spcAft>
                              <a:spcPts val="0"/>
                            </a:spcAft>
                          </a:pPr>
                          <a:r>
                            <a:rPr lang="en-GB" sz="1800">
                              <a:effectLst/>
                            </a:rPr>
                            <a:t>Constant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algn="ctr" fontAlgn="b"/>
                          <a:r>
                            <a:rPr lang="en-US" sz="1800" b="0" i="0" u="none" strike="noStrike">
                              <a:solidFill>
                                <a:srgbClr val="000000"/>
                              </a:solidFill>
                              <a:effectLst/>
                              <a:latin typeface="Calibri" panose="020F0502020204030204" pitchFamily="34" charset="0"/>
                            </a:rPr>
                            <a:t>60.056</a:t>
                          </a:r>
                        </a:p>
                      </a:txBody>
                      <a:tcPr marL="7620" marR="7620" marT="7620" marB="0" anchor="b"/>
                    </a:tc>
                    <a:extLst>
                      <a:ext uri="{0D108BD9-81ED-4DB2-BD59-A6C34878D82A}">
                        <a16:rowId xmlns:a16="http://schemas.microsoft.com/office/drawing/2014/main" val="583776507"/>
                      </a:ext>
                    </a:extLst>
                  </a:tr>
                  <a:tr h="281940">
                    <a:tc>
                      <a:txBody>
                        <a:bodyPr/>
                        <a:lstStyle/>
                        <a:p>
                          <a:pPr marL="0" marR="0">
                            <a:lnSpc>
                              <a:spcPct val="107000"/>
                            </a:lnSpc>
                            <a:spcBef>
                              <a:spcPts val="0"/>
                            </a:spcBef>
                            <a:spcAft>
                              <a:spcPts val="0"/>
                            </a:spcAft>
                          </a:pPr>
                          <a:r>
                            <a:rPr lang="en-GB" sz="1800">
                              <a:effectLst/>
                            </a:rPr>
                            <a:t>Gender</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3.775</a:t>
                          </a:r>
                        </a:p>
                      </a:txBody>
                      <a:tcPr marL="7620" marR="7620" marT="7620" marB="0" anchor="b"/>
                    </a:tc>
                    <a:extLst>
                      <a:ext uri="{0D108BD9-81ED-4DB2-BD59-A6C34878D82A}">
                        <a16:rowId xmlns:a16="http://schemas.microsoft.com/office/drawing/2014/main" val="4271786074"/>
                      </a:ext>
                    </a:extLst>
                  </a:tr>
                  <a:tr h="281940">
                    <a:tc>
                      <a:txBody>
                        <a:bodyPr/>
                        <a:lstStyle/>
                        <a:p>
                          <a:pPr marL="0" marR="0">
                            <a:lnSpc>
                              <a:spcPct val="107000"/>
                            </a:lnSpc>
                            <a:spcBef>
                              <a:spcPts val="0"/>
                            </a:spcBef>
                            <a:spcAft>
                              <a:spcPts val="0"/>
                            </a:spcAft>
                          </a:pPr>
                          <a:r>
                            <a:rPr lang="en-GB" sz="1800">
                              <a:effectLst/>
                            </a:rPr>
                            <a:t>Age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-0.236</a:t>
                          </a:r>
                        </a:p>
                      </a:txBody>
                      <a:tcPr marL="7620" marR="7620" marT="7620" marB="0" anchor="b"/>
                    </a:tc>
                    <a:extLst>
                      <a:ext uri="{0D108BD9-81ED-4DB2-BD59-A6C34878D82A}">
                        <a16:rowId xmlns:a16="http://schemas.microsoft.com/office/drawing/2014/main" val="1431115444"/>
                      </a:ext>
                    </a:extLst>
                  </a:tr>
                  <a:tr h="281940">
                    <a:tc>
                      <a:txBody>
                        <a:bodyPr/>
                        <a:lstStyle/>
                        <a:p>
                          <a:pPr marL="0" marR="0">
                            <a:lnSpc>
                              <a:spcPct val="107000"/>
                            </a:lnSpc>
                            <a:spcBef>
                              <a:spcPts val="0"/>
                            </a:spcBef>
                            <a:spcAft>
                              <a:spcPts val="0"/>
                            </a:spcAft>
                          </a:pPr>
                          <a:r>
                            <a:rPr lang="en-GB" sz="1800" dirty="0">
                              <a:effectLst/>
                            </a:rPr>
                            <a:t>Income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-1.321</a:t>
                          </a:r>
                        </a:p>
                      </a:txBody>
                      <a:tcPr marL="7620" marR="7620" marT="7620" marB="0" anchor="b"/>
                    </a:tc>
                    <a:extLst>
                      <a:ext uri="{0D108BD9-81ED-4DB2-BD59-A6C34878D82A}">
                        <a16:rowId xmlns:a16="http://schemas.microsoft.com/office/drawing/2014/main" val="1580995622"/>
                      </a:ext>
                    </a:extLst>
                  </a:tr>
                  <a:tr h="281940">
                    <a:tc>
                      <a:txBody>
                        <a:bodyPr/>
                        <a:lstStyle/>
                        <a:p>
                          <a:pPr marL="0" marR="0">
                            <a:lnSpc>
                              <a:spcPct val="107000"/>
                            </a:lnSpc>
                            <a:spcBef>
                              <a:spcPts val="0"/>
                            </a:spcBef>
                            <a:spcAft>
                              <a:spcPts val="0"/>
                            </a:spcAft>
                          </a:pPr>
                          <a:r>
                            <a:rPr lang="en-GB" sz="1800" dirty="0">
                              <a:effectLst/>
                            </a:rPr>
                            <a:t>Tobacco</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-0.819</a:t>
                          </a:r>
                        </a:p>
                      </a:txBody>
                      <a:tcPr marL="7620" marR="7620" marT="7620" marB="0" anchor="b"/>
                    </a:tc>
                    <a:extLst>
                      <a:ext uri="{0D108BD9-81ED-4DB2-BD59-A6C34878D82A}">
                        <a16:rowId xmlns:a16="http://schemas.microsoft.com/office/drawing/2014/main" val="1452043520"/>
                      </a:ext>
                    </a:extLst>
                  </a:tr>
                  <a:tr h="281940">
                    <a:tc>
                      <a:txBody>
                        <a:bodyPr/>
                        <a:lstStyle/>
                        <a:p>
                          <a:pPr marL="0" marR="0">
                            <a:lnSpc>
                              <a:spcPct val="107000"/>
                            </a:lnSpc>
                            <a:spcBef>
                              <a:spcPts val="0"/>
                            </a:spcBef>
                            <a:spcAft>
                              <a:spcPts val="0"/>
                            </a:spcAft>
                          </a:pPr>
                          <a:r>
                            <a:rPr lang="en-GB" sz="1800">
                              <a:effectLst/>
                            </a:rPr>
                            <a:t>Con Forests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-0.048</a:t>
                          </a:r>
                        </a:p>
                      </a:txBody>
                      <a:tcPr marL="7620" marR="7620" marT="7620" marB="0" anchor="b"/>
                    </a:tc>
                    <a:extLst>
                      <a:ext uri="{0D108BD9-81ED-4DB2-BD59-A6C34878D82A}">
                        <a16:rowId xmlns:a16="http://schemas.microsoft.com/office/drawing/2014/main" val="4024713394"/>
                      </a:ext>
                    </a:extLst>
                  </a:tr>
                  <a:tr h="281940">
                    <a:tc>
                      <a:txBody>
                        <a:bodyPr/>
                        <a:lstStyle/>
                        <a:p>
                          <a:pPr marL="0" marR="0">
                            <a:lnSpc>
                              <a:spcPct val="107000"/>
                            </a:lnSpc>
                            <a:spcBef>
                              <a:spcPts val="0"/>
                            </a:spcBef>
                            <a:spcAft>
                              <a:spcPts val="0"/>
                            </a:spcAft>
                          </a:pPr>
                          <a:r>
                            <a:rPr lang="en-GB" sz="1800">
                              <a:effectLst/>
                            </a:rPr>
                            <a:t>Road Surface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-0.243</a:t>
                          </a:r>
                        </a:p>
                      </a:txBody>
                      <a:tcPr marL="7620" marR="7620" marT="7620" marB="0" anchor="b"/>
                    </a:tc>
                    <a:extLst>
                      <a:ext uri="{0D108BD9-81ED-4DB2-BD59-A6C34878D82A}">
                        <a16:rowId xmlns:a16="http://schemas.microsoft.com/office/drawing/2014/main" val="1627894361"/>
                      </a:ext>
                    </a:extLst>
                  </a:tr>
                  <a:tr h="281940">
                    <a:tc>
                      <a:txBody>
                        <a:bodyPr/>
                        <a:lstStyle/>
                        <a:p>
                          <a:pPr marL="0" marR="0">
                            <a:lnSpc>
                              <a:spcPct val="107000"/>
                            </a:lnSpc>
                            <a:spcBef>
                              <a:spcPts val="0"/>
                            </a:spcBef>
                            <a:spcAft>
                              <a:spcPts val="0"/>
                            </a:spcAft>
                          </a:pPr>
                          <a:r>
                            <a:rPr lang="en-GB" sz="1800">
                              <a:effectLst/>
                            </a:rPr>
                            <a:t>Workers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dirty="0">
                              <a:solidFill>
                                <a:srgbClr val="000000"/>
                              </a:solidFill>
                              <a:effectLst/>
                              <a:latin typeface="Calibri" panose="020F0502020204030204" pitchFamily="34" charset="0"/>
                            </a:rPr>
                            <a:t>14.564</a:t>
                          </a:r>
                        </a:p>
                      </a:txBody>
                      <a:tcPr marL="7620" marR="7620" marT="7620" marB="0" anchor="b"/>
                    </a:tc>
                    <a:extLst>
                      <a:ext uri="{0D108BD9-81ED-4DB2-BD59-A6C34878D82A}">
                        <a16:rowId xmlns:a16="http://schemas.microsoft.com/office/drawing/2014/main" val="1888516708"/>
                      </a:ext>
                    </a:extLst>
                  </a:tr>
                  <a:tr h="280480">
                    <a:tc>
                      <a:txBody>
                        <a:bodyPr/>
                        <a:lstStyle/>
                        <a:p>
                          <a:pPr marL="0" marR="0">
                            <a:lnSpc>
                              <a:spcPct val="107000"/>
                            </a:lnSpc>
                            <a:spcBef>
                              <a:spcPts val="0"/>
                            </a:spcBef>
                            <a:spcAft>
                              <a:spcPts val="0"/>
                            </a:spcAft>
                          </a:pPr>
                          <a:r>
                            <a:rPr lang="en-GB" sz="1800" dirty="0">
                              <a:effectLst/>
                            </a:rPr>
                            <a:t>N. of obs.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dirty="0">
                              <a:effectLst/>
                            </a:rPr>
                            <a:t>774</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1330661"/>
                      </a:ext>
                    </a:extLst>
                  </a:tr>
                </a:tbl>
              </a:graphicData>
            </a:graphic>
          </p:graphicFrame>
        </mc:Fallback>
      </mc:AlternateContent>
      <p:sp>
        <p:nvSpPr>
          <p:cNvPr id="5" name="Rectangle: Rounded Corners 4">
            <a:extLst>
              <a:ext uri="{FF2B5EF4-FFF2-40B4-BE49-F238E27FC236}">
                <a16:creationId xmlns:a16="http://schemas.microsoft.com/office/drawing/2014/main" id="{9A51CBAB-19C9-4178-FE5E-9BE2FDFFE631}"/>
              </a:ext>
            </a:extLst>
          </p:cNvPr>
          <p:cNvSpPr/>
          <p:nvPr/>
        </p:nvSpPr>
        <p:spPr>
          <a:xfrm>
            <a:off x="3116179" y="1988818"/>
            <a:ext cx="1287379" cy="2514599"/>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4262763A-5773-63E9-9BA6-7807145A12EA}"/>
              </a:ext>
            </a:extLst>
          </p:cNvPr>
          <p:cNvPicPr>
            <a:picLocks noChangeAspect="1"/>
          </p:cNvPicPr>
          <p:nvPr/>
        </p:nvPicPr>
        <p:blipFill>
          <a:blip r:embed="rId4"/>
          <a:stretch>
            <a:fillRect/>
          </a:stretch>
        </p:blipFill>
        <p:spPr>
          <a:xfrm>
            <a:off x="7326810" y="-13985"/>
            <a:ext cx="4533900" cy="3400425"/>
          </a:xfrm>
          <a:prstGeom prst="rect">
            <a:avLst/>
          </a:prstGeom>
        </p:spPr>
      </p:pic>
    </p:spTree>
    <p:extLst>
      <p:ext uri="{BB962C8B-B14F-4D97-AF65-F5344CB8AC3E}">
        <p14:creationId xmlns:p14="http://schemas.microsoft.com/office/powerpoint/2010/main" val="17480378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8" name="TextBox 7">
            <a:extLst>
              <a:ext uri="{FF2B5EF4-FFF2-40B4-BE49-F238E27FC236}">
                <a16:creationId xmlns:a16="http://schemas.microsoft.com/office/drawing/2014/main" id="{2EEE662B-1045-7AD0-7253-1F2FC24CB3FB}"/>
              </a:ext>
            </a:extLst>
          </p:cNvPr>
          <p:cNvSpPr txBox="1"/>
          <p:nvPr/>
        </p:nvSpPr>
        <p:spPr>
          <a:xfrm>
            <a:off x="838199" y="69899"/>
            <a:ext cx="5452779" cy="1631216"/>
          </a:xfrm>
          <a:prstGeom prst="rect">
            <a:avLst/>
          </a:prstGeom>
          <a:noFill/>
        </p:spPr>
        <p:txBody>
          <a:bodyPr wrap="square">
            <a:spAutoFit/>
          </a:bodyPr>
          <a:lstStyle/>
          <a:p>
            <a:r>
              <a:rPr lang="en-US" sz="2000" dirty="0">
                <a:effectLst/>
                <a:ea typeface="Calibri" panose="020F0502020204030204" pitchFamily="34" charset="0"/>
                <a:cs typeface="Arial" panose="020B0604020202020204" pitchFamily="34" charset="0"/>
              </a:rPr>
              <a:t>Associations between internalized difficulties with individual self-reported and IRIS-level characteristics  across TEMPO project </a:t>
            </a:r>
            <a:r>
              <a:rPr lang="en-US" sz="2000" i="1" dirty="0">
                <a:effectLst/>
                <a:ea typeface="Calibri" panose="020F0502020204030204" pitchFamily="34" charset="0"/>
                <a:cs typeface="Arial" panose="020B0604020202020204" pitchFamily="34" charset="0"/>
              </a:rPr>
              <a:t>respondents before the Covid-19 pandemic</a:t>
            </a:r>
            <a:r>
              <a:rPr lang="en-US" sz="2000" dirty="0">
                <a:effectLst/>
                <a:ea typeface="Calibri" panose="020F0502020204030204" pitchFamily="34" charset="0"/>
                <a:cs typeface="Arial" panose="020B0604020202020204" pitchFamily="34" charset="0"/>
              </a:rPr>
              <a:t> (Model type – OLS linear regression)</a:t>
            </a:r>
            <a:endParaRPr lang="en-US" sz="2000" dirty="0"/>
          </a:p>
        </p:txBody>
      </p:sp>
      <mc:AlternateContent xmlns:mc="http://schemas.openxmlformats.org/markup-compatibility/2006">
        <mc:Choice xmlns:a14="http://schemas.microsoft.com/office/drawing/2010/main" Requires="a14">
          <p:graphicFrame>
            <p:nvGraphicFramePr>
              <p:cNvPr id="2" name="Table 1">
                <a:extLst>
                  <a:ext uri="{FF2B5EF4-FFF2-40B4-BE49-F238E27FC236}">
                    <a16:creationId xmlns:a16="http://schemas.microsoft.com/office/drawing/2014/main" id="{80C4755D-CF0A-FAB3-7A92-C541F817C725}"/>
                  </a:ext>
                </a:extLst>
              </p:cNvPr>
              <p:cNvGraphicFramePr>
                <a:graphicFrameLocks noGrp="1"/>
              </p:cNvGraphicFramePr>
              <p:nvPr/>
            </p:nvGraphicFramePr>
            <p:xfrm>
              <a:off x="946485" y="1711803"/>
              <a:ext cx="3460169" cy="3096261"/>
            </p:xfrm>
            <a:graphic>
              <a:graphicData uri="http://schemas.openxmlformats.org/drawingml/2006/table">
                <a:tbl>
                  <a:tblPr firstRow="1" firstCol="1" bandRow="1">
                    <a:tableStyleId>{5C22544A-7EE6-4342-B048-85BDC9FD1C3A}</a:tableStyleId>
                  </a:tblPr>
                  <a:tblGrid>
                    <a:gridCol w="2161479">
                      <a:extLst>
                        <a:ext uri="{9D8B030D-6E8A-4147-A177-3AD203B41FA5}">
                          <a16:colId xmlns:a16="http://schemas.microsoft.com/office/drawing/2014/main" val="991085582"/>
                        </a:ext>
                      </a:extLst>
                    </a:gridCol>
                    <a:gridCol w="1298690">
                      <a:extLst>
                        <a:ext uri="{9D8B030D-6E8A-4147-A177-3AD203B41FA5}">
                          <a16:colId xmlns:a16="http://schemas.microsoft.com/office/drawing/2014/main" val="3831229529"/>
                        </a:ext>
                      </a:extLst>
                    </a:gridCol>
                  </a:tblGrid>
                  <a:tr h="0">
                    <a:tc rowSpan="2">
                      <a:txBody>
                        <a:bodyPr/>
                        <a:lstStyle/>
                        <a:p>
                          <a:pPr marL="0" marR="0">
                            <a:lnSpc>
                              <a:spcPct val="107000"/>
                            </a:lnSpc>
                            <a:spcBef>
                              <a:spcPts val="0"/>
                            </a:spcBef>
                            <a:spcAft>
                              <a:spcPts val="0"/>
                            </a:spcAft>
                          </a:pPr>
                          <a:r>
                            <a:rPr lang="en-GB" sz="1800">
                              <a:effectLst/>
                            </a:rPr>
                            <a:t>Predictors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b="1" kern="1200" dirty="0">
                              <a:solidFill>
                                <a:schemeClr val="lt1"/>
                              </a:solidFill>
                              <a:effectLst/>
                              <a:latin typeface="+mn-lt"/>
                              <a:ea typeface="+mn-ea"/>
                              <a:cs typeface="+mn-cs"/>
                            </a:rPr>
                            <a:t>Initial data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136326030"/>
                      </a:ext>
                    </a:extLst>
                  </a:tr>
                  <a:tr h="0">
                    <a:tc vMerge="1">
                      <a:txBody>
                        <a:bodyPr/>
                        <a:lstStyle/>
                        <a:p>
                          <a:endParaRPr lang="en-US"/>
                        </a:p>
                      </a:txBody>
                      <a:tcPr/>
                    </a:tc>
                    <a:tc>
                      <a:txBody>
                        <a:bodyPr/>
                        <a:lstStyle/>
                        <a:p>
                          <a:pPr marL="0" marR="0" algn="ctr">
                            <a:lnSpc>
                              <a:spcPct val="107000"/>
                            </a:lnSpc>
                            <a:spcBef>
                              <a:spcPts val="0"/>
                            </a:spcBef>
                            <a:spcAft>
                              <a:spcPts val="0"/>
                            </a:spcAft>
                          </a:pPr>
                          <a14:m>
                            <m:oMath xmlns:m="http://schemas.openxmlformats.org/officeDocument/2006/math">
                              <m:r>
                                <a:rPr lang="en-US" sz="1800" smtClean="0">
                                  <a:effectLst/>
                                  <a:latin typeface="Cambria Math" panose="02040503050406030204" pitchFamily="18" charset="0"/>
                                </a:rPr>
                                <m:t>𝑏</m:t>
                              </m:r>
                            </m:oMath>
                          </a14:m>
                          <a:r>
                            <a:rPr lang="en-US" sz="1800">
                              <a:effectLst/>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796924116"/>
                      </a:ext>
                    </a:extLst>
                  </a:tr>
                  <a:tr h="0">
                    <a:tc>
                      <a:txBody>
                        <a:bodyPr/>
                        <a:lstStyle/>
                        <a:p>
                          <a:pPr marL="0" marR="0">
                            <a:lnSpc>
                              <a:spcPct val="107000"/>
                            </a:lnSpc>
                            <a:spcBef>
                              <a:spcPts val="0"/>
                            </a:spcBef>
                            <a:spcAft>
                              <a:spcPts val="0"/>
                            </a:spcAft>
                          </a:pPr>
                          <a:r>
                            <a:rPr lang="en-GB" sz="1800">
                              <a:effectLst/>
                            </a:rPr>
                            <a:t>Constant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algn="ctr" fontAlgn="b"/>
                          <a:r>
                            <a:rPr lang="en-US" sz="1800" b="0" i="0" u="none" strike="noStrike">
                              <a:solidFill>
                                <a:srgbClr val="000000"/>
                              </a:solidFill>
                              <a:effectLst/>
                              <a:latin typeface="Calibri" panose="020F0502020204030204" pitchFamily="34" charset="0"/>
                            </a:rPr>
                            <a:t>60.056</a:t>
                          </a:r>
                        </a:p>
                      </a:txBody>
                      <a:tcPr marL="7620" marR="7620" marT="7620" marB="0" anchor="b"/>
                    </a:tc>
                    <a:extLst>
                      <a:ext uri="{0D108BD9-81ED-4DB2-BD59-A6C34878D82A}">
                        <a16:rowId xmlns:a16="http://schemas.microsoft.com/office/drawing/2014/main" val="583776507"/>
                      </a:ext>
                    </a:extLst>
                  </a:tr>
                  <a:tr h="0">
                    <a:tc>
                      <a:txBody>
                        <a:bodyPr/>
                        <a:lstStyle/>
                        <a:p>
                          <a:pPr marL="0" marR="0">
                            <a:lnSpc>
                              <a:spcPct val="107000"/>
                            </a:lnSpc>
                            <a:spcBef>
                              <a:spcPts val="0"/>
                            </a:spcBef>
                            <a:spcAft>
                              <a:spcPts val="0"/>
                            </a:spcAft>
                          </a:pPr>
                          <a:r>
                            <a:rPr lang="en-GB" sz="1800">
                              <a:effectLst/>
                            </a:rPr>
                            <a:t>Gender</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3.775</a:t>
                          </a:r>
                        </a:p>
                      </a:txBody>
                      <a:tcPr marL="7620" marR="7620" marT="7620" marB="0" anchor="b"/>
                    </a:tc>
                    <a:extLst>
                      <a:ext uri="{0D108BD9-81ED-4DB2-BD59-A6C34878D82A}">
                        <a16:rowId xmlns:a16="http://schemas.microsoft.com/office/drawing/2014/main" val="4271786074"/>
                      </a:ext>
                    </a:extLst>
                  </a:tr>
                  <a:tr h="0">
                    <a:tc>
                      <a:txBody>
                        <a:bodyPr/>
                        <a:lstStyle/>
                        <a:p>
                          <a:pPr marL="0" marR="0">
                            <a:lnSpc>
                              <a:spcPct val="107000"/>
                            </a:lnSpc>
                            <a:spcBef>
                              <a:spcPts val="0"/>
                            </a:spcBef>
                            <a:spcAft>
                              <a:spcPts val="0"/>
                            </a:spcAft>
                          </a:pPr>
                          <a:r>
                            <a:rPr lang="en-GB" sz="1800">
                              <a:effectLst/>
                            </a:rPr>
                            <a:t>Age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-0.236</a:t>
                          </a:r>
                        </a:p>
                      </a:txBody>
                      <a:tcPr marL="7620" marR="7620" marT="7620" marB="0" anchor="b"/>
                    </a:tc>
                    <a:extLst>
                      <a:ext uri="{0D108BD9-81ED-4DB2-BD59-A6C34878D82A}">
                        <a16:rowId xmlns:a16="http://schemas.microsoft.com/office/drawing/2014/main" val="1431115444"/>
                      </a:ext>
                    </a:extLst>
                  </a:tr>
                  <a:tr h="0">
                    <a:tc>
                      <a:txBody>
                        <a:bodyPr/>
                        <a:lstStyle/>
                        <a:p>
                          <a:pPr marL="0" marR="0">
                            <a:lnSpc>
                              <a:spcPct val="107000"/>
                            </a:lnSpc>
                            <a:spcBef>
                              <a:spcPts val="0"/>
                            </a:spcBef>
                            <a:spcAft>
                              <a:spcPts val="0"/>
                            </a:spcAft>
                          </a:pPr>
                          <a:r>
                            <a:rPr lang="en-GB" sz="1800" dirty="0">
                              <a:effectLst/>
                            </a:rPr>
                            <a:t>Income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-1.321</a:t>
                          </a:r>
                        </a:p>
                      </a:txBody>
                      <a:tcPr marL="7620" marR="7620" marT="7620" marB="0" anchor="b"/>
                    </a:tc>
                    <a:extLst>
                      <a:ext uri="{0D108BD9-81ED-4DB2-BD59-A6C34878D82A}">
                        <a16:rowId xmlns:a16="http://schemas.microsoft.com/office/drawing/2014/main" val="1580995622"/>
                      </a:ext>
                    </a:extLst>
                  </a:tr>
                  <a:tr h="0">
                    <a:tc>
                      <a:txBody>
                        <a:bodyPr/>
                        <a:lstStyle/>
                        <a:p>
                          <a:pPr marL="0" marR="0">
                            <a:lnSpc>
                              <a:spcPct val="107000"/>
                            </a:lnSpc>
                            <a:spcBef>
                              <a:spcPts val="0"/>
                            </a:spcBef>
                            <a:spcAft>
                              <a:spcPts val="0"/>
                            </a:spcAft>
                          </a:pPr>
                          <a:r>
                            <a:rPr lang="en-GB" sz="1800" dirty="0">
                              <a:effectLst/>
                            </a:rPr>
                            <a:t>Tobacco</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-0.819</a:t>
                          </a:r>
                        </a:p>
                      </a:txBody>
                      <a:tcPr marL="7620" marR="7620" marT="7620" marB="0" anchor="b"/>
                    </a:tc>
                    <a:extLst>
                      <a:ext uri="{0D108BD9-81ED-4DB2-BD59-A6C34878D82A}">
                        <a16:rowId xmlns:a16="http://schemas.microsoft.com/office/drawing/2014/main" val="1452043520"/>
                      </a:ext>
                    </a:extLst>
                  </a:tr>
                  <a:tr h="0">
                    <a:tc>
                      <a:txBody>
                        <a:bodyPr/>
                        <a:lstStyle/>
                        <a:p>
                          <a:pPr marL="0" marR="0">
                            <a:lnSpc>
                              <a:spcPct val="107000"/>
                            </a:lnSpc>
                            <a:spcBef>
                              <a:spcPts val="0"/>
                            </a:spcBef>
                            <a:spcAft>
                              <a:spcPts val="0"/>
                            </a:spcAft>
                          </a:pPr>
                          <a:r>
                            <a:rPr lang="en-GB" sz="1800">
                              <a:effectLst/>
                            </a:rPr>
                            <a:t>Con Forests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-0.048</a:t>
                          </a:r>
                        </a:p>
                      </a:txBody>
                      <a:tcPr marL="7620" marR="7620" marT="7620" marB="0" anchor="b"/>
                    </a:tc>
                    <a:extLst>
                      <a:ext uri="{0D108BD9-81ED-4DB2-BD59-A6C34878D82A}">
                        <a16:rowId xmlns:a16="http://schemas.microsoft.com/office/drawing/2014/main" val="4024713394"/>
                      </a:ext>
                    </a:extLst>
                  </a:tr>
                  <a:tr h="0">
                    <a:tc>
                      <a:txBody>
                        <a:bodyPr/>
                        <a:lstStyle/>
                        <a:p>
                          <a:pPr marL="0" marR="0">
                            <a:lnSpc>
                              <a:spcPct val="107000"/>
                            </a:lnSpc>
                            <a:spcBef>
                              <a:spcPts val="0"/>
                            </a:spcBef>
                            <a:spcAft>
                              <a:spcPts val="0"/>
                            </a:spcAft>
                          </a:pPr>
                          <a:r>
                            <a:rPr lang="en-GB" sz="1800">
                              <a:effectLst/>
                            </a:rPr>
                            <a:t>Road Surface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-0.243</a:t>
                          </a:r>
                        </a:p>
                      </a:txBody>
                      <a:tcPr marL="7620" marR="7620" marT="7620" marB="0" anchor="b"/>
                    </a:tc>
                    <a:extLst>
                      <a:ext uri="{0D108BD9-81ED-4DB2-BD59-A6C34878D82A}">
                        <a16:rowId xmlns:a16="http://schemas.microsoft.com/office/drawing/2014/main" val="1627894361"/>
                      </a:ext>
                    </a:extLst>
                  </a:tr>
                  <a:tr h="0">
                    <a:tc>
                      <a:txBody>
                        <a:bodyPr/>
                        <a:lstStyle/>
                        <a:p>
                          <a:pPr marL="0" marR="0">
                            <a:lnSpc>
                              <a:spcPct val="107000"/>
                            </a:lnSpc>
                            <a:spcBef>
                              <a:spcPts val="0"/>
                            </a:spcBef>
                            <a:spcAft>
                              <a:spcPts val="0"/>
                            </a:spcAft>
                          </a:pPr>
                          <a:r>
                            <a:rPr lang="en-GB" sz="1800">
                              <a:effectLst/>
                            </a:rPr>
                            <a:t>Workers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dirty="0">
                              <a:solidFill>
                                <a:srgbClr val="000000"/>
                              </a:solidFill>
                              <a:effectLst/>
                              <a:latin typeface="Calibri" panose="020F0502020204030204" pitchFamily="34" charset="0"/>
                            </a:rPr>
                            <a:t>14.564</a:t>
                          </a:r>
                        </a:p>
                      </a:txBody>
                      <a:tcPr marL="7620" marR="7620" marT="7620" marB="0" anchor="b"/>
                    </a:tc>
                    <a:extLst>
                      <a:ext uri="{0D108BD9-81ED-4DB2-BD59-A6C34878D82A}">
                        <a16:rowId xmlns:a16="http://schemas.microsoft.com/office/drawing/2014/main" val="1888516708"/>
                      </a:ext>
                    </a:extLst>
                  </a:tr>
                  <a:tr h="0">
                    <a:tc>
                      <a:txBody>
                        <a:bodyPr/>
                        <a:lstStyle/>
                        <a:p>
                          <a:pPr marL="0" marR="0">
                            <a:lnSpc>
                              <a:spcPct val="107000"/>
                            </a:lnSpc>
                            <a:spcBef>
                              <a:spcPts val="0"/>
                            </a:spcBef>
                            <a:spcAft>
                              <a:spcPts val="0"/>
                            </a:spcAft>
                          </a:pPr>
                          <a:r>
                            <a:rPr lang="en-GB" sz="1800" dirty="0">
                              <a:effectLst/>
                            </a:rPr>
                            <a:t>N. of obs.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dirty="0">
                              <a:effectLst/>
                            </a:rPr>
                            <a:t>774</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1330661"/>
                      </a:ext>
                    </a:extLst>
                  </a:tr>
                </a:tbl>
              </a:graphicData>
            </a:graphic>
          </p:graphicFrame>
        </mc:Choice>
        <mc:Fallback>
          <p:graphicFrame>
            <p:nvGraphicFramePr>
              <p:cNvPr id="2" name="Table 1">
                <a:extLst>
                  <a:ext uri="{FF2B5EF4-FFF2-40B4-BE49-F238E27FC236}">
                    <a16:creationId xmlns:a16="http://schemas.microsoft.com/office/drawing/2014/main" id="{80C4755D-CF0A-FAB3-7A92-C541F817C725}"/>
                  </a:ext>
                </a:extLst>
              </p:cNvPr>
              <p:cNvGraphicFramePr>
                <a:graphicFrameLocks noGrp="1"/>
              </p:cNvGraphicFramePr>
              <p:nvPr/>
            </p:nvGraphicFramePr>
            <p:xfrm>
              <a:off x="946485" y="1711803"/>
              <a:ext cx="3460169" cy="3096261"/>
            </p:xfrm>
            <a:graphic>
              <a:graphicData uri="http://schemas.openxmlformats.org/drawingml/2006/table">
                <a:tbl>
                  <a:tblPr firstRow="1" firstCol="1" bandRow="1">
                    <a:tableStyleId>{5C22544A-7EE6-4342-B048-85BDC9FD1C3A}</a:tableStyleId>
                  </a:tblPr>
                  <a:tblGrid>
                    <a:gridCol w="2161479">
                      <a:extLst>
                        <a:ext uri="{9D8B030D-6E8A-4147-A177-3AD203B41FA5}">
                          <a16:colId xmlns:a16="http://schemas.microsoft.com/office/drawing/2014/main" val="991085582"/>
                        </a:ext>
                      </a:extLst>
                    </a:gridCol>
                    <a:gridCol w="1298690">
                      <a:extLst>
                        <a:ext uri="{9D8B030D-6E8A-4147-A177-3AD203B41FA5}">
                          <a16:colId xmlns:a16="http://schemas.microsoft.com/office/drawing/2014/main" val="3831229529"/>
                        </a:ext>
                      </a:extLst>
                    </a:gridCol>
                  </a:tblGrid>
                  <a:tr h="280480">
                    <a:tc rowSpan="2">
                      <a:txBody>
                        <a:bodyPr/>
                        <a:lstStyle/>
                        <a:p>
                          <a:pPr marL="0" marR="0">
                            <a:lnSpc>
                              <a:spcPct val="107000"/>
                            </a:lnSpc>
                            <a:spcBef>
                              <a:spcPts val="0"/>
                            </a:spcBef>
                            <a:spcAft>
                              <a:spcPts val="0"/>
                            </a:spcAft>
                          </a:pPr>
                          <a:r>
                            <a:rPr lang="en-GB" sz="1800">
                              <a:effectLst/>
                            </a:rPr>
                            <a:t>Predictors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b="1" kern="1200" dirty="0">
                              <a:solidFill>
                                <a:schemeClr val="lt1"/>
                              </a:solidFill>
                              <a:effectLst/>
                              <a:latin typeface="+mn-lt"/>
                              <a:ea typeface="+mn-ea"/>
                              <a:cs typeface="+mn-cs"/>
                            </a:rPr>
                            <a:t>Initial data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136326030"/>
                      </a:ext>
                    </a:extLst>
                  </a:tr>
                  <a:tr h="279781">
                    <a:tc vMerge="1">
                      <a:txBody>
                        <a:bodyPr/>
                        <a:lstStyle/>
                        <a:p>
                          <a:endParaRPr lang="en-US"/>
                        </a:p>
                      </a:txBody>
                      <a:tcPr/>
                    </a:tc>
                    <a:tc>
                      <a:txBody>
                        <a:bodyPr/>
                        <a:lstStyle/>
                        <a:p>
                          <a:endParaRPr lang="en-US"/>
                        </a:p>
                      </a:txBody>
                      <a:tcPr marL="68580" marR="68580" marT="0" marB="0">
                        <a:blipFill>
                          <a:blip r:embed="rId3"/>
                          <a:stretch>
                            <a:fillRect l="-167136" t="-123913" r="-2347" b="-956522"/>
                          </a:stretch>
                        </a:blipFill>
                      </a:tcPr>
                    </a:tc>
                    <a:extLst>
                      <a:ext uri="{0D108BD9-81ED-4DB2-BD59-A6C34878D82A}">
                        <a16:rowId xmlns:a16="http://schemas.microsoft.com/office/drawing/2014/main" val="3796924116"/>
                      </a:ext>
                    </a:extLst>
                  </a:tr>
                  <a:tr h="281940">
                    <a:tc>
                      <a:txBody>
                        <a:bodyPr/>
                        <a:lstStyle/>
                        <a:p>
                          <a:pPr marL="0" marR="0">
                            <a:lnSpc>
                              <a:spcPct val="107000"/>
                            </a:lnSpc>
                            <a:spcBef>
                              <a:spcPts val="0"/>
                            </a:spcBef>
                            <a:spcAft>
                              <a:spcPts val="0"/>
                            </a:spcAft>
                          </a:pPr>
                          <a:r>
                            <a:rPr lang="en-GB" sz="1800">
                              <a:effectLst/>
                            </a:rPr>
                            <a:t>Constant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algn="ctr" fontAlgn="b"/>
                          <a:r>
                            <a:rPr lang="en-US" sz="1800" b="0" i="0" u="none" strike="noStrike">
                              <a:solidFill>
                                <a:srgbClr val="000000"/>
                              </a:solidFill>
                              <a:effectLst/>
                              <a:latin typeface="Calibri" panose="020F0502020204030204" pitchFamily="34" charset="0"/>
                            </a:rPr>
                            <a:t>60.056</a:t>
                          </a:r>
                        </a:p>
                      </a:txBody>
                      <a:tcPr marL="7620" marR="7620" marT="7620" marB="0" anchor="b"/>
                    </a:tc>
                    <a:extLst>
                      <a:ext uri="{0D108BD9-81ED-4DB2-BD59-A6C34878D82A}">
                        <a16:rowId xmlns:a16="http://schemas.microsoft.com/office/drawing/2014/main" val="583776507"/>
                      </a:ext>
                    </a:extLst>
                  </a:tr>
                  <a:tr h="281940">
                    <a:tc>
                      <a:txBody>
                        <a:bodyPr/>
                        <a:lstStyle/>
                        <a:p>
                          <a:pPr marL="0" marR="0">
                            <a:lnSpc>
                              <a:spcPct val="107000"/>
                            </a:lnSpc>
                            <a:spcBef>
                              <a:spcPts val="0"/>
                            </a:spcBef>
                            <a:spcAft>
                              <a:spcPts val="0"/>
                            </a:spcAft>
                          </a:pPr>
                          <a:r>
                            <a:rPr lang="en-GB" sz="1800">
                              <a:effectLst/>
                            </a:rPr>
                            <a:t>Gender</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3.775</a:t>
                          </a:r>
                        </a:p>
                      </a:txBody>
                      <a:tcPr marL="7620" marR="7620" marT="7620" marB="0" anchor="b"/>
                    </a:tc>
                    <a:extLst>
                      <a:ext uri="{0D108BD9-81ED-4DB2-BD59-A6C34878D82A}">
                        <a16:rowId xmlns:a16="http://schemas.microsoft.com/office/drawing/2014/main" val="4271786074"/>
                      </a:ext>
                    </a:extLst>
                  </a:tr>
                  <a:tr h="281940">
                    <a:tc>
                      <a:txBody>
                        <a:bodyPr/>
                        <a:lstStyle/>
                        <a:p>
                          <a:pPr marL="0" marR="0">
                            <a:lnSpc>
                              <a:spcPct val="107000"/>
                            </a:lnSpc>
                            <a:spcBef>
                              <a:spcPts val="0"/>
                            </a:spcBef>
                            <a:spcAft>
                              <a:spcPts val="0"/>
                            </a:spcAft>
                          </a:pPr>
                          <a:r>
                            <a:rPr lang="en-GB" sz="1800">
                              <a:effectLst/>
                            </a:rPr>
                            <a:t>Age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-0.236</a:t>
                          </a:r>
                        </a:p>
                      </a:txBody>
                      <a:tcPr marL="7620" marR="7620" marT="7620" marB="0" anchor="b"/>
                    </a:tc>
                    <a:extLst>
                      <a:ext uri="{0D108BD9-81ED-4DB2-BD59-A6C34878D82A}">
                        <a16:rowId xmlns:a16="http://schemas.microsoft.com/office/drawing/2014/main" val="1431115444"/>
                      </a:ext>
                    </a:extLst>
                  </a:tr>
                  <a:tr h="281940">
                    <a:tc>
                      <a:txBody>
                        <a:bodyPr/>
                        <a:lstStyle/>
                        <a:p>
                          <a:pPr marL="0" marR="0">
                            <a:lnSpc>
                              <a:spcPct val="107000"/>
                            </a:lnSpc>
                            <a:spcBef>
                              <a:spcPts val="0"/>
                            </a:spcBef>
                            <a:spcAft>
                              <a:spcPts val="0"/>
                            </a:spcAft>
                          </a:pPr>
                          <a:r>
                            <a:rPr lang="en-GB" sz="1800" dirty="0">
                              <a:effectLst/>
                            </a:rPr>
                            <a:t>Income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-1.321</a:t>
                          </a:r>
                        </a:p>
                      </a:txBody>
                      <a:tcPr marL="7620" marR="7620" marT="7620" marB="0" anchor="b"/>
                    </a:tc>
                    <a:extLst>
                      <a:ext uri="{0D108BD9-81ED-4DB2-BD59-A6C34878D82A}">
                        <a16:rowId xmlns:a16="http://schemas.microsoft.com/office/drawing/2014/main" val="1580995622"/>
                      </a:ext>
                    </a:extLst>
                  </a:tr>
                  <a:tr h="281940">
                    <a:tc>
                      <a:txBody>
                        <a:bodyPr/>
                        <a:lstStyle/>
                        <a:p>
                          <a:pPr marL="0" marR="0">
                            <a:lnSpc>
                              <a:spcPct val="107000"/>
                            </a:lnSpc>
                            <a:spcBef>
                              <a:spcPts val="0"/>
                            </a:spcBef>
                            <a:spcAft>
                              <a:spcPts val="0"/>
                            </a:spcAft>
                          </a:pPr>
                          <a:r>
                            <a:rPr lang="en-GB" sz="1800" dirty="0">
                              <a:effectLst/>
                            </a:rPr>
                            <a:t>Tobacco</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-0.819</a:t>
                          </a:r>
                        </a:p>
                      </a:txBody>
                      <a:tcPr marL="7620" marR="7620" marT="7620" marB="0" anchor="b"/>
                    </a:tc>
                    <a:extLst>
                      <a:ext uri="{0D108BD9-81ED-4DB2-BD59-A6C34878D82A}">
                        <a16:rowId xmlns:a16="http://schemas.microsoft.com/office/drawing/2014/main" val="1452043520"/>
                      </a:ext>
                    </a:extLst>
                  </a:tr>
                  <a:tr h="281940">
                    <a:tc>
                      <a:txBody>
                        <a:bodyPr/>
                        <a:lstStyle/>
                        <a:p>
                          <a:pPr marL="0" marR="0">
                            <a:lnSpc>
                              <a:spcPct val="107000"/>
                            </a:lnSpc>
                            <a:spcBef>
                              <a:spcPts val="0"/>
                            </a:spcBef>
                            <a:spcAft>
                              <a:spcPts val="0"/>
                            </a:spcAft>
                          </a:pPr>
                          <a:r>
                            <a:rPr lang="en-GB" sz="1800">
                              <a:effectLst/>
                            </a:rPr>
                            <a:t>Con Forests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-0.048</a:t>
                          </a:r>
                        </a:p>
                      </a:txBody>
                      <a:tcPr marL="7620" marR="7620" marT="7620" marB="0" anchor="b"/>
                    </a:tc>
                    <a:extLst>
                      <a:ext uri="{0D108BD9-81ED-4DB2-BD59-A6C34878D82A}">
                        <a16:rowId xmlns:a16="http://schemas.microsoft.com/office/drawing/2014/main" val="4024713394"/>
                      </a:ext>
                    </a:extLst>
                  </a:tr>
                  <a:tr h="281940">
                    <a:tc>
                      <a:txBody>
                        <a:bodyPr/>
                        <a:lstStyle/>
                        <a:p>
                          <a:pPr marL="0" marR="0">
                            <a:lnSpc>
                              <a:spcPct val="107000"/>
                            </a:lnSpc>
                            <a:spcBef>
                              <a:spcPts val="0"/>
                            </a:spcBef>
                            <a:spcAft>
                              <a:spcPts val="0"/>
                            </a:spcAft>
                          </a:pPr>
                          <a:r>
                            <a:rPr lang="en-GB" sz="1800">
                              <a:effectLst/>
                            </a:rPr>
                            <a:t>Road Surface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-0.243</a:t>
                          </a:r>
                        </a:p>
                      </a:txBody>
                      <a:tcPr marL="7620" marR="7620" marT="7620" marB="0" anchor="b"/>
                    </a:tc>
                    <a:extLst>
                      <a:ext uri="{0D108BD9-81ED-4DB2-BD59-A6C34878D82A}">
                        <a16:rowId xmlns:a16="http://schemas.microsoft.com/office/drawing/2014/main" val="1627894361"/>
                      </a:ext>
                    </a:extLst>
                  </a:tr>
                  <a:tr h="281940">
                    <a:tc>
                      <a:txBody>
                        <a:bodyPr/>
                        <a:lstStyle/>
                        <a:p>
                          <a:pPr marL="0" marR="0">
                            <a:lnSpc>
                              <a:spcPct val="107000"/>
                            </a:lnSpc>
                            <a:spcBef>
                              <a:spcPts val="0"/>
                            </a:spcBef>
                            <a:spcAft>
                              <a:spcPts val="0"/>
                            </a:spcAft>
                          </a:pPr>
                          <a:r>
                            <a:rPr lang="en-GB" sz="1800">
                              <a:effectLst/>
                            </a:rPr>
                            <a:t>Workers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dirty="0">
                              <a:solidFill>
                                <a:srgbClr val="000000"/>
                              </a:solidFill>
                              <a:effectLst/>
                              <a:latin typeface="Calibri" panose="020F0502020204030204" pitchFamily="34" charset="0"/>
                            </a:rPr>
                            <a:t>14.564</a:t>
                          </a:r>
                        </a:p>
                      </a:txBody>
                      <a:tcPr marL="7620" marR="7620" marT="7620" marB="0" anchor="b"/>
                    </a:tc>
                    <a:extLst>
                      <a:ext uri="{0D108BD9-81ED-4DB2-BD59-A6C34878D82A}">
                        <a16:rowId xmlns:a16="http://schemas.microsoft.com/office/drawing/2014/main" val="1888516708"/>
                      </a:ext>
                    </a:extLst>
                  </a:tr>
                  <a:tr h="280480">
                    <a:tc>
                      <a:txBody>
                        <a:bodyPr/>
                        <a:lstStyle/>
                        <a:p>
                          <a:pPr marL="0" marR="0">
                            <a:lnSpc>
                              <a:spcPct val="107000"/>
                            </a:lnSpc>
                            <a:spcBef>
                              <a:spcPts val="0"/>
                            </a:spcBef>
                            <a:spcAft>
                              <a:spcPts val="0"/>
                            </a:spcAft>
                          </a:pPr>
                          <a:r>
                            <a:rPr lang="en-GB" sz="1800" dirty="0">
                              <a:effectLst/>
                            </a:rPr>
                            <a:t>N. of obs.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dirty="0">
                              <a:effectLst/>
                            </a:rPr>
                            <a:t>774</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1330661"/>
                      </a:ext>
                    </a:extLst>
                  </a:tr>
                </a:tbl>
              </a:graphicData>
            </a:graphic>
          </p:graphicFrame>
        </mc:Fallback>
      </mc:AlternateContent>
      <p:sp>
        <p:nvSpPr>
          <p:cNvPr id="5" name="Rectangle: Rounded Corners 4">
            <a:extLst>
              <a:ext uri="{FF2B5EF4-FFF2-40B4-BE49-F238E27FC236}">
                <a16:creationId xmlns:a16="http://schemas.microsoft.com/office/drawing/2014/main" id="{9A51CBAB-19C9-4178-FE5E-9BE2FDFFE631}"/>
              </a:ext>
            </a:extLst>
          </p:cNvPr>
          <p:cNvSpPr/>
          <p:nvPr/>
        </p:nvSpPr>
        <p:spPr>
          <a:xfrm>
            <a:off x="3116179" y="1988818"/>
            <a:ext cx="1287379" cy="2514599"/>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4262763A-5773-63E9-9BA6-7807145A12EA}"/>
              </a:ext>
            </a:extLst>
          </p:cNvPr>
          <p:cNvPicPr>
            <a:picLocks noChangeAspect="1"/>
          </p:cNvPicPr>
          <p:nvPr/>
        </p:nvPicPr>
        <p:blipFill>
          <a:blip r:embed="rId4"/>
          <a:stretch>
            <a:fillRect/>
          </a:stretch>
        </p:blipFill>
        <p:spPr>
          <a:xfrm>
            <a:off x="7326810" y="-13985"/>
            <a:ext cx="4533900" cy="3400425"/>
          </a:xfrm>
          <a:prstGeom prst="rect">
            <a:avLst/>
          </a:prstGeom>
        </p:spPr>
      </p:pic>
      <p:pic>
        <p:nvPicPr>
          <p:cNvPr id="14" name="Picture 13">
            <a:extLst>
              <a:ext uri="{FF2B5EF4-FFF2-40B4-BE49-F238E27FC236}">
                <a16:creationId xmlns:a16="http://schemas.microsoft.com/office/drawing/2014/main" id="{2D94C5D7-C1F7-5AA1-BD78-AAF825C85A93}"/>
              </a:ext>
            </a:extLst>
          </p:cNvPr>
          <p:cNvPicPr>
            <a:picLocks noChangeAspect="1"/>
          </p:cNvPicPr>
          <p:nvPr/>
        </p:nvPicPr>
        <p:blipFill>
          <a:blip r:embed="rId5"/>
          <a:stretch>
            <a:fillRect/>
          </a:stretch>
        </p:blipFill>
        <p:spPr>
          <a:xfrm>
            <a:off x="7326810" y="3457575"/>
            <a:ext cx="4533900" cy="3400425"/>
          </a:xfrm>
          <a:prstGeom prst="rect">
            <a:avLst/>
          </a:prstGeom>
        </p:spPr>
      </p:pic>
    </p:spTree>
    <p:extLst>
      <p:ext uri="{BB962C8B-B14F-4D97-AF65-F5344CB8AC3E}">
        <p14:creationId xmlns:p14="http://schemas.microsoft.com/office/powerpoint/2010/main" val="25390582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8" name="TextBox 7">
            <a:extLst>
              <a:ext uri="{FF2B5EF4-FFF2-40B4-BE49-F238E27FC236}">
                <a16:creationId xmlns:a16="http://schemas.microsoft.com/office/drawing/2014/main" id="{2EEE662B-1045-7AD0-7253-1F2FC24CB3FB}"/>
              </a:ext>
            </a:extLst>
          </p:cNvPr>
          <p:cNvSpPr txBox="1"/>
          <p:nvPr/>
        </p:nvSpPr>
        <p:spPr>
          <a:xfrm>
            <a:off x="838199" y="69899"/>
            <a:ext cx="5452779" cy="1631216"/>
          </a:xfrm>
          <a:prstGeom prst="rect">
            <a:avLst/>
          </a:prstGeom>
          <a:noFill/>
        </p:spPr>
        <p:txBody>
          <a:bodyPr wrap="square">
            <a:spAutoFit/>
          </a:bodyPr>
          <a:lstStyle/>
          <a:p>
            <a:r>
              <a:rPr lang="en-US" sz="2000" dirty="0">
                <a:effectLst/>
                <a:ea typeface="Calibri" panose="020F0502020204030204" pitchFamily="34" charset="0"/>
                <a:cs typeface="Arial" panose="020B0604020202020204" pitchFamily="34" charset="0"/>
              </a:rPr>
              <a:t>Associations between internalized difficulties with individual self-reported and IRIS-level characteristics  across TEMPO project </a:t>
            </a:r>
            <a:r>
              <a:rPr lang="en-US" sz="2000" i="1" dirty="0">
                <a:effectLst/>
                <a:ea typeface="Calibri" panose="020F0502020204030204" pitchFamily="34" charset="0"/>
                <a:cs typeface="Arial" panose="020B0604020202020204" pitchFamily="34" charset="0"/>
              </a:rPr>
              <a:t>respondents before the Covid-19 pandemic</a:t>
            </a:r>
            <a:r>
              <a:rPr lang="en-US" sz="2000" dirty="0">
                <a:effectLst/>
                <a:ea typeface="Calibri" panose="020F0502020204030204" pitchFamily="34" charset="0"/>
                <a:cs typeface="Arial" panose="020B0604020202020204" pitchFamily="34" charset="0"/>
              </a:rPr>
              <a:t> (Model type – OLS linear regression)</a:t>
            </a:r>
            <a:endParaRPr lang="en-US" sz="2000" dirty="0"/>
          </a:p>
        </p:txBody>
      </p:sp>
      <mc:AlternateContent xmlns:mc="http://schemas.openxmlformats.org/markup-compatibility/2006">
        <mc:Choice xmlns:a14="http://schemas.microsoft.com/office/drawing/2010/main" Requires="a14">
          <p:graphicFrame>
            <p:nvGraphicFramePr>
              <p:cNvPr id="2" name="Table 1">
                <a:extLst>
                  <a:ext uri="{FF2B5EF4-FFF2-40B4-BE49-F238E27FC236}">
                    <a16:creationId xmlns:a16="http://schemas.microsoft.com/office/drawing/2014/main" id="{80C4755D-CF0A-FAB3-7A92-C541F817C725}"/>
                  </a:ext>
                </a:extLst>
              </p:cNvPr>
              <p:cNvGraphicFramePr>
                <a:graphicFrameLocks noGrp="1"/>
              </p:cNvGraphicFramePr>
              <p:nvPr/>
            </p:nvGraphicFramePr>
            <p:xfrm>
              <a:off x="946485" y="1711803"/>
              <a:ext cx="3460169" cy="3096261"/>
            </p:xfrm>
            <a:graphic>
              <a:graphicData uri="http://schemas.openxmlformats.org/drawingml/2006/table">
                <a:tbl>
                  <a:tblPr firstRow="1" firstCol="1" bandRow="1">
                    <a:tableStyleId>{5C22544A-7EE6-4342-B048-85BDC9FD1C3A}</a:tableStyleId>
                  </a:tblPr>
                  <a:tblGrid>
                    <a:gridCol w="2161479">
                      <a:extLst>
                        <a:ext uri="{9D8B030D-6E8A-4147-A177-3AD203B41FA5}">
                          <a16:colId xmlns:a16="http://schemas.microsoft.com/office/drawing/2014/main" val="991085582"/>
                        </a:ext>
                      </a:extLst>
                    </a:gridCol>
                    <a:gridCol w="1298690">
                      <a:extLst>
                        <a:ext uri="{9D8B030D-6E8A-4147-A177-3AD203B41FA5}">
                          <a16:colId xmlns:a16="http://schemas.microsoft.com/office/drawing/2014/main" val="3831229529"/>
                        </a:ext>
                      </a:extLst>
                    </a:gridCol>
                  </a:tblGrid>
                  <a:tr h="0">
                    <a:tc rowSpan="2">
                      <a:txBody>
                        <a:bodyPr/>
                        <a:lstStyle/>
                        <a:p>
                          <a:pPr marL="0" marR="0">
                            <a:lnSpc>
                              <a:spcPct val="107000"/>
                            </a:lnSpc>
                            <a:spcBef>
                              <a:spcPts val="0"/>
                            </a:spcBef>
                            <a:spcAft>
                              <a:spcPts val="0"/>
                            </a:spcAft>
                          </a:pPr>
                          <a:r>
                            <a:rPr lang="en-GB" sz="1800">
                              <a:effectLst/>
                            </a:rPr>
                            <a:t>Predictors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b="1" kern="1200" dirty="0">
                              <a:solidFill>
                                <a:schemeClr val="lt1"/>
                              </a:solidFill>
                              <a:effectLst/>
                              <a:latin typeface="+mn-lt"/>
                              <a:ea typeface="+mn-ea"/>
                              <a:cs typeface="+mn-cs"/>
                            </a:rPr>
                            <a:t>Initial data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136326030"/>
                      </a:ext>
                    </a:extLst>
                  </a:tr>
                  <a:tr h="0">
                    <a:tc vMerge="1">
                      <a:txBody>
                        <a:bodyPr/>
                        <a:lstStyle/>
                        <a:p>
                          <a:endParaRPr lang="en-US"/>
                        </a:p>
                      </a:txBody>
                      <a:tcPr/>
                    </a:tc>
                    <a:tc>
                      <a:txBody>
                        <a:bodyPr/>
                        <a:lstStyle/>
                        <a:p>
                          <a:pPr marL="0" marR="0" algn="ctr">
                            <a:lnSpc>
                              <a:spcPct val="107000"/>
                            </a:lnSpc>
                            <a:spcBef>
                              <a:spcPts val="0"/>
                            </a:spcBef>
                            <a:spcAft>
                              <a:spcPts val="0"/>
                            </a:spcAft>
                          </a:pPr>
                          <a14:m>
                            <m:oMath xmlns:m="http://schemas.openxmlformats.org/officeDocument/2006/math">
                              <m:r>
                                <a:rPr lang="en-US" sz="1800" smtClean="0">
                                  <a:effectLst/>
                                  <a:latin typeface="Cambria Math" panose="02040503050406030204" pitchFamily="18" charset="0"/>
                                </a:rPr>
                                <m:t>𝑏</m:t>
                              </m:r>
                            </m:oMath>
                          </a14:m>
                          <a:r>
                            <a:rPr lang="en-US" sz="1800">
                              <a:effectLst/>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796924116"/>
                      </a:ext>
                    </a:extLst>
                  </a:tr>
                  <a:tr h="0">
                    <a:tc>
                      <a:txBody>
                        <a:bodyPr/>
                        <a:lstStyle/>
                        <a:p>
                          <a:pPr marL="0" marR="0">
                            <a:lnSpc>
                              <a:spcPct val="107000"/>
                            </a:lnSpc>
                            <a:spcBef>
                              <a:spcPts val="0"/>
                            </a:spcBef>
                            <a:spcAft>
                              <a:spcPts val="0"/>
                            </a:spcAft>
                          </a:pPr>
                          <a:r>
                            <a:rPr lang="en-GB" sz="1800">
                              <a:effectLst/>
                            </a:rPr>
                            <a:t>Constant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algn="ctr" fontAlgn="b"/>
                          <a:r>
                            <a:rPr lang="en-US" sz="1800" b="0" i="0" u="none" strike="noStrike">
                              <a:solidFill>
                                <a:srgbClr val="000000"/>
                              </a:solidFill>
                              <a:effectLst/>
                              <a:latin typeface="Calibri" panose="020F0502020204030204" pitchFamily="34" charset="0"/>
                            </a:rPr>
                            <a:t>60.056</a:t>
                          </a:r>
                        </a:p>
                      </a:txBody>
                      <a:tcPr marL="7620" marR="7620" marT="7620" marB="0" anchor="b"/>
                    </a:tc>
                    <a:extLst>
                      <a:ext uri="{0D108BD9-81ED-4DB2-BD59-A6C34878D82A}">
                        <a16:rowId xmlns:a16="http://schemas.microsoft.com/office/drawing/2014/main" val="583776507"/>
                      </a:ext>
                    </a:extLst>
                  </a:tr>
                  <a:tr h="0">
                    <a:tc>
                      <a:txBody>
                        <a:bodyPr/>
                        <a:lstStyle/>
                        <a:p>
                          <a:pPr marL="0" marR="0">
                            <a:lnSpc>
                              <a:spcPct val="107000"/>
                            </a:lnSpc>
                            <a:spcBef>
                              <a:spcPts val="0"/>
                            </a:spcBef>
                            <a:spcAft>
                              <a:spcPts val="0"/>
                            </a:spcAft>
                          </a:pPr>
                          <a:r>
                            <a:rPr lang="en-GB" sz="1800">
                              <a:effectLst/>
                            </a:rPr>
                            <a:t>Gender</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3.775</a:t>
                          </a:r>
                        </a:p>
                      </a:txBody>
                      <a:tcPr marL="7620" marR="7620" marT="7620" marB="0" anchor="b"/>
                    </a:tc>
                    <a:extLst>
                      <a:ext uri="{0D108BD9-81ED-4DB2-BD59-A6C34878D82A}">
                        <a16:rowId xmlns:a16="http://schemas.microsoft.com/office/drawing/2014/main" val="4271786074"/>
                      </a:ext>
                    </a:extLst>
                  </a:tr>
                  <a:tr h="0">
                    <a:tc>
                      <a:txBody>
                        <a:bodyPr/>
                        <a:lstStyle/>
                        <a:p>
                          <a:pPr marL="0" marR="0">
                            <a:lnSpc>
                              <a:spcPct val="107000"/>
                            </a:lnSpc>
                            <a:spcBef>
                              <a:spcPts val="0"/>
                            </a:spcBef>
                            <a:spcAft>
                              <a:spcPts val="0"/>
                            </a:spcAft>
                          </a:pPr>
                          <a:r>
                            <a:rPr lang="en-GB" sz="1800">
                              <a:effectLst/>
                            </a:rPr>
                            <a:t>Age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-0.236</a:t>
                          </a:r>
                        </a:p>
                      </a:txBody>
                      <a:tcPr marL="7620" marR="7620" marT="7620" marB="0" anchor="b"/>
                    </a:tc>
                    <a:extLst>
                      <a:ext uri="{0D108BD9-81ED-4DB2-BD59-A6C34878D82A}">
                        <a16:rowId xmlns:a16="http://schemas.microsoft.com/office/drawing/2014/main" val="1431115444"/>
                      </a:ext>
                    </a:extLst>
                  </a:tr>
                  <a:tr h="0">
                    <a:tc>
                      <a:txBody>
                        <a:bodyPr/>
                        <a:lstStyle/>
                        <a:p>
                          <a:pPr marL="0" marR="0">
                            <a:lnSpc>
                              <a:spcPct val="107000"/>
                            </a:lnSpc>
                            <a:spcBef>
                              <a:spcPts val="0"/>
                            </a:spcBef>
                            <a:spcAft>
                              <a:spcPts val="0"/>
                            </a:spcAft>
                          </a:pPr>
                          <a:r>
                            <a:rPr lang="en-GB" sz="1800" dirty="0">
                              <a:effectLst/>
                            </a:rPr>
                            <a:t>Income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-1.321</a:t>
                          </a:r>
                        </a:p>
                      </a:txBody>
                      <a:tcPr marL="7620" marR="7620" marT="7620" marB="0" anchor="b"/>
                    </a:tc>
                    <a:extLst>
                      <a:ext uri="{0D108BD9-81ED-4DB2-BD59-A6C34878D82A}">
                        <a16:rowId xmlns:a16="http://schemas.microsoft.com/office/drawing/2014/main" val="1580995622"/>
                      </a:ext>
                    </a:extLst>
                  </a:tr>
                  <a:tr h="0">
                    <a:tc>
                      <a:txBody>
                        <a:bodyPr/>
                        <a:lstStyle/>
                        <a:p>
                          <a:pPr marL="0" marR="0">
                            <a:lnSpc>
                              <a:spcPct val="107000"/>
                            </a:lnSpc>
                            <a:spcBef>
                              <a:spcPts val="0"/>
                            </a:spcBef>
                            <a:spcAft>
                              <a:spcPts val="0"/>
                            </a:spcAft>
                          </a:pPr>
                          <a:r>
                            <a:rPr lang="en-GB" sz="1800" dirty="0">
                              <a:effectLst/>
                            </a:rPr>
                            <a:t>Tobacco</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-0.819</a:t>
                          </a:r>
                        </a:p>
                      </a:txBody>
                      <a:tcPr marL="7620" marR="7620" marT="7620" marB="0" anchor="b"/>
                    </a:tc>
                    <a:extLst>
                      <a:ext uri="{0D108BD9-81ED-4DB2-BD59-A6C34878D82A}">
                        <a16:rowId xmlns:a16="http://schemas.microsoft.com/office/drawing/2014/main" val="1452043520"/>
                      </a:ext>
                    </a:extLst>
                  </a:tr>
                  <a:tr h="0">
                    <a:tc>
                      <a:txBody>
                        <a:bodyPr/>
                        <a:lstStyle/>
                        <a:p>
                          <a:pPr marL="0" marR="0">
                            <a:lnSpc>
                              <a:spcPct val="107000"/>
                            </a:lnSpc>
                            <a:spcBef>
                              <a:spcPts val="0"/>
                            </a:spcBef>
                            <a:spcAft>
                              <a:spcPts val="0"/>
                            </a:spcAft>
                          </a:pPr>
                          <a:r>
                            <a:rPr lang="en-GB" sz="1800">
                              <a:effectLst/>
                            </a:rPr>
                            <a:t>Con Forests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-0.048</a:t>
                          </a:r>
                        </a:p>
                      </a:txBody>
                      <a:tcPr marL="7620" marR="7620" marT="7620" marB="0" anchor="b"/>
                    </a:tc>
                    <a:extLst>
                      <a:ext uri="{0D108BD9-81ED-4DB2-BD59-A6C34878D82A}">
                        <a16:rowId xmlns:a16="http://schemas.microsoft.com/office/drawing/2014/main" val="4024713394"/>
                      </a:ext>
                    </a:extLst>
                  </a:tr>
                  <a:tr h="0">
                    <a:tc>
                      <a:txBody>
                        <a:bodyPr/>
                        <a:lstStyle/>
                        <a:p>
                          <a:pPr marL="0" marR="0">
                            <a:lnSpc>
                              <a:spcPct val="107000"/>
                            </a:lnSpc>
                            <a:spcBef>
                              <a:spcPts val="0"/>
                            </a:spcBef>
                            <a:spcAft>
                              <a:spcPts val="0"/>
                            </a:spcAft>
                          </a:pPr>
                          <a:r>
                            <a:rPr lang="en-GB" sz="1800">
                              <a:effectLst/>
                            </a:rPr>
                            <a:t>Road Surface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-0.243</a:t>
                          </a:r>
                        </a:p>
                      </a:txBody>
                      <a:tcPr marL="7620" marR="7620" marT="7620" marB="0" anchor="b"/>
                    </a:tc>
                    <a:extLst>
                      <a:ext uri="{0D108BD9-81ED-4DB2-BD59-A6C34878D82A}">
                        <a16:rowId xmlns:a16="http://schemas.microsoft.com/office/drawing/2014/main" val="1627894361"/>
                      </a:ext>
                    </a:extLst>
                  </a:tr>
                  <a:tr h="0">
                    <a:tc>
                      <a:txBody>
                        <a:bodyPr/>
                        <a:lstStyle/>
                        <a:p>
                          <a:pPr marL="0" marR="0">
                            <a:lnSpc>
                              <a:spcPct val="107000"/>
                            </a:lnSpc>
                            <a:spcBef>
                              <a:spcPts val="0"/>
                            </a:spcBef>
                            <a:spcAft>
                              <a:spcPts val="0"/>
                            </a:spcAft>
                          </a:pPr>
                          <a:r>
                            <a:rPr lang="en-GB" sz="1800">
                              <a:effectLst/>
                            </a:rPr>
                            <a:t>Workers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dirty="0">
                              <a:solidFill>
                                <a:srgbClr val="000000"/>
                              </a:solidFill>
                              <a:effectLst/>
                              <a:latin typeface="Calibri" panose="020F0502020204030204" pitchFamily="34" charset="0"/>
                            </a:rPr>
                            <a:t>14.564</a:t>
                          </a:r>
                        </a:p>
                      </a:txBody>
                      <a:tcPr marL="7620" marR="7620" marT="7620" marB="0" anchor="b"/>
                    </a:tc>
                    <a:extLst>
                      <a:ext uri="{0D108BD9-81ED-4DB2-BD59-A6C34878D82A}">
                        <a16:rowId xmlns:a16="http://schemas.microsoft.com/office/drawing/2014/main" val="1888516708"/>
                      </a:ext>
                    </a:extLst>
                  </a:tr>
                  <a:tr h="0">
                    <a:tc>
                      <a:txBody>
                        <a:bodyPr/>
                        <a:lstStyle/>
                        <a:p>
                          <a:pPr marL="0" marR="0">
                            <a:lnSpc>
                              <a:spcPct val="107000"/>
                            </a:lnSpc>
                            <a:spcBef>
                              <a:spcPts val="0"/>
                            </a:spcBef>
                            <a:spcAft>
                              <a:spcPts val="0"/>
                            </a:spcAft>
                          </a:pPr>
                          <a:r>
                            <a:rPr lang="en-GB" sz="1800" dirty="0">
                              <a:effectLst/>
                            </a:rPr>
                            <a:t>N. of obs.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dirty="0">
                              <a:effectLst/>
                            </a:rPr>
                            <a:t>774</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1330661"/>
                      </a:ext>
                    </a:extLst>
                  </a:tr>
                </a:tbl>
              </a:graphicData>
            </a:graphic>
          </p:graphicFrame>
        </mc:Choice>
        <mc:Fallback>
          <p:graphicFrame>
            <p:nvGraphicFramePr>
              <p:cNvPr id="2" name="Table 1">
                <a:extLst>
                  <a:ext uri="{FF2B5EF4-FFF2-40B4-BE49-F238E27FC236}">
                    <a16:creationId xmlns:a16="http://schemas.microsoft.com/office/drawing/2014/main" id="{80C4755D-CF0A-FAB3-7A92-C541F817C725}"/>
                  </a:ext>
                </a:extLst>
              </p:cNvPr>
              <p:cNvGraphicFramePr>
                <a:graphicFrameLocks noGrp="1"/>
              </p:cNvGraphicFramePr>
              <p:nvPr/>
            </p:nvGraphicFramePr>
            <p:xfrm>
              <a:off x="946485" y="1711803"/>
              <a:ext cx="3460169" cy="3096261"/>
            </p:xfrm>
            <a:graphic>
              <a:graphicData uri="http://schemas.openxmlformats.org/drawingml/2006/table">
                <a:tbl>
                  <a:tblPr firstRow="1" firstCol="1" bandRow="1">
                    <a:tableStyleId>{5C22544A-7EE6-4342-B048-85BDC9FD1C3A}</a:tableStyleId>
                  </a:tblPr>
                  <a:tblGrid>
                    <a:gridCol w="2161479">
                      <a:extLst>
                        <a:ext uri="{9D8B030D-6E8A-4147-A177-3AD203B41FA5}">
                          <a16:colId xmlns:a16="http://schemas.microsoft.com/office/drawing/2014/main" val="991085582"/>
                        </a:ext>
                      </a:extLst>
                    </a:gridCol>
                    <a:gridCol w="1298690">
                      <a:extLst>
                        <a:ext uri="{9D8B030D-6E8A-4147-A177-3AD203B41FA5}">
                          <a16:colId xmlns:a16="http://schemas.microsoft.com/office/drawing/2014/main" val="3831229529"/>
                        </a:ext>
                      </a:extLst>
                    </a:gridCol>
                  </a:tblGrid>
                  <a:tr h="280480">
                    <a:tc rowSpan="2">
                      <a:txBody>
                        <a:bodyPr/>
                        <a:lstStyle/>
                        <a:p>
                          <a:pPr marL="0" marR="0">
                            <a:lnSpc>
                              <a:spcPct val="107000"/>
                            </a:lnSpc>
                            <a:spcBef>
                              <a:spcPts val="0"/>
                            </a:spcBef>
                            <a:spcAft>
                              <a:spcPts val="0"/>
                            </a:spcAft>
                          </a:pPr>
                          <a:r>
                            <a:rPr lang="en-GB" sz="1800">
                              <a:effectLst/>
                            </a:rPr>
                            <a:t>Predictors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b="1" kern="1200" dirty="0">
                              <a:solidFill>
                                <a:schemeClr val="lt1"/>
                              </a:solidFill>
                              <a:effectLst/>
                              <a:latin typeface="+mn-lt"/>
                              <a:ea typeface="+mn-ea"/>
                              <a:cs typeface="+mn-cs"/>
                            </a:rPr>
                            <a:t>Initial data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136326030"/>
                      </a:ext>
                    </a:extLst>
                  </a:tr>
                  <a:tr h="279781">
                    <a:tc vMerge="1">
                      <a:txBody>
                        <a:bodyPr/>
                        <a:lstStyle/>
                        <a:p>
                          <a:endParaRPr lang="en-US"/>
                        </a:p>
                      </a:txBody>
                      <a:tcPr/>
                    </a:tc>
                    <a:tc>
                      <a:txBody>
                        <a:bodyPr/>
                        <a:lstStyle/>
                        <a:p>
                          <a:endParaRPr lang="en-US"/>
                        </a:p>
                      </a:txBody>
                      <a:tcPr marL="68580" marR="68580" marT="0" marB="0">
                        <a:blipFill>
                          <a:blip r:embed="rId3"/>
                          <a:stretch>
                            <a:fillRect l="-167136" t="-123913" r="-2347" b="-956522"/>
                          </a:stretch>
                        </a:blipFill>
                      </a:tcPr>
                    </a:tc>
                    <a:extLst>
                      <a:ext uri="{0D108BD9-81ED-4DB2-BD59-A6C34878D82A}">
                        <a16:rowId xmlns:a16="http://schemas.microsoft.com/office/drawing/2014/main" val="3796924116"/>
                      </a:ext>
                    </a:extLst>
                  </a:tr>
                  <a:tr h="281940">
                    <a:tc>
                      <a:txBody>
                        <a:bodyPr/>
                        <a:lstStyle/>
                        <a:p>
                          <a:pPr marL="0" marR="0">
                            <a:lnSpc>
                              <a:spcPct val="107000"/>
                            </a:lnSpc>
                            <a:spcBef>
                              <a:spcPts val="0"/>
                            </a:spcBef>
                            <a:spcAft>
                              <a:spcPts val="0"/>
                            </a:spcAft>
                          </a:pPr>
                          <a:r>
                            <a:rPr lang="en-GB" sz="1800">
                              <a:effectLst/>
                            </a:rPr>
                            <a:t>Constant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algn="ctr" fontAlgn="b"/>
                          <a:r>
                            <a:rPr lang="en-US" sz="1800" b="0" i="0" u="none" strike="noStrike">
                              <a:solidFill>
                                <a:srgbClr val="000000"/>
                              </a:solidFill>
                              <a:effectLst/>
                              <a:latin typeface="Calibri" panose="020F0502020204030204" pitchFamily="34" charset="0"/>
                            </a:rPr>
                            <a:t>60.056</a:t>
                          </a:r>
                        </a:p>
                      </a:txBody>
                      <a:tcPr marL="7620" marR="7620" marT="7620" marB="0" anchor="b"/>
                    </a:tc>
                    <a:extLst>
                      <a:ext uri="{0D108BD9-81ED-4DB2-BD59-A6C34878D82A}">
                        <a16:rowId xmlns:a16="http://schemas.microsoft.com/office/drawing/2014/main" val="583776507"/>
                      </a:ext>
                    </a:extLst>
                  </a:tr>
                  <a:tr h="281940">
                    <a:tc>
                      <a:txBody>
                        <a:bodyPr/>
                        <a:lstStyle/>
                        <a:p>
                          <a:pPr marL="0" marR="0">
                            <a:lnSpc>
                              <a:spcPct val="107000"/>
                            </a:lnSpc>
                            <a:spcBef>
                              <a:spcPts val="0"/>
                            </a:spcBef>
                            <a:spcAft>
                              <a:spcPts val="0"/>
                            </a:spcAft>
                          </a:pPr>
                          <a:r>
                            <a:rPr lang="en-GB" sz="1800">
                              <a:effectLst/>
                            </a:rPr>
                            <a:t>Gender</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3.775</a:t>
                          </a:r>
                        </a:p>
                      </a:txBody>
                      <a:tcPr marL="7620" marR="7620" marT="7620" marB="0" anchor="b"/>
                    </a:tc>
                    <a:extLst>
                      <a:ext uri="{0D108BD9-81ED-4DB2-BD59-A6C34878D82A}">
                        <a16:rowId xmlns:a16="http://schemas.microsoft.com/office/drawing/2014/main" val="4271786074"/>
                      </a:ext>
                    </a:extLst>
                  </a:tr>
                  <a:tr h="281940">
                    <a:tc>
                      <a:txBody>
                        <a:bodyPr/>
                        <a:lstStyle/>
                        <a:p>
                          <a:pPr marL="0" marR="0">
                            <a:lnSpc>
                              <a:spcPct val="107000"/>
                            </a:lnSpc>
                            <a:spcBef>
                              <a:spcPts val="0"/>
                            </a:spcBef>
                            <a:spcAft>
                              <a:spcPts val="0"/>
                            </a:spcAft>
                          </a:pPr>
                          <a:r>
                            <a:rPr lang="en-GB" sz="1800">
                              <a:effectLst/>
                            </a:rPr>
                            <a:t>Age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-0.236</a:t>
                          </a:r>
                        </a:p>
                      </a:txBody>
                      <a:tcPr marL="7620" marR="7620" marT="7620" marB="0" anchor="b"/>
                    </a:tc>
                    <a:extLst>
                      <a:ext uri="{0D108BD9-81ED-4DB2-BD59-A6C34878D82A}">
                        <a16:rowId xmlns:a16="http://schemas.microsoft.com/office/drawing/2014/main" val="1431115444"/>
                      </a:ext>
                    </a:extLst>
                  </a:tr>
                  <a:tr h="281940">
                    <a:tc>
                      <a:txBody>
                        <a:bodyPr/>
                        <a:lstStyle/>
                        <a:p>
                          <a:pPr marL="0" marR="0">
                            <a:lnSpc>
                              <a:spcPct val="107000"/>
                            </a:lnSpc>
                            <a:spcBef>
                              <a:spcPts val="0"/>
                            </a:spcBef>
                            <a:spcAft>
                              <a:spcPts val="0"/>
                            </a:spcAft>
                          </a:pPr>
                          <a:r>
                            <a:rPr lang="en-GB" sz="1800" dirty="0">
                              <a:effectLst/>
                            </a:rPr>
                            <a:t>Income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-1.321</a:t>
                          </a:r>
                        </a:p>
                      </a:txBody>
                      <a:tcPr marL="7620" marR="7620" marT="7620" marB="0" anchor="b"/>
                    </a:tc>
                    <a:extLst>
                      <a:ext uri="{0D108BD9-81ED-4DB2-BD59-A6C34878D82A}">
                        <a16:rowId xmlns:a16="http://schemas.microsoft.com/office/drawing/2014/main" val="1580995622"/>
                      </a:ext>
                    </a:extLst>
                  </a:tr>
                  <a:tr h="281940">
                    <a:tc>
                      <a:txBody>
                        <a:bodyPr/>
                        <a:lstStyle/>
                        <a:p>
                          <a:pPr marL="0" marR="0">
                            <a:lnSpc>
                              <a:spcPct val="107000"/>
                            </a:lnSpc>
                            <a:spcBef>
                              <a:spcPts val="0"/>
                            </a:spcBef>
                            <a:spcAft>
                              <a:spcPts val="0"/>
                            </a:spcAft>
                          </a:pPr>
                          <a:r>
                            <a:rPr lang="en-GB" sz="1800" dirty="0">
                              <a:effectLst/>
                            </a:rPr>
                            <a:t>Tobacco</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-0.819</a:t>
                          </a:r>
                        </a:p>
                      </a:txBody>
                      <a:tcPr marL="7620" marR="7620" marT="7620" marB="0" anchor="b"/>
                    </a:tc>
                    <a:extLst>
                      <a:ext uri="{0D108BD9-81ED-4DB2-BD59-A6C34878D82A}">
                        <a16:rowId xmlns:a16="http://schemas.microsoft.com/office/drawing/2014/main" val="1452043520"/>
                      </a:ext>
                    </a:extLst>
                  </a:tr>
                  <a:tr h="281940">
                    <a:tc>
                      <a:txBody>
                        <a:bodyPr/>
                        <a:lstStyle/>
                        <a:p>
                          <a:pPr marL="0" marR="0">
                            <a:lnSpc>
                              <a:spcPct val="107000"/>
                            </a:lnSpc>
                            <a:spcBef>
                              <a:spcPts val="0"/>
                            </a:spcBef>
                            <a:spcAft>
                              <a:spcPts val="0"/>
                            </a:spcAft>
                          </a:pPr>
                          <a:r>
                            <a:rPr lang="en-GB" sz="1800">
                              <a:effectLst/>
                            </a:rPr>
                            <a:t>Con Forests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-0.048</a:t>
                          </a:r>
                        </a:p>
                      </a:txBody>
                      <a:tcPr marL="7620" marR="7620" marT="7620" marB="0" anchor="b"/>
                    </a:tc>
                    <a:extLst>
                      <a:ext uri="{0D108BD9-81ED-4DB2-BD59-A6C34878D82A}">
                        <a16:rowId xmlns:a16="http://schemas.microsoft.com/office/drawing/2014/main" val="4024713394"/>
                      </a:ext>
                    </a:extLst>
                  </a:tr>
                  <a:tr h="281940">
                    <a:tc>
                      <a:txBody>
                        <a:bodyPr/>
                        <a:lstStyle/>
                        <a:p>
                          <a:pPr marL="0" marR="0">
                            <a:lnSpc>
                              <a:spcPct val="107000"/>
                            </a:lnSpc>
                            <a:spcBef>
                              <a:spcPts val="0"/>
                            </a:spcBef>
                            <a:spcAft>
                              <a:spcPts val="0"/>
                            </a:spcAft>
                          </a:pPr>
                          <a:r>
                            <a:rPr lang="en-GB" sz="1800">
                              <a:effectLst/>
                            </a:rPr>
                            <a:t>Road Surface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-0.243</a:t>
                          </a:r>
                        </a:p>
                      </a:txBody>
                      <a:tcPr marL="7620" marR="7620" marT="7620" marB="0" anchor="b"/>
                    </a:tc>
                    <a:extLst>
                      <a:ext uri="{0D108BD9-81ED-4DB2-BD59-A6C34878D82A}">
                        <a16:rowId xmlns:a16="http://schemas.microsoft.com/office/drawing/2014/main" val="1627894361"/>
                      </a:ext>
                    </a:extLst>
                  </a:tr>
                  <a:tr h="281940">
                    <a:tc>
                      <a:txBody>
                        <a:bodyPr/>
                        <a:lstStyle/>
                        <a:p>
                          <a:pPr marL="0" marR="0">
                            <a:lnSpc>
                              <a:spcPct val="107000"/>
                            </a:lnSpc>
                            <a:spcBef>
                              <a:spcPts val="0"/>
                            </a:spcBef>
                            <a:spcAft>
                              <a:spcPts val="0"/>
                            </a:spcAft>
                          </a:pPr>
                          <a:r>
                            <a:rPr lang="en-GB" sz="1800">
                              <a:effectLst/>
                            </a:rPr>
                            <a:t>Workers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dirty="0">
                              <a:solidFill>
                                <a:srgbClr val="000000"/>
                              </a:solidFill>
                              <a:effectLst/>
                              <a:latin typeface="Calibri" panose="020F0502020204030204" pitchFamily="34" charset="0"/>
                            </a:rPr>
                            <a:t>14.564</a:t>
                          </a:r>
                        </a:p>
                      </a:txBody>
                      <a:tcPr marL="7620" marR="7620" marT="7620" marB="0" anchor="b"/>
                    </a:tc>
                    <a:extLst>
                      <a:ext uri="{0D108BD9-81ED-4DB2-BD59-A6C34878D82A}">
                        <a16:rowId xmlns:a16="http://schemas.microsoft.com/office/drawing/2014/main" val="1888516708"/>
                      </a:ext>
                    </a:extLst>
                  </a:tr>
                  <a:tr h="280480">
                    <a:tc>
                      <a:txBody>
                        <a:bodyPr/>
                        <a:lstStyle/>
                        <a:p>
                          <a:pPr marL="0" marR="0">
                            <a:lnSpc>
                              <a:spcPct val="107000"/>
                            </a:lnSpc>
                            <a:spcBef>
                              <a:spcPts val="0"/>
                            </a:spcBef>
                            <a:spcAft>
                              <a:spcPts val="0"/>
                            </a:spcAft>
                          </a:pPr>
                          <a:r>
                            <a:rPr lang="en-GB" sz="1800" dirty="0">
                              <a:effectLst/>
                            </a:rPr>
                            <a:t>N. of obs.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dirty="0">
                              <a:effectLst/>
                            </a:rPr>
                            <a:t>774</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1330661"/>
                      </a:ext>
                    </a:extLst>
                  </a:tr>
                </a:tbl>
              </a:graphicData>
            </a:graphic>
          </p:graphicFrame>
        </mc:Fallback>
      </mc:AlternateContent>
      <p:sp>
        <p:nvSpPr>
          <p:cNvPr id="5" name="Rectangle: Rounded Corners 4">
            <a:extLst>
              <a:ext uri="{FF2B5EF4-FFF2-40B4-BE49-F238E27FC236}">
                <a16:creationId xmlns:a16="http://schemas.microsoft.com/office/drawing/2014/main" id="{9A51CBAB-19C9-4178-FE5E-9BE2FDFFE631}"/>
              </a:ext>
            </a:extLst>
          </p:cNvPr>
          <p:cNvSpPr/>
          <p:nvPr/>
        </p:nvSpPr>
        <p:spPr>
          <a:xfrm>
            <a:off x="3116179" y="1988818"/>
            <a:ext cx="1287379" cy="2514599"/>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4262763A-5773-63E9-9BA6-7807145A12EA}"/>
              </a:ext>
            </a:extLst>
          </p:cNvPr>
          <p:cNvPicPr>
            <a:picLocks noChangeAspect="1"/>
          </p:cNvPicPr>
          <p:nvPr/>
        </p:nvPicPr>
        <p:blipFill>
          <a:blip r:embed="rId4"/>
          <a:stretch>
            <a:fillRect/>
          </a:stretch>
        </p:blipFill>
        <p:spPr>
          <a:xfrm>
            <a:off x="7326810" y="-13985"/>
            <a:ext cx="4533900" cy="3400425"/>
          </a:xfrm>
          <a:prstGeom prst="rect">
            <a:avLst/>
          </a:prstGeom>
        </p:spPr>
      </p:pic>
      <p:pic>
        <p:nvPicPr>
          <p:cNvPr id="14" name="Picture 13">
            <a:extLst>
              <a:ext uri="{FF2B5EF4-FFF2-40B4-BE49-F238E27FC236}">
                <a16:creationId xmlns:a16="http://schemas.microsoft.com/office/drawing/2014/main" id="{2D94C5D7-C1F7-5AA1-BD78-AAF825C85A93}"/>
              </a:ext>
            </a:extLst>
          </p:cNvPr>
          <p:cNvPicPr>
            <a:picLocks noChangeAspect="1"/>
          </p:cNvPicPr>
          <p:nvPr/>
        </p:nvPicPr>
        <p:blipFill>
          <a:blip r:embed="rId5"/>
          <a:stretch>
            <a:fillRect/>
          </a:stretch>
        </p:blipFill>
        <p:spPr>
          <a:xfrm>
            <a:off x="7326810" y="3457575"/>
            <a:ext cx="4533900" cy="3400425"/>
          </a:xfrm>
          <a:prstGeom prst="rect">
            <a:avLst/>
          </a:prstGeom>
        </p:spPr>
      </p:pic>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C1A294BD-E0C1-8D57-11EB-104F8CE97DAA}"/>
                  </a:ext>
                </a:extLst>
              </p:cNvPr>
              <p:cNvSpPr txBox="1"/>
              <p:nvPr/>
            </p:nvSpPr>
            <p:spPr>
              <a:xfrm>
                <a:off x="9280779" y="5805429"/>
                <a:ext cx="2361779" cy="52322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n-US" sz="2800" i="1" smtClean="0">
                              <a:latin typeface="Cambria Math" panose="02040503050406030204" pitchFamily="18" charset="0"/>
                            </a:rPr>
                          </m:ctrlPr>
                        </m:accPr>
                        <m:e>
                          <m:r>
                            <a:rPr lang="en-US" sz="2800" i="1">
                              <a:latin typeface="Cambria Math" panose="02040503050406030204" pitchFamily="18" charset="0"/>
                            </a:rPr>
                            <m:t>𝑦</m:t>
                          </m:r>
                        </m:e>
                      </m:acc>
                      <m:r>
                        <a:rPr lang="en-US" sz="2800" b="0" i="1" smtClean="0">
                          <a:latin typeface="Cambria Math" panose="02040503050406030204" pitchFamily="18" charset="0"/>
                        </a:rPr>
                        <m:t>=</m:t>
                      </m:r>
                      <m:r>
                        <a:rPr lang="en-US" sz="2800" b="0" i="1" smtClean="0">
                          <a:latin typeface="Cambria Math" panose="02040503050406030204" pitchFamily="18" charset="0"/>
                        </a:rPr>
                        <m:t>49</m:t>
                      </m:r>
                      <m:r>
                        <a:rPr lang="en-US" sz="2800" b="0" i="1" smtClean="0">
                          <a:latin typeface="Cambria Math" panose="02040503050406030204" pitchFamily="18" charset="0"/>
                        </a:rPr>
                        <m:t>.</m:t>
                      </m:r>
                      <m:r>
                        <a:rPr lang="en-US" sz="2800" b="0" i="1" smtClean="0">
                          <a:latin typeface="Cambria Math" panose="02040503050406030204" pitchFamily="18" charset="0"/>
                        </a:rPr>
                        <m:t>85</m:t>
                      </m:r>
                    </m:oMath>
                  </m:oMathPara>
                </a14:m>
                <a:endParaRPr lang="en-US" sz="2800" dirty="0"/>
              </a:p>
            </p:txBody>
          </p:sp>
        </mc:Choice>
        <mc:Fallback>
          <p:sp>
            <p:nvSpPr>
              <p:cNvPr id="4" name="TextBox 3">
                <a:extLst>
                  <a:ext uri="{FF2B5EF4-FFF2-40B4-BE49-F238E27FC236}">
                    <a16:creationId xmlns:a16="http://schemas.microsoft.com/office/drawing/2014/main" id="{C1A294BD-E0C1-8D57-11EB-104F8CE97DAA}"/>
                  </a:ext>
                </a:extLst>
              </p:cNvPr>
              <p:cNvSpPr txBox="1">
                <a:spLocks noRot="1" noChangeAspect="1" noMove="1" noResize="1" noEditPoints="1" noAdjustHandles="1" noChangeArrowheads="1" noChangeShapeType="1" noTextEdit="1"/>
              </p:cNvSpPr>
              <p:nvPr/>
            </p:nvSpPr>
            <p:spPr>
              <a:xfrm>
                <a:off x="9280779" y="5805429"/>
                <a:ext cx="2361779" cy="523220"/>
              </a:xfrm>
              <a:prstGeom prst="rect">
                <a:avLst/>
              </a:prstGeom>
              <a:blipFill>
                <a:blip r:embed="rId6"/>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278480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 Linear Regression (numerical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4" name="Rectangle 7">
            <a:extLst>
              <a:ext uri="{FF2B5EF4-FFF2-40B4-BE49-F238E27FC236}">
                <a16:creationId xmlns:a16="http://schemas.microsoft.com/office/drawing/2014/main" id="{E9B832B4-4451-EFB1-ADD1-5253FFF541AC}"/>
              </a:ext>
            </a:extLst>
          </p:cNvPr>
          <p:cNvSpPr>
            <a:spLocks noChangeArrowheads="1"/>
          </p:cNvSpPr>
          <p:nvPr/>
        </p:nvSpPr>
        <p:spPr bwMode="auto">
          <a:xfrm>
            <a:off x="5636961" y="289548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11" name="Picture 10">
            <a:extLst>
              <a:ext uri="{FF2B5EF4-FFF2-40B4-BE49-F238E27FC236}">
                <a16:creationId xmlns:a16="http://schemas.microsoft.com/office/drawing/2014/main" id="{0B816AD1-80CB-623E-4E00-664B80063ECA}"/>
              </a:ext>
            </a:extLst>
          </p:cNvPr>
          <p:cNvPicPr>
            <a:picLocks noChangeAspect="1"/>
          </p:cNvPicPr>
          <p:nvPr/>
        </p:nvPicPr>
        <p:blipFill>
          <a:blip r:embed="rId3"/>
          <a:stretch>
            <a:fillRect/>
          </a:stretch>
        </p:blipFill>
        <p:spPr>
          <a:xfrm>
            <a:off x="260744" y="1943099"/>
            <a:ext cx="3960019" cy="2945606"/>
          </a:xfrm>
          <a:prstGeom prst="rect">
            <a:avLst/>
          </a:prstGeom>
        </p:spPr>
      </p:pic>
      <p:sp>
        <p:nvSpPr>
          <p:cNvPr id="19" name="TextBox 18">
            <a:extLst>
              <a:ext uri="{FF2B5EF4-FFF2-40B4-BE49-F238E27FC236}">
                <a16:creationId xmlns:a16="http://schemas.microsoft.com/office/drawing/2014/main" id="{41AC2DE0-FD02-0779-469D-5A37D4E0135F}"/>
              </a:ext>
            </a:extLst>
          </p:cNvPr>
          <p:cNvSpPr txBox="1"/>
          <p:nvPr/>
        </p:nvSpPr>
        <p:spPr>
          <a:xfrm>
            <a:off x="1392526" y="4696600"/>
            <a:ext cx="1696453" cy="461665"/>
          </a:xfrm>
          <a:prstGeom prst="rect">
            <a:avLst/>
          </a:prstGeom>
          <a:noFill/>
        </p:spPr>
        <p:txBody>
          <a:bodyPr wrap="square">
            <a:spAutoFit/>
          </a:bodyPr>
          <a:lstStyle/>
          <a:p>
            <a:r>
              <a:rPr lang="en-US" sz="2400" dirty="0">
                <a:effectLst/>
                <a:ea typeface="Times New Roman" panose="02020603050405020304" pitchFamily="18" charset="0"/>
                <a:cs typeface="Arial" panose="020B0604020202020204" pitchFamily="34" charset="0"/>
              </a:rPr>
              <a:t>Initial data</a:t>
            </a:r>
            <a:endParaRPr lang="en-US" sz="2400" dirty="0"/>
          </a:p>
        </p:txBody>
      </p:sp>
    </p:spTree>
    <p:extLst>
      <p:ext uri="{BB962C8B-B14F-4D97-AF65-F5344CB8AC3E}">
        <p14:creationId xmlns:p14="http://schemas.microsoft.com/office/powerpoint/2010/main" val="10234385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II: Linear Regression (analytical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6" name="Rectangle 9">
            <a:extLst>
              <a:ext uri="{FF2B5EF4-FFF2-40B4-BE49-F238E27FC236}">
                <a16:creationId xmlns:a16="http://schemas.microsoft.com/office/drawing/2014/main" id="{FDE0D74A-F952-6098-4DF6-2DCE2D0865E0}"/>
              </a:ext>
            </a:extLst>
          </p:cNvPr>
          <p:cNvSpPr>
            <a:spLocks noChangeArrowheads="1"/>
          </p:cNvSpPr>
          <p:nvPr/>
        </p:nvSpPr>
        <p:spPr bwMode="auto">
          <a:xfrm>
            <a:off x="7181672" y="3764969"/>
            <a:ext cx="2084777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3" name="TextBox 12">
            <a:extLst>
              <a:ext uri="{FF2B5EF4-FFF2-40B4-BE49-F238E27FC236}">
                <a16:creationId xmlns:a16="http://schemas.microsoft.com/office/drawing/2014/main" id="{070393DC-87EA-E7FE-0CC1-E9FA25C04603}"/>
              </a:ext>
            </a:extLst>
          </p:cNvPr>
          <p:cNvSpPr txBox="1"/>
          <p:nvPr/>
        </p:nvSpPr>
        <p:spPr>
          <a:xfrm>
            <a:off x="980574" y="1658471"/>
            <a:ext cx="9703468" cy="461665"/>
          </a:xfrm>
          <a:prstGeom prst="rect">
            <a:avLst/>
          </a:prstGeom>
          <a:noFill/>
        </p:spPr>
        <p:txBody>
          <a:bodyPr wrap="square">
            <a:spAutoFit/>
          </a:bodyPr>
          <a:lstStyle/>
          <a:p>
            <a:r>
              <a:rPr lang="en-US" sz="2400" b="1" dirty="0">
                <a:solidFill>
                  <a:srgbClr val="0070C0"/>
                </a:solidFill>
              </a:rPr>
              <a:t>Assessing the impact of an individual explanatory variable</a:t>
            </a:r>
          </a:p>
        </p:txBody>
      </p:sp>
      <p:pic>
        <p:nvPicPr>
          <p:cNvPr id="8" name="Picture 7">
            <a:extLst>
              <a:ext uri="{FF2B5EF4-FFF2-40B4-BE49-F238E27FC236}">
                <a16:creationId xmlns:a16="http://schemas.microsoft.com/office/drawing/2014/main" id="{AC1EE1B3-354B-CD3C-0E4D-7A9DD2D35ADC}"/>
              </a:ext>
            </a:extLst>
          </p:cNvPr>
          <p:cNvPicPr>
            <a:picLocks noChangeAspect="1"/>
          </p:cNvPicPr>
          <p:nvPr/>
        </p:nvPicPr>
        <p:blipFill>
          <a:blip r:embed="rId3"/>
          <a:stretch>
            <a:fillRect/>
          </a:stretch>
        </p:blipFill>
        <p:spPr>
          <a:xfrm>
            <a:off x="7020331" y="2241229"/>
            <a:ext cx="5086350" cy="4505325"/>
          </a:xfrm>
          <a:prstGeom prst="rect">
            <a:avLst/>
          </a:prstGeom>
        </p:spPr>
      </p:pic>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F2844DBB-625C-EFFA-D34A-A2DEAC21BAD9}"/>
                  </a:ext>
                </a:extLst>
              </p:cNvPr>
              <p:cNvSpPr txBox="1"/>
              <p:nvPr/>
            </p:nvSpPr>
            <p:spPr>
              <a:xfrm>
                <a:off x="567186" y="2432428"/>
                <a:ext cx="5801530" cy="1002839"/>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en-US" sz="2800" b="0" i="1" smtClean="0">
                              <a:latin typeface="Cambria Math" panose="02040503050406030204" pitchFamily="18" charset="0"/>
                            </a:rPr>
                          </m:ctrlPr>
                        </m:accPr>
                        <m:e>
                          <m:r>
                            <a:rPr lang="en-US" sz="2800" b="0" i="1" smtClean="0">
                              <a:latin typeface="Cambria Math" panose="02040503050406030204" pitchFamily="18" charset="0"/>
                            </a:rPr>
                            <m:t>h</m:t>
                          </m:r>
                        </m:e>
                      </m:acc>
                      <m:d>
                        <m:dPr>
                          <m:ctrlPr>
                            <a:rPr lang="en-US" sz="2800" b="0" i="1" smtClean="0">
                              <a:latin typeface="Cambria Math" panose="02040503050406030204" pitchFamily="18" charset="0"/>
                            </a:rPr>
                          </m:ctrlPr>
                        </m:dPr>
                        <m:e>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ea typeface="Cambria Math" panose="02040503050406030204" pitchFamily="18" charset="0"/>
                                </a:rPr>
                                <m:t>ɛ</m:t>
                              </m:r>
                            </m:e>
                            <m:sub>
                              <m:r>
                                <a:rPr lang="en-US" sz="2800" b="0" i="1" smtClean="0">
                                  <a:latin typeface="Cambria Math" panose="02040503050406030204" pitchFamily="18" charset="0"/>
                                </a:rPr>
                                <m:t>𝑐</m:t>
                              </m:r>
                            </m:sub>
                          </m:sSub>
                          <m:r>
                            <a:rPr lang="en-US" sz="2800" b="0" i="1" smtClean="0">
                              <a:latin typeface="Cambria Math" panose="02040503050406030204" pitchFamily="18" charset="0"/>
                            </a:rPr>
                            <m:t>,</m:t>
                          </m:r>
                          <m:r>
                            <a:rPr lang="en-US" sz="2800" b="0" i="1" smtClean="0">
                              <a:latin typeface="Cambria Math" panose="02040503050406030204" pitchFamily="18" charset="0"/>
                            </a:rPr>
                            <m:t>𝑏</m:t>
                          </m:r>
                        </m:e>
                      </m:d>
                      <m:r>
                        <a:rPr lang="en-US" sz="2800" i="1" smtClean="0">
                          <a:latin typeface="Cambria Math" panose="02040503050406030204" pitchFamily="18" charset="0"/>
                        </a:rPr>
                        <m:t>=</m:t>
                      </m:r>
                      <m:f>
                        <m:fPr>
                          <m:ctrlPr>
                            <a:rPr lang="en-US" sz="2800" i="1" smtClean="0">
                              <a:latin typeface="Cambria Math" panose="02040503050406030204" pitchFamily="18" charset="0"/>
                            </a:rPr>
                          </m:ctrlPr>
                        </m:fPr>
                        <m:num>
                          <m:sSub>
                            <m:sSubPr>
                              <m:ctrlPr>
                                <a:rPr lang="en-US" sz="2800" i="1" smtClean="0">
                                  <a:latin typeface="Cambria Math" panose="02040503050406030204" pitchFamily="18" charset="0"/>
                                </a:rPr>
                              </m:ctrlPr>
                            </m:sSubPr>
                            <m:e>
                              <m:r>
                                <a:rPr lang="en-US" sz="2800" i="1" smtClean="0">
                                  <a:latin typeface="Cambria Math" panose="02040503050406030204" pitchFamily="18" charset="0"/>
                                  <a:ea typeface="Cambria Math" panose="02040503050406030204" pitchFamily="18" charset="0"/>
                                </a:rPr>
                                <m:t>ɛ</m:t>
                              </m:r>
                            </m:e>
                            <m:sub>
                              <m:r>
                                <a:rPr lang="en-US" sz="2800" b="0" i="1" smtClean="0">
                                  <a:latin typeface="Cambria Math" panose="02040503050406030204" pitchFamily="18" charset="0"/>
                                </a:rPr>
                                <m:t>𝑐</m:t>
                              </m:r>
                            </m:sub>
                          </m:sSub>
                          <m:r>
                            <a:rPr lang="en-US" sz="2800" b="0" i="1" smtClean="0">
                              <a:latin typeface="Cambria Math" panose="02040503050406030204" pitchFamily="18" charset="0"/>
                            </a:rPr>
                            <m:t>−</m:t>
                          </m:r>
                          <m:d>
                            <m:dPr>
                              <m:begChr m:val="|"/>
                              <m:endChr m:val="|"/>
                              <m:ctrlPr>
                                <a:rPr lang="en-US" sz="2800" b="0" i="1" smtClean="0">
                                  <a:latin typeface="Cambria Math" panose="02040503050406030204" pitchFamily="18" charset="0"/>
                                </a:rPr>
                              </m:ctrlPr>
                            </m:dPr>
                            <m:e>
                              <m:acc>
                                <m:accPr>
                                  <m:chr m:val="̃"/>
                                  <m:ctrlPr>
                                    <a:rPr lang="en-US" sz="2800" b="0" i="1" smtClean="0">
                                      <a:latin typeface="Cambria Math" panose="02040503050406030204" pitchFamily="18" charset="0"/>
                                    </a:rPr>
                                  </m:ctrlPr>
                                </m:accPr>
                                <m:e>
                                  <m:r>
                                    <a:rPr lang="en-US" sz="2800" b="0" i="1" smtClean="0">
                                      <a:latin typeface="Cambria Math" panose="02040503050406030204" pitchFamily="18" charset="0"/>
                                    </a:rPr>
                                    <m:t>𝑦</m:t>
                                  </m:r>
                                </m:e>
                              </m:acc>
                              <m:r>
                                <a:rPr lang="en-US" sz="2800" b="0" i="1" smtClean="0">
                                  <a:latin typeface="Cambria Math" panose="02040503050406030204" pitchFamily="18" charset="0"/>
                                </a:rPr>
                                <m:t>−</m:t>
                              </m:r>
                              <m:nary>
                                <m:naryPr>
                                  <m:chr m:val="∑"/>
                                  <m:ctrlPr>
                                    <a:rPr lang="en-US" sz="2800" i="1">
                                      <a:latin typeface="Cambria Math" panose="02040503050406030204" pitchFamily="18" charset="0"/>
                                    </a:rPr>
                                  </m:ctrlPr>
                                </m:naryPr>
                                <m:sub>
                                  <m:r>
                                    <m:rPr>
                                      <m:brk m:alnAt="23"/>
                                    </m:rPr>
                                    <a:rPr lang="en-US" sz="2800" i="1">
                                      <a:latin typeface="Cambria Math" panose="02040503050406030204" pitchFamily="18" charset="0"/>
                                    </a:rPr>
                                    <m:t>𝑖</m:t>
                                  </m:r>
                                  <m:r>
                                    <a:rPr lang="en-US" sz="2800" i="1">
                                      <a:latin typeface="Cambria Math" panose="02040503050406030204" pitchFamily="18" charset="0"/>
                                    </a:rPr>
                                    <m:t>=</m:t>
                                  </m:r>
                                  <m:r>
                                    <m:rPr>
                                      <m:brk m:alnAt="23"/>
                                    </m:rPr>
                                    <a:rPr lang="en-US" sz="2800" i="1">
                                      <a:latin typeface="Cambria Math" panose="02040503050406030204" pitchFamily="18" charset="0"/>
                                    </a:rPr>
                                    <m:t>1</m:t>
                                  </m:r>
                                </m:sub>
                                <m:sup>
                                  <m:r>
                                    <a:rPr lang="en-US" sz="2800" i="1">
                                      <a:latin typeface="Cambria Math" panose="02040503050406030204" pitchFamily="18" charset="0"/>
                                    </a:rPr>
                                    <m:t>𝑁</m:t>
                                  </m:r>
                                </m:sup>
                                <m:e>
                                  <m:sSub>
                                    <m:sSubPr>
                                      <m:ctrlPr>
                                        <a:rPr lang="en-US" sz="2800" i="1">
                                          <a:latin typeface="Cambria Math" panose="02040503050406030204" pitchFamily="18" charset="0"/>
                                        </a:rPr>
                                      </m:ctrlPr>
                                    </m:sSubPr>
                                    <m:e>
                                      <m:r>
                                        <a:rPr lang="en-US" sz="2800" i="1">
                                          <a:latin typeface="Cambria Math" panose="02040503050406030204" pitchFamily="18" charset="0"/>
                                        </a:rPr>
                                        <m:t>𝑏</m:t>
                                      </m:r>
                                    </m:e>
                                    <m:sub>
                                      <m:r>
                                        <a:rPr lang="en-US" sz="2800" i="1">
                                          <a:latin typeface="Cambria Math" panose="02040503050406030204" pitchFamily="18" charset="0"/>
                                        </a:rPr>
                                        <m:t>𝑖</m:t>
                                      </m:r>
                                    </m:sub>
                                  </m:sSub>
                                </m:e>
                              </m:nary>
                              <m:sSub>
                                <m:sSubPr>
                                  <m:ctrlPr>
                                    <a:rPr lang="en-US" sz="2800" i="1">
                                      <a:latin typeface="Cambria Math" panose="02040503050406030204" pitchFamily="18" charset="0"/>
                                    </a:rPr>
                                  </m:ctrlPr>
                                </m:sSubPr>
                                <m:e>
                                  <m:acc>
                                    <m:accPr>
                                      <m:chr m:val="̃"/>
                                      <m:ctrlPr>
                                        <a:rPr lang="en-US" sz="2800" i="1">
                                          <a:latin typeface="Cambria Math" panose="02040503050406030204" pitchFamily="18" charset="0"/>
                                        </a:rPr>
                                      </m:ctrlPr>
                                    </m:accPr>
                                    <m:e>
                                      <m:r>
                                        <a:rPr lang="en-US" sz="2800" i="1">
                                          <a:latin typeface="Cambria Math" panose="02040503050406030204" pitchFamily="18" charset="0"/>
                                        </a:rPr>
                                        <m:t>𝑥</m:t>
                                      </m:r>
                                    </m:e>
                                  </m:acc>
                                </m:e>
                                <m:sub>
                                  <m:r>
                                    <a:rPr lang="en-US" sz="2800" i="1">
                                      <a:latin typeface="Cambria Math" panose="02040503050406030204" pitchFamily="18" charset="0"/>
                                    </a:rPr>
                                    <m:t>𝑖</m:t>
                                  </m:r>
                                </m:sub>
                              </m:sSub>
                            </m:e>
                          </m:d>
                        </m:num>
                        <m:den>
                          <m:acc>
                            <m:accPr>
                              <m:chr m:val="̃"/>
                              <m:ctrlPr>
                                <a:rPr lang="en-US" sz="2800" i="1">
                                  <a:latin typeface="Cambria Math" panose="02040503050406030204" pitchFamily="18" charset="0"/>
                                </a:rPr>
                              </m:ctrlPr>
                            </m:accPr>
                            <m:e>
                              <m:r>
                                <a:rPr lang="en-US" sz="2800" i="1">
                                  <a:latin typeface="Cambria Math" panose="02040503050406030204" pitchFamily="18" charset="0"/>
                                </a:rPr>
                                <m:t>𝑦</m:t>
                              </m:r>
                            </m:e>
                          </m:acc>
                          <m:r>
                            <a:rPr lang="en-US" sz="2800" b="0" i="1" smtClean="0">
                              <a:latin typeface="Cambria Math" panose="02040503050406030204" pitchFamily="18" charset="0"/>
                            </a:rPr>
                            <m:t>+</m:t>
                          </m:r>
                          <m:nary>
                            <m:naryPr>
                              <m:chr m:val="∑"/>
                              <m:ctrlPr>
                                <a:rPr lang="en-US" sz="2800" b="0" i="1" smtClean="0">
                                  <a:latin typeface="Cambria Math" panose="02040503050406030204" pitchFamily="18" charset="0"/>
                                </a:rPr>
                              </m:ctrlPr>
                            </m:naryPr>
                            <m:sub>
                              <m:r>
                                <m:rPr>
                                  <m:brk m:alnAt="23"/>
                                </m:rPr>
                                <a:rPr lang="en-US" sz="2800" b="0" i="1" smtClean="0">
                                  <a:latin typeface="Cambria Math" panose="02040503050406030204" pitchFamily="18" charset="0"/>
                                </a:rPr>
                                <m:t>𝑖</m:t>
                              </m:r>
                              <m:r>
                                <a:rPr lang="en-US" sz="2800" b="0" i="1" smtClean="0">
                                  <a:latin typeface="Cambria Math" panose="02040503050406030204" pitchFamily="18" charset="0"/>
                                </a:rPr>
                                <m:t>=</m:t>
                              </m:r>
                              <m:r>
                                <m:rPr>
                                  <m:brk m:alnAt="23"/>
                                </m:rPr>
                                <a:rPr lang="en-US" sz="2800" b="0" i="1" smtClean="0">
                                  <a:latin typeface="Cambria Math" panose="02040503050406030204" pitchFamily="18" charset="0"/>
                                </a:rPr>
                                <m:t>1</m:t>
                              </m:r>
                            </m:sub>
                            <m:sup>
                              <m:r>
                                <a:rPr lang="en-US" sz="2800" b="0" i="1" smtClean="0">
                                  <a:latin typeface="Cambria Math" panose="02040503050406030204" pitchFamily="18" charset="0"/>
                                </a:rPr>
                                <m:t>𝑁</m:t>
                              </m:r>
                            </m:sup>
                            <m:e>
                              <m:func>
                                <m:funcPr>
                                  <m:ctrlPr>
                                    <a:rPr lang="en-US" sz="2800" b="0" i="1" smtClean="0">
                                      <a:latin typeface="Cambria Math" panose="02040503050406030204" pitchFamily="18" charset="0"/>
                                    </a:rPr>
                                  </m:ctrlPr>
                                </m:funcPr>
                                <m:fName>
                                  <m:r>
                                    <m:rPr>
                                      <m:sty m:val="p"/>
                                    </m:rPr>
                                    <a:rPr lang="en-US" sz="2800" b="0" i="0" smtClean="0">
                                      <a:latin typeface="Cambria Math" panose="02040503050406030204" pitchFamily="18" charset="0"/>
                                    </a:rPr>
                                    <m:t>sgn</m:t>
                                  </m:r>
                                </m:fName>
                                <m:e>
                                  <m:d>
                                    <m:dPr>
                                      <m:ctrlPr>
                                        <a:rPr lang="en-US" sz="2800" b="0" i="1" smtClean="0">
                                          <a:latin typeface="Cambria Math" panose="02040503050406030204" pitchFamily="18" charset="0"/>
                                        </a:rPr>
                                      </m:ctrlPr>
                                    </m:dPr>
                                    <m:e>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𝑏</m:t>
                                          </m:r>
                                        </m:e>
                                        <m:sub>
                                          <m:r>
                                            <a:rPr lang="en-US" sz="2800" b="0" i="1" smtClean="0">
                                              <a:latin typeface="Cambria Math" panose="02040503050406030204" pitchFamily="18" charset="0"/>
                                            </a:rPr>
                                            <m:t>𝑖</m:t>
                                          </m:r>
                                        </m:sub>
                                      </m:sSub>
                                    </m:e>
                                  </m:d>
                                  <m:sSub>
                                    <m:sSubPr>
                                      <m:ctrlPr>
                                        <a:rPr lang="en-US" sz="2800" i="1">
                                          <a:latin typeface="Cambria Math" panose="02040503050406030204" pitchFamily="18" charset="0"/>
                                        </a:rPr>
                                      </m:ctrlPr>
                                    </m:sSubPr>
                                    <m:e>
                                      <m:r>
                                        <a:rPr lang="en-US" sz="2800" i="1">
                                          <a:latin typeface="Cambria Math" panose="02040503050406030204" pitchFamily="18" charset="0"/>
                                        </a:rPr>
                                        <m:t>𝑏</m:t>
                                      </m:r>
                                    </m:e>
                                    <m:sub>
                                      <m:r>
                                        <a:rPr lang="en-US" sz="2800" i="1">
                                          <a:latin typeface="Cambria Math" panose="02040503050406030204" pitchFamily="18" charset="0"/>
                                        </a:rPr>
                                        <m:t>𝑖</m:t>
                                      </m:r>
                                    </m:sub>
                                  </m:sSub>
                                  <m:sSub>
                                    <m:sSubPr>
                                      <m:ctrlPr>
                                        <a:rPr lang="en-US" sz="2800" i="1" smtClean="0">
                                          <a:latin typeface="Cambria Math" panose="02040503050406030204" pitchFamily="18" charset="0"/>
                                        </a:rPr>
                                      </m:ctrlPr>
                                    </m:sSubPr>
                                    <m:e>
                                      <m:acc>
                                        <m:accPr>
                                          <m:chr m:val="̃"/>
                                          <m:ctrlPr>
                                            <a:rPr lang="en-US" sz="2800" b="0" i="1" smtClean="0">
                                              <a:latin typeface="Cambria Math" panose="02040503050406030204" pitchFamily="18" charset="0"/>
                                            </a:rPr>
                                          </m:ctrlPr>
                                        </m:accPr>
                                        <m:e>
                                          <m:r>
                                            <a:rPr lang="en-US" sz="2800" b="0" i="1" smtClean="0">
                                              <a:latin typeface="Cambria Math" panose="02040503050406030204" pitchFamily="18" charset="0"/>
                                            </a:rPr>
                                            <m:t>𝑥</m:t>
                                          </m:r>
                                        </m:e>
                                      </m:acc>
                                    </m:e>
                                    <m:sub>
                                      <m:r>
                                        <a:rPr lang="en-US" sz="2800" b="0" i="1" smtClean="0">
                                          <a:latin typeface="Cambria Math" panose="02040503050406030204" pitchFamily="18" charset="0"/>
                                        </a:rPr>
                                        <m:t>𝑖</m:t>
                                      </m:r>
                                    </m:sub>
                                  </m:sSub>
                                </m:e>
                              </m:func>
                            </m:e>
                          </m:nary>
                        </m:den>
                      </m:f>
                    </m:oMath>
                  </m:oMathPara>
                </a14:m>
                <a:endParaRPr lang="en-US" sz="2800" dirty="0"/>
              </a:p>
            </p:txBody>
          </p:sp>
        </mc:Choice>
        <mc:Fallback>
          <p:sp>
            <p:nvSpPr>
              <p:cNvPr id="4" name="TextBox 3">
                <a:extLst>
                  <a:ext uri="{FF2B5EF4-FFF2-40B4-BE49-F238E27FC236}">
                    <a16:creationId xmlns:a16="http://schemas.microsoft.com/office/drawing/2014/main" id="{F2844DBB-625C-EFFA-D34A-A2DEAC21BAD9}"/>
                  </a:ext>
                </a:extLst>
              </p:cNvPr>
              <p:cNvSpPr txBox="1">
                <a:spLocks noRot="1" noChangeAspect="1" noMove="1" noResize="1" noEditPoints="1" noAdjustHandles="1" noChangeArrowheads="1" noChangeShapeType="1" noTextEdit="1"/>
              </p:cNvSpPr>
              <p:nvPr/>
            </p:nvSpPr>
            <p:spPr>
              <a:xfrm>
                <a:off x="567186" y="2432428"/>
                <a:ext cx="5801530" cy="1002839"/>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0556809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II: Linear Regression (analytical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6" name="Rectangle 9">
            <a:extLst>
              <a:ext uri="{FF2B5EF4-FFF2-40B4-BE49-F238E27FC236}">
                <a16:creationId xmlns:a16="http://schemas.microsoft.com/office/drawing/2014/main" id="{FDE0D74A-F952-6098-4DF6-2DCE2D0865E0}"/>
              </a:ext>
            </a:extLst>
          </p:cNvPr>
          <p:cNvSpPr>
            <a:spLocks noChangeArrowheads="1"/>
          </p:cNvSpPr>
          <p:nvPr/>
        </p:nvSpPr>
        <p:spPr bwMode="auto">
          <a:xfrm>
            <a:off x="7181672" y="3764969"/>
            <a:ext cx="2084777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3" name="TextBox 12">
            <a:extLst>
              <a:ext uri="{FF2B5EF4-FFF2-40B4-BE49-F238E27FC236}">
                <a16:creationId xmlns:a16="http://schemas.microsoft.com/office/drawing/2014/main" id="{070393DC-87EA-E7FE-0CC1-E9FA25C04603}"/>
              </a:ext>
            </a:extLst>
          </p:cNvPr>
          <p:cNvSpPr txBox="1"/>
          <p:nvPr/>
        </p:nvSpPr>
        <p:spPr>
          <a:xfrm>
            <a:off x="980574" y="1658471"/>
            <a:ext cx="9703468" cy="461665"/>
          </a:xfrm>
          <a:prstGeom prst="rect">
            <a:avLst/>
          </a:prstGeom>
          <a:noFill/>
        </p:spPr>
        <p:txBody>
          <a:bodyPr wrap="square">
            <a:spAutoFit/>
          </a:bodyPr>
          <a:lstStyle/>
          <a:p>
            <a:r>
              <a:rPr lang="en-US" sz="2400" b="1" dirty="0">
                <a:solidFill>
                  <a:srgbClr val="0070C0"/>
                </a:solidFill>
              </a:rPr>
              <a:t>Assessing the impact of an individual explanatory variable</a:t>
            </a:r>
          </a:p>
        </p:txBody>
      </p:sp>
      <p:pic>
        <p:nvPicPr>
          <p:cNvPr id="8" name="Picture 7">
            <a:extLst>
              <a:ext uri="{FF2B5EF4-FFF2-40B4-BE49-F238E27FC236}">
                <a16:creationId xmlns:a16="http://schemas.microsoft.com/office/drawing/2014/main" id="{AC1EE1B3-354B-CD3C-0E4D-7A9DD2D35ADC}"/>
              </a:ext>
            </a:extLst>
          </p:cNvPr>
          <p:cNvPicPr>
            <a:picLocks noChangeAspect="1"/>
          </p:cNvPicPr>
          <p:nvPr/>
        </p:nvPicPr>
        <p:blipFill>
          <a:blip r:embed="rId3"/>
          <a:stretch>
            <a:fillRect/>
          </a:stretch>
        </p:blipFill>
        <p:spPr>
          <a:xfrm>
            <a:off x="7020331" y="2241229"/>
            <a:ext cx="5086350" cy="4505325"/>
          </a:xfrm>
          <a:prstGeom prst="rect">
            <a:avLst/>
          </a:prstGeom>
        </p:spPr>
      </p:pic>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F2844DBB-625C-EFFA-D34A-A2DEAC21BAD9}"/>
                  </a:ext>
                </a:extLst>
              </p:cNvPr>
              <p:cNvSpPr txBox="1"/>
              <p:nvPr/>
            </p:nvSpPr>
            <p:spPr>
              <a:xfrm>
                <a:off x="567186" y="2432428"/>
                <a:ext cx="5801530" cy="1002839"/>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en-US" sz="2800" b="0" i="1" smtClean="0">
                              <a:latin typeface="Cambria Math" panose="02040503050406030204" pitchFamily="18" charset="0"/>
                            </a:rPr>
                          </m:ctrlPr>
                        </m:accPr>
                        <m:e>
                          <m:r>
                            <a:rPr lang="en-US" sz="2800" b="0" i="1" smtClean="0">
                              <a:latin typeface="Cambria Math" panose="02040503050406030204" pitchFamily="18" charset="0"/>
                            </a:rPr>
                            <m:t>h</m:t>
                          </m:r>
                        </m:e>
                      </m:acc>
                      <m:d>
                        <m:dPr>
                          <m:ctrlPr>
                            <a:rPr lang="en-US" sz="2800" b="0" i="1" smtClean="0">
                              <a:latin typeface="Cambria Math" panose="02040503050406030204" pitchFamily="18" charset="0"/>
                            </a:rPr>
                          </m:ctrlPr>
                        </m:dPr>
                        <m:e>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ea typeface="Cambria Math" panose="02040503050406030204" pitchFamily="18" charset="0"/>
                                </a:rPr>
                                <m:t>ɛ</m:t>
                              </m:r>
                            </m:e>
                            <m:sub>
                              <m:r>
                                <a:rPr lang="en-US" sz="2800" b="0" i="1" smtClean="0">
                                  <a:latin typeface="Cambria Math" panose="02040503050406030204" pitchFamily="18" charset="0"/>
                                </a:rPr>
                                <m:t>𝑐</m:t>
                              </m:r>
                            </m:sub>
                          </m:sSub>
                          <m:r>
                            <a:rPr lang="en-US" sz="2800" b="0" i="1" smtClean="0">
                              <a:latin typeface="Cambria Math" panose="02040503050406030204" pitchFamily="18" charset="0"/>
                            </a:rPr>
                            <m:t>,</m:t>
                          </m:r>
                          <m:r>
                            <a:rPr lang="en-US" sz="2800" b="0" i="1" smtClean="0">
                              <a:latin typeface="Cambria Math" panose="02040503050406030204" pitchFamily="18" charset="0"/>
                            </a:rPr>
                            <m:t>𝑏</m:t>
                          </m:r>
                        </m:e>
                      </m:d>
                      <m:r>
                        <a:rPr lang="en-US" sz="2800" i="1" smtClean="0">
                          <a:latin typeface="Cambria Math" panose="02040503050406030204" pitchFamily="18" charset="0"/>
                        </a:rPr>
                        <m:t>=</m:t>
                      </m:r>
                      <m:f>
                        <m:fPr>
                          <m:ctrlPr>
                            <a:rPr lang="en-US" sz="2800" i="1" smtClean="0">
                              <a:latin typeface="Cambria Math" panose="02040503050406030204" pitchFamily="18" charset="0"/>
                            </a:rPr>
                          </m:ctrlPr>
                        </m:fPr>
                        <m:num>
                          <m:sSub>
                            <m:sSubPr>
                              <m:ctrlPr>
                                <a:rPr lang="en-US" sz="2800" i="1" smtClean="0">
                                  <a:latin typeface="Cambria Math" panose="02040503050406030204" pitchFamily="18" charset="0"/>
                                </a:rPr>
                              </m:ctrlPr>
                            </m:sSubPr>
                            <m:e>
                              <m:r>
                                <a:rPr lang="en-US" sz="2800" i="1" smtClean="0">
                                  <a:latin typeface="Cambria Math" panose="02040503050406030204" pitchFamily="18" charset="0"/>
                                  <a:ea typeface="Cambria Math" panose="02040503050406030204" pitchFamily="18" charset="0"/>
                                </a:rPr>
                                <m:t>ɛ</m:t>
                              </m:r>
                            </m:e>
                            <m:sub>
                              <m:r>
                                <a:rPr lang="en-US" sz="2800" b="0" i="1" smtClean="0">
                                  <a:latin typeface="Cambria Math" panose="02040503050406030204" pitchFamily="18" charset="0"/>
                                </a:rPr>
                                <m:t>𝑐</m:t>
                              </m:r>
                            </m:sub>
                          </m:sSub>
                          <m:r>
                            <a:rPr lang="en-US" sz="2800" b="0" i="1" smtClean="0">
                              <a:latin typeface="Cambria Math" panose="02040503050406030204" pitchFamily="18" charset="0"/>
                            </a:rPr>
                            <m:t>−</m:t>
                          </m:r>
                          <m:d>
                            <m:dPr>
                              <m:begChr m:val="|"/>
                              <m:endChr m:val="|"/>
                              <m:ctrlPr>
                                <a:rPr lang="en-US" sz="2800" b="0" i="1" smtClean="0">
                                  <a:latin typeface="Cambria Math" panose="02040503050406030204" pitchFamily="18" charset="0"/>
                                </a:rPr>
                              </m:ctrlPr>
                            </m:dPr>
                            <m:e>
                              <m:acc>
                                <m:accPr>
                                  <m:chr m:val="̃"/>
                                  <m:ctrlPr>
                                    <a:rPr lang="en-US" sz="2800" b="0" i="1" smtClean="0">
                                      <a:latin typeface="Cambria Math" panose="02040503050406030204" pitchFamily="18" charset="0"/>
                                    </a:rPr>
                                  </m:ctrlPr>
                                </m:accPr>
                                <m:e>
                                  <m:r>
                                    <a:rPr lang="en-US" sz="2800" b="0" i="1" smtClean="0">
                                      <a:latin typeface="Cambria Math" panose="02040503050406030204" pitchFamily="18" charset="0"/>
                                    </a:rPr>
                                    <m:t>𝑦</m:t>
                                  </m:r>
                                </m:e>
                              </m:acc>
                              <m:r>
                                <a:rPr lang="en-US" sz="2800" b="0" i="1" smtClean="0">
                                  <a:latin typeface="Cambria Math" panose="02040503050406030204" pitchFamily="18" charset="0"/>
                                </a:rPr>
                                <m:t>−</m:t>
                              </m:r>
                              <m:nary>
                                <m:naryPr>
                                  <m:chr m:val="∑"/>
                                  <m:ctrlPr>
                                    <a:rPr lang="en-US" sz="2800" i="1">
                                      <a:latin typeface="Cambria Math" panose="02040503050406030204" pitchFamily="18" charset="0"/>
                                    </a:rPr>
                                  </m:ctrlPr>
                                </m:naryPr>
                                <m:sub>
                                  <m:r>
                                    <m:rPr>
                                      <m:brk m:alnAt="23"/>
                                    </m:rPr>
                                    <a:rPr lang="en-US" sz="2800" i="1">
                                      <a:latin typeface="Cambria Math" panose="02040503050406030204" pitchFamily="18" charset="0"/>
                                    </a:rPr>
                                    <m:t>𝑖</m:t>
                                  </m:r>
                                  <m:r>
                                    <a:rPr lang="en-US" sz="2800" i="1">
                                      <a:latin typeface="Cambria Math" panose="02040503050406030204" pitchFamily="18" charset="0"/>
                                    </a:rPr>
                                    <m:t>=</m:t>
                                  </m:r>
                                  <m:r>
                                    <m:rPr>
                                      <m:brk m:alnAt="23"/>
                                    </m:rPr>
                                    <a:rPr lang="en-US" sz="2800" i="1">
                                      <a:latin typeface="Cambria Math" panose="02040503050406030204" pitchFamily="18" charset="0"/>
                                    </a:rPr>
                                    <m:t>1</m:t>
                                  </m:r>
                                </m:sub>
                                <m:sup>
                                  <m:r>
                                    <a:rPr lang="en-US" sz="2800" i="1">
                                      <a:latin typeface="Cambria Math" panose="02040503050406030204" pitchFamily="18" charset="0"/>
                                    </a:rPr>
                                    <m:t>𝑁</m:t>
                                  </m:r>
                                </m:sup>
                                <m:e>
                                  <m:sSub>
                                    <m:sSubPr>
                                      <m:ctrlPr>
                                        <a:rPr lang="en-US" sz="2800" i="1">
                                          <a:latin typeface="Cambria Math" panose="02040503050406030204" pitchFamily="18" charset="0"/>
                                        </a:rPr>
                                      </m:ctrlPr>
                                    </m:sSubPr>
                                    <m:e>
                                      <m:r>
                                        <a:rPr lang="en-US" sz="2800" i="1">
                                          <a:latin typeface="Cambria Math" panose="02040503050406030204" pitchFamily="18" charset="0"/>
                                        </a:rPr>
                                        <m:t>𝑏</m:t>
                                      </m:r>
                                    </m:e>
                                    <m:sub>
                                      <m:r>
                                        <a:rPr lang="en-US" sz="2800" i="1">
                                          <a:latin typeface="Cambria Math" panose="02040503050406030204" pitchFamily="18" charset="0"/>
                                        </a:rPr>
                                        <m:t>𝑖</m:t>
                                      </m:r>
                                    </m:sub>
                                  </m:sSub>
                                </m:e>
                              </m:nary>
                              <m:sSub>
                                <m:sSubPr>
                                  <m:ctrlPr>
                                    <a:rPr lang="en-US" sz="2800" i="1">
                                      <a:latin typeface="Cambria Math" panose="02040503050406030204" pitchFamily="18" charset="0"/>
                                    </a:rPr>
                                  </m:ctrlPr>
                                </m:sSubPr>
                                <m:e>
                                  <m:acc>
                                    <m:accPr>
                                      <m:chr m:val="̃"/>
                                      <m:ctrlPr>
                                        <a:rPr lang="en-US" sz="2800" i="1">
                                          <a:latin typeface="Cambria Math" panose="02040503050406030204" pitchFamily="18" charset="0"/>
                                        </a:rPr>
                                      </m:ctrlPr>
                                    </m:accPr>
                                    <m:e>
                                      <m:r>
                                        <a:rPr lang="en-US" sz="2800" i="1">
                                          <a:latin typeface="Cambria Math" panose="02040503050406030204" pitchFamily="18" charset="0"/>
                                        </a:rPr>
                                        <m:t>𝑥</m:t>
                                      </m:r>
                                    </m:e>
                                  </m:acc>
                                </m:e>
                                <m:sub>
                                  <m:r>
                                    <a:rPr lang="en-US" sz="2800" i="1">
                                      <a:latin typeface="Cambria Math" panose="02040503050406030204" pitchFamily="18" charset="0"/>
                                    </a:rPr>
                                    <m:t>𝑖</m:t>
                                  </m:r>
                                </m:sub>
                              </m:sSub>
                            </m:e>
                          </m:d>
                        </m:num>
                        <m:den>
                          <m:acc>
                            <m:accPr>
                              <m:chr m:val="̃"/>
                              <m:ctrlPr>
                                <a:rPr lang="en-US" sz="2800" i="1">
                                  <a:latin typeface="Cambria Math" panose="02040503050406030204" pitchFamily="18" charset="0"/>
                                </a:rPr>
                              </m:ctrlPr>
                            </m:accPr>
                            <m:e>
                              <m:r>
                                <a:rPr lang="en-US" sz="2800" i="1">
                                  <a:latin typeface="Cambria Math" panose="02040503050406030204" pitchFamily="18" charset="0"/>
                                </a:rPr>
                                <m:t>𝑦</m:t>
                              </m:r>
                            </m:e>
                          </m:acc>
                          <m:r>
                            <a:rPr lang="en-US" sz="2800" b="0" i="1" smtClean="0">
                              <a:latin typeface="Cambria Math" panose="02040503050406030204" pitchFamily="18" charset="0"/>
                            </a:rPr>
                            <m:t>+</m:t>
                          </m:r>
                          <m:nary>
                            <m:naryPr>
                              <m:chr m:val="∑"/>
                              <m:ctrlPr>
                                <a:rPr lang="en-US" sz="2800" b="0" i="1" smtClean="0">
                                  <a:latin typeface="Cambria Math" panose="02040503050406030204" pitchFamily="18" charset="0"/>
                                </a:rPr>
                              </m:ctrlPr>
                            </m:naryPr>
                            <m:sub>
                              <m:r>
                                <m:rPr>
                                  <m:brk m:alnAt="23"/>
                                </m:rPr>
                                <a:rPr lang="en-US" sz="2800" b="0" i="1" smtClean="0">
                                  <a:latin typeface="Cambria Math" panose="02040503050406030204" pitchFamily="18" charset="0"/>
                                </a:rPr>
                                <m:t>𝑖</m:t>
                              </m:r>
                              <m:r>
                                <a:rPr lang="en-US" sz="2800" b="0" i="1" smtClean="0">
                                  <a:latin typeface="Cambria Math" panose="02040503050406030204" pitchFamily="18" charset="0"/>
                                </a:rPr>
                                <m:t>=</m:t>
                              </m:r>
                              <m:r>
                                <m:rPr>
                                  <m:brk m:alnAt="23"/>
                                </m:rPr>
                                <a:rPr lang="en-US" sz="2800" b="0" i="1" smtClean="0">
                                  <a:latin typeface="Cambria Math" panose="02040503050406030204" pitchFamily="18" charset="0"/>
                                </a:rPr>
                                <m:t>1</m:t>
                              </m:r>
                            </m:sub>
                            <m:sup>
                              <m:r>
                                <a:rPr lang="en-US" sz="2800" b="0" i="1" smtClean="0">
                                  <a:latin typeface="Cambria Math" panose="02040503050406030204" pitchFamily="18" charset="0"/>
                                </a:rPr>
                                <m:t>𝑁</m:t>
                              </m:r>
                            </m:sup>
                            <m:e>
                              <m:func>
                                <m:funcPr>
                                  <m:ctrlPr>
                                    <a:rPr lang="en-US" sz="2800" b="0" i="1" smtClean="0">
                                      <a:latin typeface="Cambria Math" panose="02040503050406030204" pitchFamily="18" charset="0"/>
                                    </a:rPr>
                                  </m:ctrlPr>
                                </m:funcPr>
                                <m:fName>
                                  <m:r>
                                    <m:rPr>
                                      <m:sty m:val="p"/>
                                    </m:rPr>
                                    <a:rPr lang="en-US" sz="2800" b="0" i="0" smtClean="0">
                                      <a:latin typeface="Cambria Math" panose="02040503050406030204" pitchFamily="18" charset="0"/>
                                    </a:rPr>
                                    <m:t>sgn</m:t>
                                  </m:r>
                                </m:fName>
                                <m:e>
                                  <m:d>
                                    <m:dPr>
                                      <m:ctrlPr>
                                        <a:rPr lang="en-US" sz="2800" b="0" i="1" smtClean="0">
                                          <a:latin typeface="Cambria Math" panose="02040503050406030204" pitchFamily="18" charset="0"/>
                                        </a:rPr>
                                      </m:ctrlPr>
                                    </m:dPr>
                                    <m:e>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𝑏</m:t>
                                          </m:r>
                                        </m:e>
                                        <m:sub>
                                          <m:r>
                                            <a:rPr lang="en-US" sz="2800" b="0" i="1" smtClean="0">
                                              <a:latin typeface="Cambria Math" panose="02040503050406030204" pitchFamily="18" charset="0"/>
                                            </a:rPr>
                                            <m:t>𝑖</m:t>
                                          </m:r>
                                        </m:sub>
                                      </m:sSub>
                                    </m:e>
                                  </m:d>
                                  <m:sSub>
                                    <m:sSubPr>
                                      <m:ctrlPr>
                                        <a:rPr lang="en-US" sz="2800" i="1">
                                          <a:latin typeface="Cambria Math" panose="02040503050406030204" pitchFamily="18" charset="0"/>
                                        </a:rPr>
                                      </m:ctrlPr>
                                    </m:sSubPr>
                                    <m:e>
                                      <m:r>
                                        <a:rPr lang="en-US" sz="2800" i="1">
                                          <a:latin typeface="Cambria Math" panose="02040503050406030204" pitchFamily="18" charset="0"/>
                                        </a:rPr>
                                        <m:t>𝑏</m:t>
                                      </m:r>
                                    </m:e>
                                    <m:sub>
                                      <m:r>
                                        <a:rPr lang="en-US" sz="2800" i="1">
                                          <a:latin typeface="Cambria Math" panose="02040503050406030204" pitchFamily="18" charset="0"/>
                                        </a:rPr>
                                        <m:t>𝑖</m:t>
                                      </m:r>
                                    </m:sub>
                                  </m:sSub>
                                  <m:sSub>
                                    <m:sSubPr>
                                      <m:ctrlPr>
                                        <a:rPr lang="en-US" sz="2800" i="1" smtClean="0">
                                          <a:latin typeface="Cambria Math" panose="02040503050406030204" pitchFamily="18" charset="0"/>
                                        </a:rPr>
                                      </m:ctrlPr>
                                    </m:sSubPr>
                                    <m:e>
                                      <m:acc>
                                        <m:accPr>
                                          <m:chr m:val="̃"/>
                                          <m:ctrlPr>
                                            <a:rPr lang="en-US" sz="2800" b="0" i="1" smtClean="0">
                                              <a:latin typeface="Cambria Math" panose="02040503050406030204" pitchFamily="18" charset="0"/>
                                            </a:rPr>
                                          </m:ctrlPr>
                                        </m:accPr>
                                        <m:e>
                                          <m:r>
                                            <a:rPr lang="en-US" sz="2800" b="0" i="1" smtClean="0">
                                              <a:latin typeface="Cambria Math" panose="02040503050406030204" pitchFamily="18" charset="0"/>
                                            </a:rPr>
                                            <m:t>𝑥</m:t>
                                          </m:r>
                                        </m:e>
                                      </m:acc>
                                    </m:e>
                                    <m:sub>
                                      <m:r>
                                        <a:rPr lang="en-US" sz="2800" b="0" i="1" smtClean="0">
                                          <a:latin typeface="Cambria Math" panose="02040503050406030204" pitchFamily="18" charset="0"/>
                                        </a:rPr>
                                        <m:t>𝑖</m:t>
                                      </m:r>
                                    </m:sub>
                                  </m:sSub>
                                </m:e>
                              </m:func>
                            </m:e>
                          </m:nary>
                        </m:den>
                      </m:f>
                    </m:oMath>
                  </m:oMathPara>
                </a14:m>
                <a:endParaRPr lang="en-US" sz="2800" dirty="0"/>
              </a:p>
            </p:txBody>
          </p:sp>
        </mc:Choice>
        <mc:Fallback>
          <p:sp>
            <p:nvSpPr>
              <p:cNvPr id="4" name="TextBox 3">
                <a:extLst>
                  <a:ext uri="{FF2B5EF4-FFF2-40B4-BE49-F238E27FC236}">
                    <a16:creationId xmlns:a16="http://schemas.microsoft.com/office/drawing/2014/main" id="{F2844DBB-625C-EFFA-D34A-A2DEAC21BAD9}"/>
                  </a:ext>
                </a:extLst>
              </p:cNvPr>
              <p:cNvSpPr txBox="1">
                <a:spLocks noRot="1" noChangeAspect="1" noMove="1" noResize="1" noEditPoints="1" noAdjustHandles="1" noChangeArrowheads="1" noChangeShapeType="1" noTextEdit="1"/>
              </p:cNvSpPr>
              <p:nvPr/>
            </p:nvSpPr>
            <p:spPr>
              <a:xfrm>
                <a:off x="567186" y="2432428"/>
                <a:ext cx="5801530" cy="1002839"/>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26EB0581-80BE-A9AC-0F77-9CE5C445FF40}"/>
                  </a:ext>
                </a:extLst>
              </p:cNvPr>
              <p:cNvSpPr txBox="1"/>
              <p:nvPr/>
            </p:nvSpPr>
            <p:spPr>
              <a:xfrm>
                <a:off x="567186" y="3938512"/>
                <a:ext cx="3347556" cy="476990"/>
              </a:xfrm>
              <a:prstGeom prst="rect">
                <a:avLst/>
              </a:prstGeom>
              <a:noFill/>
            </p:spPr>
            <p:txBody>
              <a:bodyPr wrap="square">
                <a:spAutoFit/>
              </a:bodyPr>
              <a:lstStyle/>
              <a:p>
                <a14:m>
                  <m:oMathPara xmlns:m="http://schemas.openxmlformats.org/officeDocument/2006/math">
                    <m:oMathParaPr>
                      <m:jc m:val="centerGroup"/>
                    </m:oMathParaPr>
                    <m:oMath xmlns:m="http://schemas.openxmlformats.org/officeDocument/2006/math">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𝑏</m:t>
                          </m:r>
                        </m:e>
                        <m:sup>
                          <m:r>
                            <a:rPr lang="en-US" sz="2400" b="0" i="1" smtClean="0">
                              <a:latin typeface="Cambria Math" panose="02040503050406030204" pitchFamily="18" charset="0"/>
                            </a:rPr>
                            <m:t>(</m:t>
                          </m:r>
                          <m:r>
                            <a:rPr lang="en-US" sz="2400" b="0" i="1" smtClean="0">
                              <a:latin typeface="Cambria Math" panose="02040503050406030204" pitchFamily="18" charset="0"/>
                            </a:rPr>
                            <m:t>𝑛</m:t>
                          </m:r>
                          <m:r>
                            <a:rPr lang="en-US" sz="2400" b="0" i="1" smtClean="0">
                              <a:latin typeface="Cambria Math" panose="02040503050406030204" pitchFamily="18" charset="0"/>
                            </a:rPr>
                            <m:t>)</m:t>
                          </m:r>
                        </m:sup>
                      </m:sSup>
                      <m:r>
                        <a:rPr lang="en-US" sz="2400" b="0" i="1" smtClean="0">
                          <a:latin typeface="Cambria Math" panose="02040503050406030204" pitchFamily="18" charset="0"/>
                        </a:rPr>
                        <m:t>=</m:t>
                      </m:r>
                      <m:d>
                        <m:dPr>
                          <m:ctrlPr>
                            <a:rPr lang="en-US" sz="2400" b="0" i="1" smtClean="0">
                              <a:latin typeface="Cambria Math" panose="02040503050406030204" pitchFamily="18" charset="0"/>
                            </a:rPr>
                          </m:ctrlPr>
                        </m:dPr>
                        <m:e>
                          <m:r>
                            <a:rPr lang="en-US" sz="2400" i="1">
                              <a:latin typeface="Cambria Math" panose="02040503050406030204" pitchFamily="18" charset="0"/>
                            </a:rPr>
                            <m:t>𝑏</m:t>
                          </m:r>
                          <m:d>
                            <m:dPr>
                              <m:ctrlPr>
                                <a:rPr lang="en-US" sz="2400" i="1">
                                  <a:latin typeface="Cambria Math" panose="02040503050406030204" pitchFamily="18" charset="0"/>
                                </a:rPr>
                              </m:ctrlPr>
                            </m:dPr>
                            <m:e>
                              <m:r>
                                <a:rPr lang="en-US" sz="2400" i="1">
                                  <a:latin typeface="Cambria Math" panose="02040503050406030204" pitchFamily="18" charset="0"/>
                                </a:rPr>
                                <m:t>𝑛</m:t>
                              </m:r>
                            </m:e>
                          </m:d>
                          <m:r>
                            <a:rPr lang="en-US" sz="2400" i="1">
                              <a:latin typeface="Cambria Math" panose="02040503050406030204" pitchFamily="18" charset="0"/>
                            </a:rPr>
                            <m:t>=</m:t>
                          </m:r>
                          <m:r>
                            <a:rPr lang="en-US" sz="2400" i="1">
                              <a:latin typeface="Cambria Math" panose="02040503050406030204" pitchFamily="18" charset="0"/>
                            </a:rPr>
                            <m:t>0</m:t>
                          </m:r>
                        </m:e>
                      </m:d>
                    </m:oMath>
                  </m:oMathPara>
                </a14:m>
                <a:endParaRPr lang="en-US" sz="2400" dirty="0"/>
              </a:p>
            </p:txBody>
          </p:sp>
        </mc:Choice>
        <mc:Fallback>
          <p:sp>
            <p:nvSpPr>
              <p:cNvPr id="7" name="TextBox 6">
                <a:extLst>
                  <a:ext uri="{FF2B5EF4-FFF2-40B4-BE49-F238E27FC236}">
                    <a16:creationId xmlns:a16="http://schemas.microsoft.com/office/drawing/2014/main" id="{26EB0581-80BE-A9AC-0F77-9CE5C445FF40}"/>
                  </a:ext>
                </a:extLst>
              </p:cNvPr>
              <p:cNvSpPr txBox="1">
                <a:spLocks noRot="1" noChangeAspect="1" noMove="1" noResize="1" noEditPoints="1" noAdjustHandles="1" noChangeArrowheads="1" noChangeShapeType="1" noTextEdit="1"/>
              </p:cNvSpPr>
              <p:nvPr/>
            </p:nvSpPr>
            <p:spPr>
              <a:xfrm>
                <a:off x="567186" y="3938512"/>
                <a:ext cx="3347556" cy="476990"/>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9742946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II: Linear Regression (analytical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6" name="Rectangle 9">
            <a:extLst>
              <a:ext uri="{FF2B5EF4-FFF2-40B4-BE49-F238E27FC236}">
                <a16:creationId xmlns:a16="http://schemas.microsoft.com/office/drawing/2014/main" id="{FDE0D74A-F952-6098-4DF6-2DCE2D0865E0}"/>
              </a:ext>
            </a:extLst>
          </p:cNvPr>
          <p:cNvSpPr>
            <a:spLocks noChangeArrowheads="1"/>
          </p:cNvSpPr>
          <p:nvPr/>
        </p:nvSpPr>
        <p:spPr bwMode="auto">
          <a:xfrm>
            <a:off x="7181672" y="3764969"/>
            <a:ext cx="2084777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3" name="TextBox 12">
            <a:extLst>
              <a:ext uri="{FF2B5EF4-FFF2-40B4-BE49-F238E27FC236}">
                <a16:creationId xmlns:a16="http://schemas.microsoft.com/office/drawing/2014/main" id="{070393DC-87EA-E7FE-0CC1-E9FA25C04603}"/>
              </a:ext>
            </a:extLst>
          </p:cNvPr>
          <p:cNvSpPr txBox="1"/>
          <p:nvPr/>
        </p:nvSpPr>
        <p:spPr>
          <a:xfrm>
            <a:off x="980574" y="1658471"/>
            <a:ext cx="9703468" cy="461665"/>
          </a:xfrm>
          <a:prstGeom prst="rect">
            <a:avLst/>
          </a:prstGeom>
          <a:noFill/>
        </p:spPr>
        <p:txBody>
          <a:bodyPr wrap="square">
            <a:spAutoFit/>
          </a:bodyPr>
          <a:lstStyle/>
          <a:p>
            <a:r>
              <a:rPr lang="en-US" sz="2400" b="1" dirty="0">
                <a:solidFill>
                  <a:srgbClr val="0070C0"/>
                </a:solidFill>
              </a:rPr>
              <a:t>Assessing the impact of an individual explanatory variable</a:t>
            </a:r>
          </a:p>
        </p:txBody>
      </p:sp>
      <p:pic>
        <p:nvPicPr>
          <p:cNvPr id="8" name="Picture 7">
            <a:extLst>
              <a:ext uri="{FF2B5EF4-FFF2-40B4-BE49-F238E27FC236}">
                <a16:creationId xmlns:a16="http://schemas.microsoft.com/office/drawing/2014/main" id="{AC1EE1B3-354B-CD3C-0E4D-7A9DD2D35ADC}"/>
              </a:ext>
            </a:extLst>
          </p:cNvPr>
          <p:cNvPicPr>
            <a:picLocks noChangeAspect="1"/>
          </p:cNvPicPr>
          <p:nvPr/>
        </p:nvPicPr>
        <p:blipFill>
          <a:blip r:embed="rId3"/>
          <a:stretch>
            <a:fillRect/>
          </a:stretch>
        </p:blipFill>
        <p:spPr>
          <a:xfrm>
            <a:off x="7020331" y="2241229"/>
            <a:ext cx="5086350" cy="4505325"/>
          </a:xfrm>
          <a:prstGeom prst="rect">
            <a:avLst/>
          </a:prstGeom>
        </p:spPr>
      </p:pic>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F2844DBB-625C-EFFA-D34A-A2DEAC21BAD9}"/>
                  </a:ext>
                </a:extLst>
              </p:cNvPr>
              <p:cNvSpPr txBox="1"/>
              <p:nvPr/>
            </p:nvSpPr>
            <p:spPr>
              <a:xfrm>
                <a:off x="567186" y="2432428"/>
                <a:ext cx="5801530" cy="1002839"/>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en-US" sz="2800" b="0" i="1" smtClean="0">
                              <a:latin typeface="Cambria Math" panose="02040503050406030204" pitchFamily="18" charset="0"/>
                            </a:rPr>
                          </m:ctrlPr>
                        </m:accPr>
                        <m:e>
                          <m:r>
                            <a:rPr lang="en-US" sz="2800" b="0" i="1" smtClean="0">
                              <a:latin typeface="Cambria Math" panose="02040503050406030204" pitchFamily="18" charset="0"/>
                            </a:rPr>
                            <m:t>h</m:t>
                          </m:r>
                        </m:e>
                      </m:acc>
                      <m:d>
                        <m:dPr>
                          <m:ctrlPr>
                            <a:rPr lang="en-US" sz="2800" b="0" i="1" smtClean="0">
                              <a:latin typeface="Cambria Math" panose="02040503050406030204" pitchFamily="18" charset="0"/>
                            </a:rPr>
                          </m:ctrlPr>
                        </m:dPr>
                        <m:e>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ea typeface="Cambria Math" panose="02040503050406030204" pitchFamily="18" charset="0"/>
                                </a:rPr>
                                <m:t>ɛ</m:t>
                              </m:r>
                            </m:e>
                            <m:sub>
                              <m:r>
                                <a:rPr lang="en-US" sz="2800" b="0" i="1" smtClean="0">
                                  <a:latin typeface="Cambria Math" panose="02040503050406030204" pitchFamily="18" charset="0"/>
                                </a:rPr>
                                <m:t>𝑐</m:t>
                              </m:r>
                            </m:sub>
                          </m:sSub>
                          <m:r>
                            <a:rPr lang="en-US" sz="2800" b="0" i="1" smtClean="0">
                              <a:latin typeface="Cambria Math" panose="02040503050406030204" pitchFamily="18" charset="0"/>
                            </a:rPr>
                            <m:t>,</m:t>
                          </m:r>
                          <m:r>
                            <a:rPr lang="en-US" sz="2800" b="0" i="1" smtClean="0">
                              <a:latin typeface="Cambria Math" panose="02040503050406030204" pitchFamily="18" charset="0"/>
                            </a:rPr>
                            <m:t>𝑏</m:t>
                          </m:r>
                        </m:e>
                      </m:d>
                      <m:r>
                        <a:rPr lang="en-US" sz="2800" i="1" smtClean="0">
                          <a:latin typeface="Cambria Math" panose="02040503050406030204" pitchFamily="18" charset="0"/>
                        </a:rPr>
                        <m:t>=</m:t>
                      </m:r>
                      <m:f>
                        <m:fPr>
                          <m:ctrlPr>
                            <a:rPr lang="en-US" sz="2800" i="1" smtClean="0">
                              <a:latin typeface="Cambria Math" panose="02040503050406030204" pitchFamily="18" charset="0"/>
                            </a:rPr>
                          </m:ctrlPr>
                        </m:fPr>
                        <m:num>
                          <m:sSub>
                            <m:sSubPr>
                              <m:ctrlPr>
                                <a:rPr lang="en-US" sz="2800" i="1" smtClean="0">
                                  <a:latin typeface="Cambria Math" panose="02040503050406030204" pitchFamily="18" charset="0"/>
                                </a:rPr>
                              </m:ctrlPr>
                            </m:sSubPr>
                            <m:e>
                              <m:r>
                                <a:rPr lang="en-US" sz="2800" i="1" smtClean="0">
                                  <a:latin typeface="Cambria Math" panose="02040503050406030204" pitchFamily="18" charset="0"/>
                                  <a:ea typeface="Cambria Math" panose="02040503050406030204" pitchFamily="18" charset="0"/>
                                </a:rPr>
                                <m:t>ɛ</m:t>
                              </m:r>
                            </m:e>
                            <m:sub>
                              <m:r>
                                <a:rPr lang="en-US" sz="2800" b="0" i="1" smtClean="0">
                                  <a:latin typeface="Cambria Math" panose="02040503050406030204" pitchFamily="18" charset="0"/>
                                </a:rPr>
                                <m:t>𝑐</m:t>
                              </m:r>
                            </m:sub>
                          </m:sSub>
                          <m:r>
                            <a:rPr lang="en-US" sz="2800" b="0" i="1" smtClean="0">
                              <a:latin typeface="Cambria Math" panose="02040503050406030204" pitchFamily="18" charset="0"/>
                            </a:rPr>
                            <m:t>−</m:t>
                          </m:r>
                          <m:d>
                            <m:dPr>
                              <m:begChr m:val="|"/>
                              <m:endChr m:val="|"/>
                              <m:ctrlPr>
                                <a:rPr lang="en-US" sz="2800" b="0" i="1" smtClean="0">
                                  <a:latin typeface="Cambria Math" panose="02040503050406030204" pitchFamily="18" charset="0"/>
                                </a:rPr>
                              </m:ctrlPr>
                            </m:dPr>
                            <m:e>
                              <m:acc>
                                <m:accPr>
                                  <m:chr m:val="̃"/>
                                  <m:ctrlPr>
                                    <a:rPr lang="en-US" sz="2800" b="0" i="1" smtClean="0">
                                      <a:latin typeface="Cambria Math" panose="02040503050406030204" pitchFamily="18" charset="0"/>
                                    </a:rPr>
                                  </m:ctrlPr>
                                </m:accPr>
                                <m:e>
                                  <m:r>
                                    <a:rPr lang="en-US" sz="2800" b="0" i="1" smtClean="0">
                                      <a:latin typeface="Cambria Math" panose="02040503050406030204" pitchFamily="18" charset="0"/>
                                    </a:rPr>
                                    <m:t>𝑦</m:t>
                                  </m:r>
                                </m:e>
                              </m:acc>
                              <m:r>
                                <a:rPr lang="en-US" sz="2800" b="0" i="1" smtClean="0">
                                  <a:latin typeface="Cambria Math" panose="02040503050406030204" pitchFamily="18" charset="0"/>
                                </a:rPr>
                                <m:t>−</m:t>
                              </m:r>
                              <m:nary>
                                <m:naryPr>
                                  <m:chr m:val="∑"/>
                                  <m:ctrlPr>
                                    <a:rPr lang="en-US" sz="2800" i="1">
                                      <a:latin typeface="Cambria Math" panose="02040503050406030204" pitchFamily="18" charset="0"/>
                                    </a:rPr>
                                  </m:ctrlPr>
                                </m:naryPr>
                                <m:sub>
                                  <m:r>
                                    <m:rPr>
                                      <m:brk m:alnAt="23"/>
                                    </m:rPr>
                                    <a:rPr lang="en-US" sz="2800" i="1">
                                      <a:latin typeface="Cambria Math" panose="02040503050406030204" pitchFamily="18" charset="0"/>
                                    </a:rPr>
                                    <m:t>𝑖</m:t>
                                  </m:r>
                                  <m:r>
                                    <a:rPr lang="en-US" sz="2800" i="1">
                                      <a:latin typeface="Cambria Math" panose="02040503050406030204" pitchFamily="18" charset="0"/>
                                    </a:rPr>
                                    <m:t>=</m:t>
                                  </m:r>
                                  <m:r>
                                    <m:rPr>
                                      <m:brk m:alnAt="23"/>
                                    </m:rPr>
                                    <a:rPr lang="en-US" sz="2800" i="1">
                                      <a:latin typeface="Cambria Math" panose="02040503050406030204" pitchFamily="18" charset="0"/>
                                    </a:rPr>
                                    <m:t>1</m:t>
                                  </m:r>
                                </m:sub>
                                <m:sup>
                                  <m:r>
                                    <a:rPr lang="en-US" sz="2800" i="1">
                                      <a:latin typeface="Cambria Math" panose="02040503050406030204" pitchFamily="18" charset="0"/>
                                    </a:rPr>
                                    <m:t>𝑁</m:t>
                                  </m:r>
                                </m:sup>
                                <m:e>
                                  <m:sSub>
                                    <m:sSubPr>
                                      <m:ctrlPr>
                                        <a:rPr lang="en-US" sz="2800" i="1">
                                          <a:latin typeface="Cambria Math" panose="02040503050406030204" pitchFamily="18" charset="0"/>
                                        </a:rPr>
                                      </m:ctrlPr>
                                    </m:sSubPr>
                                    <m:e>
                                      <m:r>
                                        <a:rPr lang="en-US" sz="2800" i="1">
                                          <a:latin typeface="Cambria Math" panose="02040503050406030204" pitchFamily="18" charset="0"/>
                                        </a:rPr>
                                        <m:t>𝑏</m:t>
                                      </m:r>
                                    </m:e>
                                    <m:sub>
                                      <m:r>
                                        <a:rPr lang="en-US" sz="2800" i="1">
                                          <a:latin typeface="Cambria Math" panose="02040503050406030204" pitchFamily="18" charset="0"/>
                                        </a:rPr>
                                        <m:t>𝑖</m:t>
                                      </m:r>
                                    </m:sub>
                                  </m:sSub>
                                </m:e>
                              </m:nary>
                              <m:sSub>
                                <m:sSubPr>
                                  <m:ctrlPr>
                                    <a:rPr lang="en-US" sz="2800" i="1">
                                      <a:latin typeface="Cambria Math" panose="02040503050406030204" pitchFamily="18" charset="0"/>
                                    </a:rPr>
                                  </m:ctrlPr>
                                </m:sSubPr>
                                <m:e>
                                  <m:acc>
                                    <m:accPr>
                                      <m:chr m:val="̃"/>
                                      <m:ctrlPr>
                                        <a:rPr lang="en-US" sz="2800" i="1">
                                          <a:latin typeface="Cambria Math" panose="02040503050406030204" pitchFamily="18" charset="0"/>
                                        </a:rPr>
                                      </m:ctrlPr>
                                    </m:accPr>
                                    <m:e>
                                      <m:r>
                                        <a:rPr lang="en-US" sz="2800" i="1">
                                          <a:latin typeface="Cambria Math" panose="02040503050406030204" pitchFamily="18" charset="0"/>
                                        </a:rPr>
                                        <m:t>𝑥</m:t>
                                      </m:r>
                                    </m:e>
                                  </m:acc>
                                </m:e>
                                <m:sub>
                                  <m:r>
                                    <a:rPr lang="en-US" sz="2800" i="1">
                                      <a:latin typeface="Cambria Math" panose="02040503050406030204" pitchFamily="18" charset="0"/>
                                    </a:rPr>
                                    <m:t>𝑖</m:t>
                                  </m:r>
                                </m:sub>
                              </m:sSub>
                            </m:e>
                          </m:d>
                        </m:num>
                        <m:den>
                          <m:acc>
                            <m:accPr>
                              <m:chr m:val="̃"/>
                              <m:ctrlPr>
                                <a:rPr lang="en-US" sz="2800" i="1">
                                  <a:latin typeface="Cambria Math" panose="02040503050406030204" pitchFamily="18" charset="0"/>
                                </a:rPr>
                              </m:ctrlPr>
                            </m:accPr>
                            <m:e>
                              <m:r>
                                <a:rPr lang="en-US" sz="2800" i="1">
                                  <a:latin typeface="Cambria Math" panose="02040503050406030204" pitchFamily="18" charset="0"/>
                                </a:rPr>
                                <m:t>𝑦</m:t>
                              </m:r>
                            </m:e>
                          </m:acc>
                          <m:r>
                            <a:rPr lang="en-US" sz="2800" b="0" i="1" smtClean="0">
                              <a:latin typeface="Cambria Math" panose="02040503050406030204" pitchFamily="18" charset="0"/>
                            </a:rPr>
                            <m:t>+</m:t>
                          </m:r>
                          <m:nary>
                            <m:naryPr>
                              <m:chr m:val="∑"/>
                              <m:ctrlPr>
                                <a:rPr lang="en-US" sz="2800" b="0" i="1" smtClean="0">
                                  <a:latin typeface="Cambria Math" panose="02040503050406030204" pitchFamily="18" charset="0"/>
                                </a:rPr>
                              </m:ctrlPr>
                            </m:naryPr>
                            <m:sub>
                              <m:r>
                                <m:rPr>
                                  <m:brk m:alnAt="23"/>
                                </m:rPr>
                                <a:rPr lang="en-US" sz="2800" b="0" i="1" smtClean="0">
                                  <a:latin typeface="Cambria Math" panose="02040503050406030204" pitchFamily="18" charset="0"/>
                                </a:rPr>
                                <m:t>𝑖</m:t>
                              </m:r>
                              <m:r>
                                <a:rPr lang="en-US" sz="2800" b="0" i="1" smtClean="0">
                                  <a:latin typeface="Cambria Math" panose="02040503050406030204" pitchFamily="18" charset="0"/>
                                </a:rPr>
                                <m:t>=</m:t>
                              </m:r>
                              <m:r>
                                <m:rPr>
                                  <m:brk m:alnAt="23"/>
                                </m:rPr>
                                <a:rPr lang="en-US" sz="2800" b="0" i="1" smtClean="0">
                                  <a:latin typeface="Cambria Math" panose="02040503050406030204" pitchFamily="18" charset="0"/>
                                </a:rPr>
                                <m:t>1</m:t>
                              </m:r>
                            </m:sub>
                            <m:sup>
                              <m:r>
                                <a:rPr lang="en-US" sz="2800" b="0" i="1" smtClean="0">
                                  <a:latin typeface="Cambria Math" panose="02040503050406030204" pitchFamily="18" charset="0"/>
                                </a:rPr>
                                <m:t>𝑁</m:t>
                              </m:r>
                            </m:sup>
                            <m:e>
                              <m:func>
                                <m:funcPr>
                                  <m:ctrlPr>
                                    <a:rPr lang="en-US" sz="2800" b="0" i="1" smtClean="0">
                                      <a:latin typeface="Cambria Math" panose="02040503050406030204" pitchFamily="18" charset="0"/>
                                    </a:rPr>
                                  </m:ctrlPr>
                                </m:funcPr>
                                <m:fName>
                                  <m:r>
                                    <m:rPr>
                                      <m:sty m:val="p"/>
                                    </m:rPr>
                                    <a:rPr lang="en-US" sz="2800" b="0" i="0" smtClean="0">
                                      <a:latin typeface="Cambria Math" panose="02040503050406030204" pitchFamily="18" charset="0"/>
                                    </a:rPr>
                                    <m:t>sgn</m:t>
                                  </m:r>
                                </m:fName>
                                <m:e>
                                  <m:d>
                                    <m:dPr>
                                      <m:ctrlPr>
                                        <a:rPr lang="en-US" sz="2800" b="0" i="1" smtClean="0">
                                          <a:latin typeface="Cambria Math" panose="02040503050406030204" pitchFamily="18" charset="0"/>
                                        </a:rPr>
                                      </m:ctrlPr>
                                    </m:dPr>
                                    <m:e>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𝑏</m:t>
                                          </m:r>
                                        </m:e>
                                        <m:sub>
                                          <m:r>
                                            <a:rPr lang="en-US" sz="2800" b="0" i="1" smtClean="0">
                                              <a:latin typeface="Cambria Math" panose="02040503050406030204" pitchFamily="18" charset="0"/>
                                            </a:rPr>
                                            <m:t>𝑖</m:t>
                                          </m:r>
                                        </m:sub>
                                      </m:sSub>
                                    </m:e>
                                  </m:d>
                                  <m:sSub>
                                    <m:sSubPr>
                                      <m:ctrlPr>
                                        <a:rPr lang="en-US" sz="2800" i="1">
                                          <a:latin typeface="Cambria Math" panose="02040503050406030204" pitchFamily="18" charset="0"/>
                                        </a:rPr>
                                      </m:ctrlPr>
                                    </m:sSubPr>
                                    <m:e>
                                      <m:r>
                                        <a:rPr lang="en-US" sz="2800" i="1">
                                          <a:latin typeface="Cambria Math" panose="02040503050406030204" pitchFamily="18" charset="0"/>
                                        </a:rPr>
                                        <m:t>𝑏</m:t>
                                      </m:r>
                                    </m:e>
                                    <m:sub>
                                      <m:r>
                                        <a:rPr lang="en-US" sz="2800" i="1">
                                          <a:latin typeface="Cambria Math" panose="02040503050406030204" pitchFamily="18" charset="0"/>
                                        </a:rPr>
                                        <m:t>𝑖</m:t>
                                      </m:r>
                                    </m:sub>
                                  </m:sSub>
                                  <m:sSub>
                                    <m:sSubPr>
                                      <m:ctrlPr>
                                        <a:rPr lang="en-US" sz="2800" i="1" smtClean="0">
                                          <a:latin typeface="Cambria Math" panose="02040503050406030204" pitchFamily="18" charset="0"/>
                                        </a:rPr>
                                      </m:ctrlPr>
                                    </m:sSubPr>
                                    <m:e>
                                      <m:acc>
                                        <m:accPr>
                                          <m:chr m:val="̃"/>
                                          <m:ctrlPr>
                                            <a:rPr lang="en-US" sz="2800" b="0" i="1" smtClean="0">
                                              <a:latin typeface="Cambria Math" panose="02040503050406030204" pitchFamily="18" charset="0"/>
                                            </a:rPr>
                                          </m:ctrlPr>
                                        </m:accPr>
                                        <m:e>
                                          <m:r>
                                            <a:rPr lang="en-US" sz="2800" b="0" i="1" smtClean="0">
                                              <a:latin typeface="Cambria Math" panose="02040503050406030204" pitchFamily="18" charset="0"/>
                                            </a:rPr>
                                            <m:t>𝑥</m:t>
                                          </m:r>
                                        </m:e>
                                      </m:acc>
                                    </m:e>
                                    <m:sub>
                                      <m:r>
                                        <a:rPr lang="en-US" sz="2800" b="0" i="1" smtClean="0">
                                          <a:latin typeface="Cambria Math" panose="02040503050406030204" pitchFamily="18" charset="0"/>
                                        </a:rPr>
                                        <m:t>𝑖</m:t>
                                      </m:r>
                                    </m:sub>
                                  </m:sSub>
                                </m:e>
                              </m:func>
                            </m:e>
                          </m:nary>
                        </m:den>
                      </m:f>
                    </m:oMath>
                  </m:oMathPara>
                </a14:m>
                <a:endParaRPr lang="en-US" sz="2800" dirty="0"/>
              </a:p>
            </p:txBody>
          </p:sp>
        </mc:Choice>
        <mc:Fallback>
          <p:sp>
            <p:nvSpPr>
              <p:cNvPr id="4" name="TextBox 3">
                <a:extLst>
                  <a:ext uri="{FF2B5EF4-FFF2-40B4-BE49-F238E27FC236}">
                    <a16:creationId xmlns:a16="http://schemas.microsoft.com/office/drawing/2014/main" id="{F2844DBB-625C-EFFA-D34A-A2DEAC21BAD9}"/>
                  </a:ext>
                </a:extLst>
              </p:cNvPr>
              <p:cNvSpPr txBox="1">
                <a:spLocks noRot="1" noChangeAspect="1" noMove="1" noResize="1" noEditPoints="1" noAdjustHandles="1" noChangeArrowheads="1" noChangeShapeType="1" noTextEdit="1"/>
              </p:cNvSpPr>
              <p:nvPr/>
            </p:nvSpPr>
            <p:spPr>
              <a:xfrm>
                <a:off x="567186" y="2432428"/>
                <a:ext cx="5801530" cy="1002839"/>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1C8F7FDE-C7ED-F032-6C2F-33892058C335}"/>
                  </a:ext>
                </a:extLst>
              </p:cNvPr>
              <p:cNvSpPr txBox="1"/>
              <p:nvPr/>
            </p:nvSpPr>
            <p:spPr>
              <a:xfrm>
                <a:off x="980574" y="4829781"/>
                <a:ext cx="4191096" cy="522900"/>
              </a:xfrm>
              <a:prstGeom prst="rect">
                <a:avLst/>
              </a:prstGeom>
              <a:noFill/>
            </p:spPr>
            <p:txBody>
              <a:bodyPr wrap="square">
                <a:spAutoFit/>
              </a:bodyPr>
              <a:lstStyle/>
              <a:p>
                <a14:m>
                  <m:oMath xmlns:m="http://schemas.openxmlformats.org/officeDocument/2006/math">
                    <m:acc>
                      <m:accPr>
                        <m:chr m:val="̂"/>
                        <m:ctrlPr>
                          <a:rPr lang="en-US" sz="2400" b="0" i="1" smtClean="0">
                            <a:latin typeface="Cambria Math" panose="02040503050406030204" pitchFamily="18" charset="0"/>
                          </a:rPr>
                        </m:ctrlPr>
                      </m:accPr>
                      <m:e>
                        <m:r>
                          <a:rPr lang="en-US" sz="2400" b="0" i="1" smtClean="0">
                            <a:latin typeface="Cambria Math" panose="02040503050406030204" pitchFamily="18" charset="0"/>
                          </a:rPr>
                          <m:t>h</m:t>
                        </m:r>
                      </m:e>
                    </m:acc>
                    <m:d>
                      <m:dPr>
                        <m:ctrlPr>
                          <a:rPr lang="en-US" sz="2400" b="0" i="1" smtClean="0">
                            <a:latin typeface="Cambria Math" panose="02040503050406030204" pitchFamily="18" charset="0"/>
                          </a:rPr>
                        </m:ctrlPr>
                      </m:dPr>
                      <m:e>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ea typeface="Cambria Math" panose="02040503050406030204" pitchFamily="18" charset="0"/>
                              </a:rPr>
                              <m:t>ɛ</m:t>
                            </m:r>
                          </m:e>
                          <m:sub>
                            <m:r>
                              <a:rPr lang="en-US" sz="2400" b="0" i="1" smtClean="0">
                                <a:latin typeface="Cambria Math" panose="02040503050406030204" pitchFamily="18" charset="0"/>
                              </a:rPr>
                              <m:t>𝑐</m:t>
                            </m:r>
                          </m:sub>
                        </m:sSub>
                        <m:r>
                          <a:rPr lang="en-US" sz="2400" b="0" i="1" smtClean="0">
                            <a:latin typeface="Cambria Math" panose="02040503050406030204" pitchFamily="18" charset="0"/>
                          </a:rPr>
                          <m:t>,</m:t>
                        </m:r>
                        <m:r>
                          <a:rPr lang="en-US" sz="2400" b="0" i="1" smtClean="0">
                            <a:latin typeface="Cambria Math" panose="02040503050406030204" pitchFamily="18" charset="0"/>
                          </a:rPr>
                          <m:t>𝑏</m:t>
                        </m:r>
                      </m:e>
                    </m:d>
                  </m:oMath>
                </a14:m>
                <a:r>
                  <a:rPr lang="en-US" sz="2400" dirty="0"/>
                  <a:t> = </a:t>
                </a:r>
                <a14:m>
                  <m:oMath xmlns:m="http://schemas.openxmlformats.org/officeDocument/2006/math">
                    <m:sSup>
                      <m:sSupPr>
                        <m:ctrlPr>
                          <a:rPr lang="en-US" sz="2400" i="1" smtClean="0">
                            <a:latin typeface="Cambria Math" panose="02040503050406030204" pitchFamily="18" charset="0"/>
                          </a:rPr>
                        </m:ctrlPr>
                      </m:sSupPr>
                      <m:e>
                        <m:acc>
                          <m:accPr>
                            <m:chr m:val="̂"/>
                            <m:ctrlPr>
                              <a:rPr lang="en-US" sz="2400" i="1">
                                <a:latin typeface="Cambria Math" panose="02040503050406030204" pitchFamily="18" charset="0"/>
                              </a:rPr>
                            </m:ctrlPr>
                          </m:accPr>
                          <m:e>
                            <m:r>
                              <a:rPr lang="en-US" sz="2400" i="1">
                                <a:latin typeface="Cambria Math" panose="02040503050406030204" pitchFamily="18" charset="0"/>
                              </a:rPr>
                              <m:t>h</m:t>
                            </m:r>
                          </m:e>
                        </m:acc>
                      </m:e>
                      <m:sup>
                        <m:r>
                          <a:rPr lang="en-US" sz="2400" b="0" i="1" smtClean="0">
                            <a:latin typeface="Cambria Math" panose="02040503050406030204" pitchFamily="18" charset="0"/>
                          </a:rPr>
                          <m:t>(</m:t>
                        </m:r>
                        <m:r>
                          <a:rPr lang="en-US" sz="2400" b="0" i="1" smtClean="0">
                            <a:latin typeface="Cambria Math" panose="02040503050406030204" pitchFamily="18" charset="0"/>
                          </a:rPr>
                          <m:t>𝑛</m:t>
                        </m:r>
                        <m:r>
                          <a:rPr lang="en-US" sz="2400" b="0" i="1" smtClean="0">
                            <a:latin typeface="Cambria Math" panose="02040503050406030204" pitchFamily="18" charset="0"/>
                          </a:rPr>
                          <m:t>)</m:t>
                        </m:r>
                      </m:sup>
                    </m:sSup>
                    <m:d>
                      <m:dPr>
                        <m:ctrlPr>
                          <a:rPr lang="en-US" sz="2400" i="1">
                            <a:latin typeface="Cambria Math" panose="02040503050406030204" pitchFamily="18" charset="0"/>
                          </a:rPr>
                        </m:ctrlPr>
                      </m:dPr>
                      <m:e>
                        <m:sSub>
                          <m:sSubPr>
                            <m:ctrlPr>
                              <a:rPr lang="en-US" sz="2400" i="1">
                                <a:latin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ɛ</m:t>
                            </m:r>
                          </m:e>
                          <m:sub>
                            <m:r>
                              <a:rPr lang="en-US" sz="2400" i="1">
                                <a:latin typeface="Cambria Math" panose="02040503050406030204" pitchFamily="18" charset="0"/>
                              </a:rPr>
                              <m:t>𝑐</m:t>
                            </m:r>
                          </m:sub>
                        </m:sSub>
                        <m:r>
                          <a:rPr lang="en-US" sz="2400" i="1">
                            <a:latin typeface="Cambria Math" panose="02040503050406030204" pitchFamily="18" charset="0"/>
                          </a:rPr>
                          <m:t>,</m:t>
                        </m:r>
                        <m:r>
                          <a:rPr lang="en-US" sz="2400" i="1" smtClean="0">
                            <a:latin typeface="Cambria Math" panose="02040503050406030204" pitchFamily="18" charset="0"/>
                          </a:rPr>
                          <m:t> </m:t>
                        </m:r>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𝑏</m:t>
                            </m:r>
                          </m:e>
                          <m:sup>
                            <m:r>
                              <a:rPr lang="en-US" sz="2400" b="0" i="1" smtClean="0">
                                <a:latin typeface="Cambria Math" panose="02040503050406030204" pitchFamily="18" charset="0"/>
                              </a:rPr>
                              <m:t>(</m:t>
                            </m:r>
                            <m:r>
                              <a:rPr lang="en-US" sz="2400" b="0" i="1" smtClean="0">
                                <a:latin typeface="Cambria Math" panose="02040503050406030204" pitchFamily="18" charset="0"/>
                              </a:rPr>
                              <m:t>𝑛</m:t>
                            </m:r>
                            <m:r>
                              <a:rPr lang="en-US" sz="2400" b="0" i="1" smtClean="0">
                                <a:latin typeface="Cambria Math" panose="02040503050406030204" pitchFamily="18" charset="0"/>
                              </a:rPr>
                              <m:t>)</m:t>
                            </m:r>
                          </m:sup>
                        </m:sSup>
                      </m:e>
                    </m:d>
                  </m:oMath>
                </a14:m>
                <a:r>
                  <a:rPr lang="en-US" sz="2400" dirty="0"/>
                  <a:t> </a:t>
                </a:r>
              </a:p>
            </p:txBody>
          </p:sp>
        </mc:Choice>
        <mc:Fallback>
          <p:sp>
            <p:nvSpPr>
              <p:cNvPr id="6" name="TextBox 5">
                <a:extLst>
                  <a:ext uri="{FF2B5EF4-FFF2-40B4-BE49-F238E27FC236}">
                    <a16:creationId xmlns:a16="http://schemas.microsoft.com/office/drawing/2014/main" id="{1C8F7FDE-C7ED-F032-6C2F-33892058C335}"/>
                  </a:ext>
                </a:extLst>
              </p:cNvPr>
              <p:cNvSpPr txBox="1">
                <a:spLocks noRot="1" noChangeAspect="1" noMove="1" noResize="1" noEditPoints="1" noAdjustHandles="1" noChangeArrowheads="1" noChangeShapeType="1" noTextEdit="1"/>
              </p:cNvSpPr>
              <p:nvPr/>
            </p:nvSpPr>
            <p:spPr>
              <a:xfrm>
                <a:off x="980574" y="4829781"/>
                <a:ext cx="4191096" cy="522900"/>
              </a:xfrm>
              <a:prstGeom prst="rect">
                <a:avLst/>
              </a:prstGeom>
              <a:blipFill>
                <a:blip r:embed="rId5"/>
                <a:stretch>
                  <a:fillRect t="-3488" b="-19767"/>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26EB0581-80BE-A9AC-0F77-9CE5C445FF40}"/>
                  </a:ext>
                </a:extLst>
              </p:cNvPr>
              <p:cNvSpPr txBox="1"/>
              <p:nvPr/>
            </p:nvSpPr>
            <p:spPr>
              <a:xfrm>
                <a:off x="567186" y="3938512"/>
                <a:ext cx="3347556" cy="47699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𝑏</m:t>
                          </m:r>
                        </m:e>
                        <m:sup>
                          <m:r>
                            <a:rPr lang="en-US" sz="2400" b="0" i="1" smtClean="0">
                              <a:latin typeface="Cambria Math" panose="02040503050406030204" pitchFamily="18" charset="0"/>
                            </a:rPr>
                            <m:t>(</m:t>
                          </m:r>
                          <m:r>
                            <a:rPr lang="en-US" sz="2400" b="0" i="1" smtClean="0">
                              <a:latin typeface="Cambria Math" panose="02040503050406030204" pitchFamily="18" charset="0"/>
                            </a:rPr>
                            <m:t>𝑛</m:t>
                          </m:r>
                          <m:r>
                            <a:rPr lang="en-US" sz="2400" b="0" i="1" smtClean="0">
                              <a:latin typeface="Cambria Math" panose="02040503050406030204" pitchFamily="18" charset="0"/>
                            </a:rPr>
                            <m:t>)</m:t>
                          </m:r>
                        </m:sup>
                      </m:sSup>
                      <m:r>
                        <a:rPr lang="en-US" sz="2400" b="0" i="1" smtClean="0">
                          <a:latin typeface="Cambria Math" panose="02040503050406030204" pitchFamily="18" charset="0"/>
                        </a:rPr>
                        <m:t>=</m:t>
                      </m:r>
                      <m:d>
                        <m:dPr>
                          <m:ctrlPr>
                            <a:rPr lang="en-US" sz="2400" b="0" i="1" smtClean="0">
                              <a:latin typeface="Cambria Math" panose="02040503050406030204" pitchFamily="18" charset="0"/>
                            </a:rPr>
                          </m:ctrlPr>
                        </m:dPr>
                        <m:e>
                          <m:r>
                            <a:rPr lang="en-US" sz="2400" i="1">
                              <a:latin typeface="Cambria Math" panose="02040503050406030204" pitchFamily="18" charset="0"/>
                            </a:rPr>
                            <m:t>𝑏</m:t>
                          </m:r>
                          <m:d>
                            <m:dPr>
                              <m:ctrlPr>
                                <a:rPr lang="en-US" sz="2400" i="1">
                                  <a:latin typeface="Cambria Math" panose="02040503050406030204" pitchFamily="18" charset="0"/>
                                </a:rPr>
                              </m:ctrlPr>
                            </m:dPr>
                            <m:e>
                              <m:r>
                                <a:rPr lang="en-US" sz="2400" i="1">
                                  <a:latin typeface="Cambria Math" panose="02040503050406030204" pitchFamily="18" charset="0"/>
                                </a:rPr>
                                <m:t>𝑛</m:t>
                              </m:r>
                            </m:e>
                          </m:d>
                          <m:r>
                            <a:rPr lang="en-US" sz="2400" i="1">
                              <a:latin typeface="Cambria Math" panose="02040503050406030204" pitchFamily="18" charset="0"/>
                            </a:rPr>
                            <m:t>=</m:t>
                          </m:r>
                          <m:r>
                            <a:rPr lang="en-US" sz="2400" i="1">
                              <a:latin typeface="Cambria Math" panose="02040503050406030204" pitchFamily="18" charset="0"/>
                            </a:rPr>
                            <m:t>0</m:t>
                          </m:r>
                        </m:e>
                      </m:d>
                    </m:oMath>
                  </m:oMathPara>
                </a14:m>
                <a:endParaRPr lang="en-US" sz="2400" dirty="0"/>
              </a:p>
            </p:txBody>
          </p:sp>
        </mc:Choice>
        <mc:Fallback>
          <p:sp>
            <p:nvSpPr>
              <p:cNvPr id="7" name="TextBox 6">
                <a:extLst>
                  <a:ext uri="{FF2B5EF4-FFF2-40B4-BE49-F238E27FC236}">
                    <a16:creationId xmlns:a16="http://schemas.microsoft.com/office/drawing/2014/main" id="{26EB0581-80BE-A9AC-0F77-9CE5C445FF40}"/>
                  </a:ext>
                </a:extLst>
              </p:cNvPr>
              <p:cNvSpPr txBox="1">
                <a:spLocks noRot="1" noChangeAspect="1" noMove="1" noResize="1" noEditPoints="1" noAdjustHandles="1" noChangeArrowheads="1" noChangeShapeType="1" noTextEdit="1"/>
              </p:cNvSpPr>
              <p:nvPr/>
            </p:nvSpPr>
            <p:spPr>
              <a:xfrm>
                <a:off x="567186" y="3938512"/>
                <a:ext cx="3347556" cy="476990"/>
              </a:xfrm>
              <a:prstGeom prst="rect">
                <a:avLst/>
              </a:prstGeom>
              <a:blipFill>
                <a:blip r:embed="rId6"/>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130221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II: Linear Regression (analytical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6" name="Rectangle 9">
            <a:extLst>
              <a:ext uri="{FF2B5EF4-FFF2-40B4-BE49-F238E27FC236}">
                <a16:creationId xmlns:a16="http://schemas.microsoft.com/office/drawing/2014/main" id="{FDE0D74A-F952-6098-4DF6-2DCE2D0865E0}"/>
              </a:ext>
            </a:extLst>
          </p:cNvPr>
          <p:cNvSpPr>
            <a:spLocks noChangeArrowheads="1"/>
          </p:cNvSpPr>
          <p:nvPr/>
        </p:nvSpPr>
        <p:spPr bwMode="auto">
          <a:xfrm>
            <a:off x="7181672" y="3764969"/>
            <a:ext cx="2084777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C8563A90-2F5A-39B7-D7A0-65F0E705FCCE}"/>
                  </a:ext>
                </a:extLst>
              </p:cNvPr>
              <p:cNvSpPr txBox="1"/>
              <p:nvPr/>
            </p:nvSpPr>
            <p:spPr>
              <a:xfrm>
                <a:off x="980574" y="2357965"/>
                <a:ext cx="4438276" cy="125213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ɛ</m:t>
                          </m:r>
                        </m:e>
                        <m:sub>
                          <m:r>
                            <a:rPr lang="en-US" sz="2400" i="1">
                              <a:latin typeface="Cambria Math" panose="02040503050406030204" pitchFamily="18" charset="0"/>
                            </a:rPr>
                            <m:t>𝑐</m:t>
                          </m:r>
                        </m:sub>
                      </m:sSub>
                      <m:r>
                        <a:rPr lang="en-US" sz="2400" b="0" i="1" smtClean="0">
                          <a:latin typeface="Cambria Math" panose="02040503050406030204" pitchFamily="18" charset="0"/>
                        </a:rPr>
                        <m:t>=</m:t>
                      </m:r>
                      <m:f>
                        <m:fPr>
                          <m:ctrlPr>
                            <a:rPr lang="en-US" sz="2400" i="1" smtClean="0">
                              <a:latin typeface="Cambria Math" panose="02040503050406030204" pitchFamily="18" charset="0"/>
                            </a:rPr>
                          </m:ctrlPr>
                        </m:fPr>
                        <m:num>
                          <m:d>
                            <m:dPr>
                              <m:begChr m:val="|"/>
                              <m:endChr m:val="|"/>
                              <m:ctrlPr>
                                <a:rPr lang="en-US" sz="2400" i="1">
                                  <a:latin typeface="Cambria Math" panose="02040503050406030204" pitchFamily="18" charset="0"/>
                                </a:rPr>
                              </m:ctrlPr>
                            </m:dPr>
                            <m:e>
                              <m:acc>
                                <m:accPr>
                                  <m:chr m:val="̃"/>
                                  <m:ctrlPr>
                                    <a:rPr lang="en-US" sz="2400" i="1">
                                      <a:latin typeface="Cambria Math" panose="02040503050406030204" pitchFamily="18" charset="0"/>
                                    </a:rPr>
                                  </m:ctrlPr>
                                </m:accPr>
                                <m:e>
                                  <m:r>
                                    <a:rPr lang="en-US" sz="2400" i="1">
                                      <a:latin typeface="Cambria Math" panose="02040503050406030204" pitchFamily="18" charset="0"/>
                                    </a:rPr>
                                    <m:t>𝑦</m:t>
                                  </m:r>
                                </m:e>
                              </m:acc>
                              <m:r>
                                <a:rPr lang="en-US" sz="2400" i="1">
                                  <a:latin typeface="Cambria Math" panose="02040503050406030204" pitchFamily="18" charset="0"/>
                                </a:rPr>
                                <m:t>−</m:t>
                              </m:r>
                              <m:sSup>
                                <m:sSupPr>
                                  <m:ctrlPr>
                                    <a:rPr lang="en-US" sz="2400" i="1">
                                      <a:latin typeface="Cambria Math" panose="02040503050406030204" pitchFamily="18" charset="0"/>
                                    </a:rPr>
                                  </m:ctrlPr>
                                </m:sSupPr>
                                <m:e>
                                  <m:sSup>
                                    <m:sSupPr>
                                      <m:ctrlPr>
                                        <a:rPr lang="en-US" sz="2400" i="1">
                                          <a:latin typeface="Cambria Math" panose="02040503050406030204" pitchFamily="18" charset="0"/>
                                        </a:rPr>
                                      </m:ctrlPr>
                                    </m:sSupPr>
                                    <m:e>
                                      <m:r>
                                        <a:rPr lang="en-US" sz="2400" i="1">
                                          <a:latin typeface="Cambria Math" panose="02040503050406030204" pitchFamily="18" charset="0"/>
                                        </a:rPr>
                                        <m:t>𝑏</m:t>
                                      </m:r>
                                    </m:e>
                                    <m:sup>
                                      <m:r>
                                        <a:rPr lang="en-US" sz="2400" i="1">
                                          <a:latin typeface="Cambria Math" panose="02040503050406030204" pitchFamily="18" charset="0"/>
                                        </a:rPr>
                                        <m:t>(</m:t>
                                      </m:r>
                                      <m:r>
                                        <a:rPr lang="en-US" sz="2400" i="1">
                                          <a:latin typeface="Cambria Math" panose="02040503050406030204" pitchFamily="18" charset="0"/>
                                        </a:rPr>
                                        <m:t>𝑛</m:t>
                                      </m:r>
                                      <m:r>
                                        <a:rPr lang="en-US" sz="2400" i="1">
                                          <a:latin typeface="Cambria Math" panose="02040503050406030204" pitchFamily="18" charset="0"/>
                                        </a:rPr>
                                        <m:t>)</m:t>
                                      </m:r>
                                    </m:sup>
                                  </m:sSup>
                                </m:e>
                                <m:sup>
                                  <m:r>
                                    <a:rPr lang="en-US" sz="2400" i="1">
                                      <a:latin typeface="Cambria Math" panose="02040503050406030204" pitchFamily="18" charset="0"/>
                                    </a:rPr>
                                    <m:t>𝑇</m:t>
                                  </m:r>
                                </m:sup>
                              </m:sSup>
                              <m:acc>
                                <m:accPr>
                                  <m:chr m:val="̃"/>
                                  <m:ctrlPr>
                                    <a:rPr lang="en-US" sz="2400" i="1">
                                      <a:latin typeface="Cambria Math" panose="02040503050406030204" pitchFamily="18" charset="0"/>
                                    </a:rPr>
                                  </m:ctrlPr>
                                </m:accPr>
                                <m:e>
                                  <m:r>
                                    <a:rPr lang="en-US" sz="2400" i="1">
                                      <a:latin typeface="Cambria Math" panose="02040503050406030204" pitchFamily="18" charset="0"/>
                                    </a:rPr>
                                    <m:t>𝑥</m:t>
                                  </m:r>
                                </m:e>
                              </m:acc>
                            </m:e>
                          </m:d>
                          <m:d>
                            <m:dPr>
                              <m:ctrlPr>
                                <a:rPr lang="en-US" sz="2400" i="1">
                                  <a:latin typeface="Cambria Math" panose="02040503050406030204" pitchFamily="18" charset="0"/>
                                </a:rPr>
                              </m:ctrlPr>
                            </m:dPr>
                            <m:e>
                              <m:acc>
                                <m:accPr>
                                  <m:chr m:val="̃"/>
                                  <m:ctrlPr>
                                    <a:rPr lang="en-US" sz="2400" i="1">
                                      <a:latin typeface="Cambria Math" panose="02040503050406030204" pitchFamily="18" charset="0"/>
                                    </a:rPr>
                                  </m:ctrlPr>
                                </m:accPr>
                                <m:e>
                                  <m:r>
                                    <a:rPr lang="en-US" sz="2400" i="1">
                                      <a:latin typeface="Cambria Math" panose="02040503050406030204" pitchFamily="18" charset="0"/>
                                    </a:rPr>
                                    <m:t>𝑦</m:t>
                                  </m:r>
                                </m:e>
                              </m:acc>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sSup>
                                    <m:sSupPr>
                                      <m:ctrlPr>
                                        <a:rPr lang="en-US" sz="2400" i="1">
                                          <a:latin typeface="Cambria Math" panose="02040503050406030204" pitchFamily="18" charset="0"/>
                                        </a:rPr>
                                      </m:ctrlPr>
                                    </m:sSupPr>
                                    <m:e>
                                      <m:r>
                                        <a:rPr lang="en-US" sz="2400" i="1">
                                          <a:latin typeface="Cambria Math" panose="02040503050406030204" pitchFamily="18" charset="0"/>
                                        </a:rPr>
                                        <m:t>𝑏</m:t>
                                      </m:r>
                                    </m:e>
                                    <m:sup>
                                      <m:r>
                                        <a:rPr lang="en-US" sz="2400" i="1">
                                          <a:latin typeface="Cambria Math" panose="02040503050406030204" pitchFamily="18" charset="0"/>
                                        </a:rPr>
                                        <m:t>𝑇</m:t>
                                      </m:r>
                                    </m:sup>
                                  </m:sSup>
                                </m:e>
                              </m:d>
                              <m:acc>
                                <m:accPr>
                                  <m:chr m:val="̃"/>
                                  <m:ctrlPr>
                                    <a:rPr lang="en-US" sz="2400" i="1">
                                      <a:latin typeface="Cambria Math" panose="02040503050406030204" pitchFamily="18" charset="0"/>
                                    </a:rPr>
                                  </m:ctrlPr>
                                </m:accPr>
                                <m:e>
                                  <m:r>
                                    <a:rPr lang="en-US" sz="2400" i="1">
                                      <a:latin typeface="Cambria Math" panose="02040503050406030204" pitchFamily="18" charset="0"/>
                                    </a:rPr>
                                    <m:t>𝑥</m:t>
                                  </m:r>
                                </m:e>
                              </m:acc>
                            </m:e>
                          </m:d>
                        </m:num>
                        <m:den>
                          <m:acc>
                            <m:accPr>
                              <m:chr m:val="̃"/>
                              <m:ctrlPr>
                                <a:rPr lang="en-US" sz="2400" i="1">
                                  <a:latin typeface="Cambria Math" panose="02040503050406030204" pitchFamily="18" charset="0"/>
                                </a:rPr>
                              </m:ctrlPr>
                            </m:accPr>
                            <m:e>
                              <m:r>
                                <a:rPr lang="en-US" sz="2400" i="1">
                                  <a:latin typeface="Cambria Math" panose="02040503050406030204" pitchFamily="18" charset="0"/>
                                </a:rPr>
                                <m:t>𝑥</m:t>
                              </m:r>
                            </m:e>
                          </m:acc>
                          <m:d>
                            <m:dPr>
                              <m:ctrlPr>
                                <a:rPr lang="en-US" sz="2400" i="1" smtClean="0">
                                  <a:latin typeface="Cambria Math" panose="02040503050406030204" pitchFamily="18" charset="0"/>
                                </a:rPr>
                              </m:ctrlPr>
                            </m:dPr>
                            <m:e>
                              <m:d>
                                <m:dPr>
                                  <m:begChr m:val="|"/>
                                  <m:endChr m:val="|"/>
                                  <m:ctrlPr>
                                    <a:rPr lang="en-US" sz="2400" i="1">
                                      <a:latin typeface="Cambria Math" panose="02040503050406030204" pitchFamily="18" charset="0"/>
                                    </a:rPr>
                                  </m:ctrlPr>
                                </m:dPr>
                                <m:e>
                                  <m:sSup>
                                    <m:sSupPr>
                                      <m:ctrlPr>
                                        <a:rPr lang="en-US" sz="2400" i="1">
                                          <a:latin typeface="Cambria Math" panose="02040503050406030204" pitchFamily="18" charset="0"/>
                                        </a:rPr>
                                      </m:ctrlPr>
                                    </m:sSupPr>
                                    <m:e>
                                      <m:r>
                                        <a:rPr lang="en-US" sz="2400" i="1">
                                          <a:latin typeface="Cambria Math" panose="02040503050406030204" pitchFamily="18" charset="0"/>
                                        </a:rPr>
                                        <m:t>𝑏</m:t>
                                      </m:r>
                                    </m:e>
                                    <m:sup>
                                      <m:r>
                                        <a:rPr lang="en-US" sz="2400" i="1">
                                          <a:latin typeface="Cambria Math" panose="02040503050406030204" pitchFamily="18" charset="0"/>
                                        </a:rPr>
                                        <m:t>𝑇</m:t>
                                      </m:r>
                                    </m:sup>
                                  </m:sSup>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sSup>
                                    <m:sSupPr>
                                      <m:ctrlPr>
                                        <a:rPr lang="en-US" sz="2400" i="1">
                                          <a:latin typeface="Cambria Math" panose="02040503050406030204" pitchFamily="18" charset="0"/>
                                        </a:rPr>
                                      </m:ctrlPr>
                                    </m:sSupPr>
                                    <m:e>
                                      <m:sSup>
                                        <m:sSupPr>
                                          <m:ctrlPr>
                                            <a:rPr lang="en-US" sz="2400" i="1">
                                              <a:latin typeface="Cambria Math" panose="02040503050406030204" pitchFamily="18" charset="0"/>
                                            </a:rPr>
                                          </m:ctrlPr>
                                        </m:sSupPr>
                                        <m:e>
                                          <m:r>
                                            <a:rPr lang="en-US" sz="2400" i="1">
                                              <a:latin typeface="Cambria Math" panose="02040503050406030204" pitchFamily="18" charset="0"/>
                                            </a:rPr>
                                            <m:t>𝑏</m:t>
                                          </m:r>
                                        </m:e>
                                        <m:sup>
                                          <m:r>
                                            <a:rPr lang="en-US" sz="2400" i="1">
                                              <a:latin typeface="Cambria Math" panose="02040503050406030204" pitchFamily="18" charset="0"/>
                                            </a:rPr>
                                            <m:t>(</m:t>
                                          </m:r>
                                          <m:r>
                                            <a:rPr lang="en-US" sz="2400" i="1">
                                              <a:latin typeface="Cambria Math" panose="02040503050406030204" pitchFamily="18" charset="0"/>
                                            </a:rPr>
                                            <m:t>𝑛</m:t>
                                          </m:r>
                                          <m:r>
                                            <a:rPr lang="en-US" sz="2400" i="1">
                                              <a:latin typeface="Cambria Math" panose="02040503050406030204" pitchFamily="18" charset="0"/>
                                            </a:rPr>
                                            <m:t>)</m:t>
                                          </m:r>
                                        </m:sup>
                                      </m:sSup>
                                    </m:e>
                                    <m:sup>
                                      <m:r>
                                        <a:rPr lang="en-US" sz="2400" i="1">
                                          <a:latin typeface="Cambria Math" panose="02040503050406030204" pitchFamily="18" charset="0"/>
                                        </a:rPr>
                                        <m:t>𝑇</m:t>
                                      </m:r>
                                    </m:sup>
                                  </m:sSup>
                                </m:e>
                              </m:d>
                            </m:e>
                          </m:d>
                        </m:den>
                      </m:f>
                    </m:oMath>
                  </m:oMathPara>
                </a14:m>
                <a:endParaRPr lang="en-US" sz="2400" dirty="0"/>
              </a:p>
            </p:txBody>
          </p:sp>
        </mc:Choice>
        <mc:Fallback xmlns="">
          <p:sp>
            <p:nvSpPr>
              <p:cNvPr id="22" name="TextBox 21">
                <a:extLst>
                  <a:ext uri="{FF2B5EF4-FFF2-40B4-BE49-F238E27FC236}">
                    <a16:creationId xmlns:a16="http://schemas.microsoft.com/office/drawing/2014/main" id="{C8563A90-2F5A-39B7-D7A0-65F0E705FCCE}"/>
                  </a:ext>
                </a:extLst>
              </p:cNvPr>
              <p:cNvSpPr txBox="1">
                <a:spLocks noRot="1" noChangeAspect="1" noMove="1" noResize="1" noEditPoints="1" noAdjustHandles="1" noChangeArrowheads="1" noChangeShapeType="1" noTextEdit="1"/>
              </p:cNvSpPr>
              <p:nvPr/>
            </p:nvSpPr>
            <p:spPr>
              <a:xfrm>
                <a:off x="980574" y="2357965"/>
                <a:ext cx="4438276" cy="1252138"/>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E442F7AB-BD0C-0F7B-C86B-47B9D19E21DF}"/>
                  </a:ext>
                </a:extLst>
              </p:cNvPr>
              <p:cNvSpPr txBox="1"/>
              <p:nvPr/>
            </p:nvSpPr>
            <p:spPr>
              <a:xfrm>
                <a:off x="980574" y="3847932"/>
                <a:ext cx="4166936" cy="125213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n-US" sz="2400" i="1" smtClean="0">
                              <a:latin typeface="Cambria Math" panose="02040503050406030204" pitchFamily="18" charset="0"/>
                            </a:rPr>
                          </m:ctrlPr>
                        </m:accPr>
                        <m:e>
                          <m:r>
                            <a:rPr lang="en-US" sz="2400" i="1">
                              <a:latin typeface="Cambria Math" panose="02040503050406030204" pitchFamily="18" charset="0"/>
                            </a:rPr>
                            <m:t>h</m:t>
                          </m:r>
                        </m:e>
                      </m:acc>
                      <m:d>
                        <m:dPr>
                          <m:ctrlPr>
                            <a:rPr lang="en-US" sz="2400" i="1">
                              <a:latin typeface="Cambria Math" panose="02040503050406030204" pitchFamily="18" charset="0"/>
                            </a:rPr>
                          </m:ctrlPr>
                        </m:dPr>
                        <m:e>
                          <m:sSub>
                            <m:sSubPr>
                              <m:ctrlPr>
                                <a:rPr lang="en-US" sz="2400" i="1">
                                  <a:latin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ɛ</m:t>
                              </m:r>
                            </m:e>
                            <m:sub>
                              <m:r>
                                <a:rPr lang="en-US" sz="2400" i="1">
                                  <a:latin typeface="Cambria Math" panose="02040503050406030204" pitchFamily="18" charset="0"/>
                                </a:rPr>
                                <m:t>𝑐</m:t>
                              </m:r>
                            </m:sub>
                          </m:sSub>
                          <m:r>
                            <a:rPr lang="en-US" sz="2400" i="1">
                              <a:latin typeface="Cambria Math" panose="02040503050406030204" pitchFamily="18" charset="0"/>
                            </a:rPr>
                            <m:t>,</m:t>
                          </m:r>
                          <m:r>
                            <a:rPr lang="en-US" sz="2400" i="1">
                              <a:latin typeface="Cambria Math" panose="02040503050406030204" pitchFamily="18" charset="0"/>
                            </a:rPr>
                            <m:t>𝑏</m:t>
                          </m:r>
                        </m:e>
                      </m:d>
                      <m:r>
                        <a:rPr lang="en-US" sz="2400" b="0" i="1" smtClean="0">
                          <a:latin typeface="Cambria Math" panose="02040503050406030204" pitchFamily="18" charset="0"/>
                        </a:rPr>
                        <m:t>=</m:t>
                      </m:r>
                      <m:f>
                        <m:fPr>
                          <m:ctrlPr>
                            <a:rPr lang="en-US" sz="2400" i="1" smtClean="0">
                              <a:latin typeface="Cambria Math" panose="02040503050406030204" pitchFamily="18" charset="0"/>
                            </a:rPr>
                          </m:ctrlPr>
                        </m:fPr>
                        <m:num>
                          <m:d>
                            <m:dPr>
                              <m:begChr m:val="|"/>
                              <m:endChr m:val="|"/>
                              <m:ctrlPr>
                                <a:rPr lang="en-US" sz="2400" i="1">
                                  <a:latin typeface="Cambria Math" panose="02040503050406030204" pitchFamily="18" charset="0"/>
                                </a:rPr>
                              </m:ctrlPr>
                            </m:dPr>
                            <m:e>
                              <m:acc>
                                <m:accPr>
                                  <m:chr m:val="̃"/>
                                  <m:ctrlPr>
                                    <a:rPr lang="en-US" sz="2400" i="1">
                                      <a:latin typeface="Cambria Math" panose="02040503050406030204" pitchFamily="18" charset="0"/>
                                    </a:rPr>
                                  </m:ctrlPr>
                                </m:accPr>
                                <m:e>
                                  <m:r>
                                    <a:rPr lang="en-US" sz="2400" i="1">
                                      <a:latin typeface="Cambria Math" panose="02040503050406030204" pitchFamily="18" charset="0"/>
                                    </a:rPr>
                                    <m:t>𝑦</m:t>
                                  </m:r>
                                </m:e>
                              </m:acc>
                              <m:r>
                                <a:rPr lang="en-US" sz="2400" i="1">
                                  <a:latin typeface="Cambria Math" panose="02040503050406030204" pitchFamily="18" charset="0"/>
                                </a:rPr>
                                <m:t>−</m:t>
                              </m:r>
                              <m:sSup>
                                <m:sSupPr>
                                  <m:ctrlPr>
                                    <a:rPr lang="en-US" sz="2400" i="1">
                                      <a:latin typeface="Cambria Math" panose="02040503050406030204" pitchFamily="18" charset="0"/>
                                    </a:rPr>
                                  </m:ctrlPr>
                                </m:sSupPr>
                                <m:e>
                                  <m:sSup>
                                    <m:sSupPr>
                                      <m:ctrlPr>
                                        <a:rPr lang="en-US" sz="2400" i="1">
                                          <a:latin typeface="Cambria Math" panose="02040503050406030204" pitchFamily="18" charset="0"/>
                                        </a:rPr>
                                      </m:ctrlPr>
                                    </m:sSupPr>
                                    <m:e>
                                      <m:r>
                                        <a:rPr lang="en-US" sz="2400" i="1">
                                          <a:latin typeface="Cambria Math" panose="02040503050406030204" pitchFamily="18" charset="0"/>
                                        </a:rPr>
                                        <m:t>𝑏</m:t>
                                      </m:r>
                                    </m:e>
                                    <m:sup>
                                      <m:r>
                                        <a:rPr lang="en-US" sz="2400" i="1">
                                          <a:latin typeface="Cambria Math" panose="02040503050406030204" pitchFamily="18" charset="0"/>
                                        </a:rPr>
                                        <m:t>(</m:t>
                                      </m:r>
                                      <m:r>
                                        <a:rPr lang="en-US" sz="2400" i="1">
                                          <a:latin typeface="Cambria Math" panose="02040503050406030204" pitchFamily="18" charset="0"/>
                                        </a:rPr>
                                        <m:t>𝑛</m:t>
                                      </m:r>
                                      <m:r>
                                        <a:rPr lang="en-US" sz="2400" i="1">
                                          <a:latin typeface="Cambria Math" panose="02040503050406030204" pitchFamily="18" charset="0"/>
                                        </a:rPr>
                                        <m:t>)</m:t>
                                      </m:r>
                                    </m:sup>
                                  </m:sSup>
                                </m:e>
                                <m:sup>
                                  <m:r>
                                    <a:rPr lang="en-US" sz="2400" i="1">
                                      <a:latin typeface="Cambria Math" panose="02040503050406030204" pitchFamily="18" charset="0"/>
                                    </a:rPr>
                                    <m:t>𝑇</m:t>
                                  </m:r>
                                </m:sup>
                              </m:sSup>
                              <m:acc>
                                <m:accPr>
                                  <m:chr m:val="̃"/>
                                  <m:ctrlPr>
                                    <a:rPr lang="en-US" sz="2400" i="1">
                                      <a:latin typeface="Cambria Math" panose="02040503050406030204" pitchFamily="18" charset="0"/>
                                    </a:rPr>
                                  </m:ctrlPr>
                                </m:accPr>
                                <m:e>
                                  <m:r>
                                    <a:rPr lang="en-US" sz="2400" i="1">
                                      <a:latin typeface="Cambria Math" panose="02040503050406030204" pitchFamily="18" charset="0"/>
                                    </a:rPr>
                                    <m:t>𝑥</m:t>
                                  </m:r>
                                </m:e>
                              </m:acc>
                            </m:e>
                          </m:d>
                        </m:num>
                        <m:den>
                          <m:acc>
                            <m:accPr>
                              <m:chr m:val="̃"/>
                              <m:ctrlPr>
                                <a:rPr lang="en-US" sz="2400" i="1">
                                  <a:latin typeface="Cambria Math" panose="02040503050406030204" pitchFamily="18" charset="0"/>
                                </a:rPr>
                              </m:ctrlPr>
                            </m:accPr>
                            <m:e>
                              <m:r>
                                <a:rPr lang="en-US" sz="2400" i="1">
                                  <a:latin typeface="Cambria Math" panose="02040503050406030204" pitchFamily="18" charset="0"/>
                                </a:rPr>
                                <m:t>𝑥</m:t>
                              </m:r>
                            </m:e>
                          </m:acc>
                          <m:d>
                            <m:dPr>
                              <m:ctrlPr>
                                <a:rPr lang="en-US" sz="2400" i="1" smtClean="0">
                                  <a:latin typeface="Cambria Math" panose="02040503050406030204" pitchFamily="18" charset="0"/>
                                </a:rPr>
                              </m:ctrlPr>
                            </m:dPr>
                            <m:e>
                              <m:d>
                                <m:dPr>
                                  <m:begChr m:val="|"/>
                                  <m:endChr m:val="|"/>
                                  <m:ctrlPr>
                                    <a:rPr lang="en-US" sz="2400" i="1">
                                      <a:latin typeface="Cambria Math" panose="02040503050406030204" pitchFamily="18" charset="0"/>
                                    </a:rPr>
                                  </m:ctrlPr>
                                </m:dPr>
                                <m:e>
                                  <m:sSup>
                                    <m:sSupPr>
                                      <m:ctrlPr>
                                        <a:rPr lang="en-US" sz="2400" i="1">
                                          <a:latin typeface="Cambria Math" panose="02040503050406030204" pitchFamily="18" charset="0"/>
                                        </a:rPr>
                                      </m:ctrlPr>
                                    </m:sSupPr>
                                    <m:e>
                                      <m:r>
                                        <a:rPr lang="en-US" sz="2400" i="1">
                                          <a:latin typeface="Cambria Math" panose="02040503050406030204" pitchFamily="18" charset="0"/>
                                        </a:rPr>
                                        <m:t>𝑏</m:t>
                                      </m:r>
                                    </m:e>
                                    <m:sup>
                                      <m:r>
                                        <a:rPr lang="en-US" sz="2400" i="1">
                                          <a:latin typeface="Cambria Math" panose="02040503050406030204" pitchFamily="18" charset="0"/>
                                        </a:rPr>
                                        <m:t>𝑇</m:t>
                                      </m:r>
                                    </m:sup>
                                  </m:sSup>
                                </m:e>
                              </m:d>
                              <m:r>
                                <a:rPr lang="en-US" sz="2400" i="1">
                                  <a:latin typeface="Cambria Math" panose="02040503050406030204" pitchFamily="18" charset="0"/>
                                </a:rPr>
                                <m:t>−</m:t>
                              </m:r>
                              <m:d>
                                <m:dPr>
                                  <m:begChr m:val="|"/>
                                  <m:endChr m:val="|"/>
                                  <m:ctrlPr>
                                    <a:rPr lang="en-US" sz="2400" i="1">
                                      <a:latin typeface="Cambria Math" panose="02040503050406030204" pitchFamily="18" charset="0"/>
                                    </a:rPr>
                                  </m:ctrlPr>
                                </m:dPr>
                                <m:e>
                                  <m:sSup>
                                    <m:sSupPr>
                                      <m:ctrlPr>
                                        <a:rPr lang="en-US" sz="2400" i="1">
                                          <a:latin typeface="Cambria Math" panose="02040503050406030204" pitchFamily="18" charset="0"/>
                                        </a:rPr>
                                      </m:ctrlPr>
                                    </m:sSupPr>
                                    <m:e>
                                      <m:sSup>
                                        <m:sSupPr>
                                          <m:ctrlPr>
                                            <a:rPr lang="en-US" sz="2400" i="1">
                                              <a:latin typeface="Cambria Math" panose="02040503050406030204" pitchFamily="18" charset="0"/>
                                            </a:rPr>
                                          </m:ctrlPr>
                                        </m:sSupPr>
                                        <m:e>
                                          <m:r>
                                            <a:rPr lang="en-US" sz="2400" i="1">
                                              <a:latin typeface="Cambria Math" panose="02040503050406030204" pitchFamily="18" charset="0"/>
                                            </a:rPr>
                                            <m:t>𝑏</m:t>
                                          </m:r>
                                        </m:e>
                                        <m:sup>
                                          <m:r>
                                            <a:rPr lang="en-US" sz="2400" i="1">
                                              <a:latin typeface="Cambria Math" panose="02040503050406030204" pitchFamily="18" charset="0"/>
                                            </a:rPr>
                                            <m:t>(</m:t>
                                          </m:r>
                                          <m:r>
                                            <a:rPr lang="en-US" sz="2400" i="1">
                                              <a:latin typeface="Cambria Math" panose="02040503050406030204" pitchFamily="18" charset="0"/>
                                            </a:rPr>
                                            <m:t>𝑛</m:t>
                                          </m:r>
                                          <m:r>
                                            <a:rPr lang="en-US" sz="2400" i="1">
                                              <a:latin typeface="Cambria Math" panose="02040503050406030204" pitchFamily="18" charset="0"/>
                                            </a:rPr>
                                            <m:t>)</m:t>
                                          </m:r>
                                        </m:sup>
                                      </m:sSup>
                                    </m:e>
                                    <m:sup>
                                      <m:r>
                                        <a:rPr lang="en-US" sz="2400" i="1">
                                          <a:latin typeface="Cambria Math" panose="02040503050406030204" pitchFamily="18" charset="0"/>
                                        </a:rPr>
                                        <m:t>𝑇</m:t>
                                      </m:r>
                                    </m:sup>
                                  </m:sSup>
                                </m:e>
                              </m:d>
                            </m:e>
                          </m:d>
                        </m:den>
                      </m:f>
                    </m:oMath>
                  </m:oMathPara>
                </a14:m>
                <a:endParaRPr lang="en-US" sz="2400" dirty="0"/>
              </a:p>
            </p:txBody>
          </p:sp>
        </mc:Choice>
        <mc:Fallback xmlns="">
          <p:sp>
            <p:nvSpPr>
              <p:cNvPr id="6" name="TextBox 5">
                <a:extLst>
                  <a:ext uri="{FF2B5EF4-FFF2-40B4-BE49-F238E27FC236}">
                    <a16:creationId xmlns:a16="http://schemas.microsoft.com/office/drawing/2014/main" id="{E442F7AB-BD0C-0F7B-C86B-47B9D19E21DF}"/>
                  </a:ext>
                </a:extLst>
              </p:cNvPr>
              <p:cNvSpPr txBox="1">
                <a:spLocks noRot="1" noChangeAspect="1" noMove="1" noResize="1" noEditPoints="1" noAdjustHandles="1" noChangeArrowheads="1" noChangeShapeType="1" noTextEdit="1"/>
              </p:cNvSpPr>
              <p:nvPr/>
            </p:nvSpPr>
            <p:spPr>
              <a:xfrm>
                <a:off x="980574" y="3847932"/>
                <a:ext cx="4166936" cy="1252138"/>
              </a:xfrm>
              <a:prstGeom prst="rect">
                <a:avLst/>
              </a:prstGeom>
              <a:blipFill>
                <a:blip r:embed="rId4"/>
                <a:stretch>
                  <a:fillRect/>
                </a:stretch>
              </a:blipFill>
            </p:spPr>
            <p:txBody>
              <a:bodyPr/>
              <a:lstStyle/>
              <a:p>
                <a:r>
                  <a:rPr lang="en-US">
                    <a:noFill/>
                  </a:rPr>
                  <a:t> </a:t>
                </a:r>
              </a:p>
            </p:txBody>
          </p:sp>
        </mc:Fallback>
      </mc:AlternateContent>
      <p:sp>
        <p:nvSpPr>
          <p:cNvPr id="8" name="TextBox 7">
            <a:extLst>
              <a:ext uri="{FF2B5EF4-FFF2-40B4-BE49-F238E27FC236}">
                <a16:creationId xmlns:a16="http://schemas.microsoft.com/office/drawing/2014/main" id="{C1F6488B-1C9E-7599-1351-3488B6035452}"/>
              </a:ext>
            </a:extLst>
          </p:cNvPr>
          <p:cNvSpPr txBox="1"/>
          <p:nvPr/>
        </p:nvSpPr>
        <p:spPr>
          <a:xfrm>
            <a:off x="980574" y="1658471"/>
            <a:ext cx="9703468" cy="461665"/>
          </a:xfrm>
          <a:prstGeom prst="rect">
            <a:avLst/>
          </a:prstGeom>
          <a:noFill/>
        </p:spPr>
        <p:txBody>
          <a:bodyPr wrap="square">
            <a:spAutoFit/>
          </a:bodyPr>
          <a:lstStyle/>
          <a:p>
            <a:r>
              <a:rPr lang="en-US" sz="2400" dirty="0"/>
              <a:t>Assessing the impact of an individual explanatory variable</a:t>
            </a:r>
          </a:p>
        </p:txBody>
      </p:sp>
    </p:spTree>
    <p:extLst>
      <p:ext uri="{BB962C8B-B14F-4D97-AF65-F5344CB8AC3E}">
        <p14:creationId xmlns:p14="http://schemas.microsoft.com/office/powerpoint/2010/main" val="41790393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8" name="TextBox 7">
            <a:extLst>
              <a:ext uri="{FF2B5EF4-FFF2-40B4-BE49-F238E27FC236}">
                <a16:creationId xmlns:a16="http://schemas.microsoft.com/office/drawing/2014/main" id="{2EEE662B-1045-7AD0-7253-1F2FC24CB3FB}"/>
              </a:ext>
            </a:extLst>
          </p:cNvPr>
          <p:cNvSpPr txBox="1"/>
          <p:nvPr/>
        </p:nvSpPr>
        <p:spPr>
          <a:xfrm>
            <a:off x="838199" y="69899"/>
            <a:ext cx="5452779" cy="1631216"/>
          </a:xfrm>
          <a:prstGeom prst="rect">
            <a:avLst/>
          </a:prstGeom>
          <a:noFill/>
        </p:spPr>
        <p:txBody>
          <a:bodyPr wrap="square">
            <a:spAutoFit/>
          </a:bodyPr>
          <a:lstStyle/>
          <a:p>
            <a:r>
              <a:rPr lang="en-US" sz="2000" dirty="0">
                <a:effectLst/>
                <a:ea typeface="Calibri" panose="020F0502020204030204" pitchFamily="34" charset="0"/>
                <a:cs typeface="Arial" panose="020B0604020202020204" pitchFamily="34" charset="0"/>
              </a:rPr>
              <a:t>Associations between internalized difficulties with individual self-reported and IRIS-level characteristics  across TEMPO project </a:t>
            </a:r>
            <a:r>
              <a:rPr lang="en-US" sz="2000" i="1" dirty="0">
                <a:effectLst/>
                <a:ea typeface="Calibri" panose="020F0502020204030204" pitchFamily="34" charset="0"/>
                <a:cs typeface="Arial" panose="020B0604020202020204" pitchFamily="34" charset="0"/>
              </a:rPr>
              <a:t>respondents before the Covid-19 pandemic</a:t>
            </a:r>
            <a:r>
              <a:rPr lang="en-US" sz="2000" dirty="0">
                <a:effectLst/>
                <a:ea typeface="Calibri" panose="020F0502020204030204" pitchFamily="34" charset="0"/>
                <a:cs typeface="Arial" panose="020B0604020202020204" pitchFamily="34" charset="0"/>
              </a:rPr>
              <a:t> (Model type – OLS linear regression)</a:t>
            </a:r>
            <a:endParaRPr lang="en-US" sz="2000" dirty="0"/>
          </a:p>
        </p:txBody>
      </p:sp>
      <mc:AlternateContent xmlns:mc="http://schemas.openxmlformats.org/markup-compatibility/2006">
        <mc:Choice xmlns:a14="http://schemas.microsoft.com/office/drawing/2010/main" Requires="a14">
          <p:graphicFrame>
            <p:nvGraphicFramePr>
              <p:cNvPr id="2" name="Table 1">
                <a:extLst>
                  <a:ext uri="{FF2B5EF4-FFF2-40B4-BE49-F238E27FC236}">
                    <a16:creationId xmlns:a16="http://schemas.microsoft.com/office/drawing/2014/main" id="{6D89266F-2588-E31B-D2AA-15996B079524}"/>
                  </a:ext>
                </a:extLst>
              </p:cNvPr>
              <p:cNvGraphicFramePr>
                <a:graphicFrameLocks noGrp="1"/>
              </p:cNvGraphicFramePr>
              <p:nvPr>
                <p:extLst>
                  <p:ext uri="{D42A27DB-BD31-4B8C-83A1-F6EECF244321}">
                    <p14:modId xmlns:p14="http://schemas.microsoft.com/office/powerpoint/2010/main" val="447466105"/>
                  </p:ext>
                </p:extLst>
              </p:nvPr>
            </p:nvGraphicFramePr>
            <p:xfrm>
              <a:off x="946485" y="1711803"/>
              <a:ext cx="3460169" cy="3096261"/>
            </p:xfrm>
            <a:graphic>
              <a:graphicData uri="http://schemas.openxmlformats.org/drawingml/2006/table">
                <a:tbl>
                  <a:tblPr firstRow="1" firstCol="1" bandRow="1">
                    <a:tableStyleId>{5C22544A-7EE6-4342-B048-85BDC9FD1C3A}</a:tableStyleId>
                  </a:tblPr>
                  <a:tblGrid>
                    <a:gridCol w="2161479">
                      <a:extLst>
                        <a:ext uri="{9D8B030D-6E8A-4147-A177-3AD203B41FA5}">
                          <a16:colId xmlns:a16="http://schemas.microsoft.com/office/drawing/2014/main" val="991085582"/>
                        </a:ext>
                      </a:extLst>
                    </a:gridCol>
                    <a:gridCol w="1298690">
                      <a:extLst>
                        <a:ext uri="{9D8B030D-6E8A-4147-A177-3AD203B41FA5}">
                          <a16:colId xmlns:a16="http://schemas.microsoft.com/office/drawing/2014/main" val="3831229529"/>
                        </a:ext>
                      </a:extLst>
                    </a:gridCol>
                  </a:tblGrid>
                  <a:tr h="0">
                    <a:tc rowSpan="2">
                      <a:txBody>
                        <a:bodyPr/>
                        <a:lstStyle/>
                        <a:p>
                          <a:pPr marL="0" marR="0">
                            <a:lnSpc>
                              <a:spcPct val="107000"/>
                            </a:lnSpc>
                            <a:spcBef>
                              <a:spcPts val="0"/>
                            </a:spcBef>
                            <a:spcAft>
                              <a:spcPts val="0"/>
                            </a:spcAft>
                          </a:pPr>
                          <a:r>
                            <a:rPr lang="en-GB" sz="1800">
                              <a:effectLst/>
                            </a:rPr>
                            <a:t>Predictors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b="1" kern="1200" dirty="0">
                              <a:solidFill>
                                <a:schemeClr val="lt1"/>
                              </a:solidFill>
                              <a:effectLst/>
                              <a:latin typeface="+mn-lt"/>
                              <a:ea typeface="+mn-ea"/>
                              <a:cs typeface="+mn-cs"/>
                            </a:rPr>
                            <a:t>Initial data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136326030"/>
                      </a:ext>
                    </a:extLst>
                  </a:tr>
                  <a:tr h="0">
                    <a:tc vMerge="1">
                      <a:txBody>
                        <a:bodyPr/>
                        <a:lstStyle/>
                        <a:p>
                          <a:endParaRPr lang="en-US"/>
                        </a:p>
                      </a:txBody>
                      <a:tcPr/>
                    </a:tc>
                    <a:tc>
                      <a:txBody>
                        <a:bodyPr/>
                        <a:lstStyle/>
                        <a:p>
                          <a:pPr marL="0" marR="0" algn="ctr">
                            <a:lnSpc>
                              <a:spcPct val="107000"/>
                            </a:lnSpc>
                            <a:spcBef>
                              <a:spcPts val="0"/>
                            </a:spcBef>
                            <a:spcAft>
                              <a:spcPts val="0"/>
                            </a:spcAft>
                          </a:pPr>
                          <a14:m>
                            <m:oMath xmlns:m="http://schemas.openxmlformats.org/officeDocument/2006/math">
                              <m:r>
                                <a:rPr lang="en-US" sz="1800" smtClean="0">
                                  <a:effectLst/>
                                  <a:latin typeface="Cambria Math" panose="02040503050406030204" pitchFamily="18" charset="0"/>
                                </a:rPr>
                                <m:t>𝑏</m:t>
                              </m:r>
                            </m:oMath>
                          </a14:m>
                          <a:r>
                            <a:rPr lang="en-US" sz="1800">
                              <a:effectLst/>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796924116"/>
                      </a:ext>
                    </a:extLst>
                  </a:tr>
                  <a:tr h="0">
                    <a:tc>
                      <a:txBody>
                        <a:bodyPr/>
                        <a:lstStyle/>
                        <a:p>
                          <a:pPr marL="0" marR="0">
                            <a:lnSpc>
                              <a:spcPct val="107000"/>
                            </a:lnSpc>
                            <a:spcBef>
                              <a:spcPts val="0"/>
                            </a:spcBef>
                            <a:spcAft>
                              <a:spcPts val="0"/>
                            </a:spcAft>
                          </a:pPr>
                          <a:r>
                            <a:rPr lang="en-GB" sz="1800">
                              <a:effectLst/>
                            </a:rPr>
                            <a:t>Constant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algn="ctr" fontAlgn="b"/>
                          <a:r>
                            <a:rPr lang="en-US" sz="1800" b="0" i="0" u="none" strike="noStrike">
                              <a:solidFill>
                                <a:srgbClr val="000000"/>
                              </a:solidFill>
                              <a:effectLst/>
                              <a:latin typeface="Calibri" panose="020F0502020204030204" pitchFamily="34" charset="0"/>
                            </a:rPr>
                            <a:t>60.056</a:t>
                          </a:r>
                        </a:p>
                      </a:txBody>
                      <a:tcPr marL="7620" marR="7620" marT="7620" marB="0" anchor="b"/>
                    </a:tc>
                    <a:extLst>
                      <a:ext uri="{0D108BD9-81ED-4DB2-BD59-A6C34878D82A}">
                        <a16:rowId xmlns:a16="http://schemas.microsoft.com/office/drawing/2014/main" val="583776507"/>
                      </a:ext>
                    </a:extLst>
                  </a:tr>
                  <a:tr h="0">
                    <a:tc>
                      <a:txBody>
                        <a:bodyPr/>
                        <a:lstStyle/>
                        <a:p>
                          <a:pPr marL="0" marR="0">
                            <a:lnSpc>
                              <a:spcPct val="107000"/>
                            </a:lnSpc>
                            <a:spcBef>
                              <a:spcPts val="0"/>
                            </a:spcBef>
                            <a:spcAft>
                              <a:spcPts val="0"/>
                            </a:spcAft>
                          </a:pPr>
                          <a:r>
                            <a:rPr lang="en-GB" sz="1800">
                              <a:effectLst/>
                            </a:rPr>
                            <a:t>Gender</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3.775</a:t>
                          </a:r>
                        </a:p>
                      </a:txBody>
                      <a:tcPr marL="7620" marR="7620" marT="7620" marB="0" anchor="b"/>
                    </a:tc>
                    <a:extLst>
                      <a:ext uri="{0D108BD9-81ED-4DB2-BD59-A6C34878D82A}">
                        <a16:rowId xmlns:a16="http://schemas.microsoft.com/office/drawing/2014/main" val="4271786074"/>
                      </a:ext>
                    </a:extLst>
                  </a:tr>
                  <a:tr h="0">
                    <a:tc>
                      <a:txBody>
                        <a:bodyPr/>
                        <a:lstStyle/>
                        <a:p>
                          <a:pPr marL="0" marR="0">
                            <a:lnSpc>
                              <a:spcPct val="107000"/>
                            </a:lnSpc>
                            <a:spcBef>
                              <a:spcPts val="0"/>
                            </a:spcBef>
                            <a:spcAft>
                              <a:spcPts val="0"/>
                            </a:spcAft>
                          </a:pPr>
                          <a:r>
                            <a:rPr lang="en-GB" sz="1800">
                              <a:effectLst/>
                            </a:rPr>
                            <a:t>Age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-0.236</a:t>
                          </a:r>
                        </a:p>
                      </a:txBody>
                      <a:tcPr marL="7620" marR="7620" marT="7620" marB="0" anchor="b"/>
                    </a:tc>
                    <a:extLst>
                      <a:ext uri="{0D108BD9-81ED-4DB2-BD59-A6C34878D82A}">
                        <a16:rowId xmlns:a16="http://schemas.microsoft.com/office/drawing/2014/main" val="1431115444"/>
                      </a:ext>
                    </a:extLst>
                  </a:tr>
                  <a:tr h="0">
                    <a:tc>
                      <a:txBody>
                        <a:bodyPr/>
                        <a:lstStyle/>
                        <a:p>
                          <a:pPr marL="0" marR="0">
                            <a:lnSpc>
                              <a:spcPct val="107000"/>
                            </a:lnSpc>
                            <a:spcBef>
                              <a:spcPts val="0"/>
                            </a:spcBef>
                            <a:spcAft>
                              <a:spcPts val="0"/>
                            </a:spcAft>
                          </a:pPr>
                          <a:r>
                            <a:rPr lang="en-GB" sz="1800" dirty="0">
                              <a:effectLst/>
                            </a:rPr>
                            <a:t>Income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-1.321</a:t>
                          </a:r>
                        </a:p>
                      </a:txBody>
                      <a:tcPr marL="7620" marR="7620" marT="7620" marB="0" anchor="b"/>
                    </a:tc>
                    <a:extLst>
                      <a:ext uri="{0D108BD9-81ED-4DB2-BD59-A6C34878D82A}">
                        <a16:rowId xmlns:a16="http://schemas.microsoft.com/office/drawing/2014/main" val="1580995622"/>
                      </a:ext>
                    </a:extLst>
                  </a:tr>
                  <a:tr h="0">
                    <a:tc>
                      <a:txBody>
                        <a:bodyPr/>
                        <a:lstStyle/>
                        <a:p>
                          <a:pPr marL="0" marR="0">
                            <a:lnSpc>
                              <a:spcPct val="107000"/>
                            </a:lnSpc>
                            <a:spcBef>
                              <a:spcPts val="0"/>
                            </a:spcBef>
                            <a:spcAft>
                              <a:spcPts val="0"/>
                            </a:spcAft>
                          </a:pPr>
                          <a:r>
                            <a:rPr lang="en-GB" sz="1800" dirty="0">
                              <a:effectLst/>
                            </a:rPr>
                            <a:t>Tobacco</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-0.819</a:t>
                          </a:r>
                        </a:p>
                      </a:txBody>
                      <a:tcPr marL="7620" marR="7620" marT="7620" marB="0" anchor="b"/>
                    </a:tc>
                    <a:extLst>
                      <a:ext uri="{0D108BD9-81ED-4DB2-BD59-A6C34878D82A}">
                        <a16:rowId xmlns:a16="http://schemas.microsoft.com/office/drawing/2014/main" val="1452043520"/>
                      </a:ext>
                    </a:extLst>
                  </a:tr>
                  <a:tr h="0">
                    <a:tc>
                      <a:txBody>
                        <a:bodyPr/>
                        <a:lstStyle/>
                        <a:p>
                          <a:pPr marL="0" marR="0">
                            <a:lnSpc>
                              <a:spcPct val="107000"/>
                            </a:lnSpc>
                            <a:spcBef>
                              <a:spcPts val="0"/>
                            </a:spcBef>
                            <a:spcAft>
                              <a:spcPts val="0"/>
                            </a:spcAft>
                          </a:pPr>
                          <a:r>
                            <a:rPr lang="en-GB" sz="1800">
                              <a:effectLst/>
                            </a:rPr>
                            <a:t>Con Forests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-0.048</a:t>
                          </a:r>
                        </a:p>
                      </a:txBody>
                      <a:tcPr marL="7620" marR="7620" marT="7620" marB="0" anchor="b"/>
                    </a:tc>
                    <a:extLst>
                      <a:ext uri="{0D108BD9-81ED-4DB2-BD59-A6C34878D82A}">
                        <a16:rowId xmlns:a16="http://schemas.microsoft.com/office/drawing/2014/main" val="4024713394"/>
                      </a:ext>
                    </a:extLst>
                  </a:tr>
                  <a:tr h="0">
                    <a:tc>
                      <a:txBody>
                        <a:bodyPr/>
                        <a:lstStyle/>
                        <a:p>
                          <a:pPr marL="0" marR="0">
                            <a:lnSpc>
                              <a:spcPct val="107000"/>
                            </a:lnSpc>
                            <a:spcBef>
                              <a:spcPts val="0"/>
                            </a:spcBef>
                            <a:spcAft>
                              <a:spcPts val="0"/>
                            </a:spcAft>
                          </a:pPr>
                          <a:r>
                            <a:rPr lang="en-GB" sz="1800">
                              <a:effectLst/>
                            </a:rPr>
                            <a:t>Road Surface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-0.243</a:t>
                          </a:r>
                        </a:p>
                      </a:txBody>
                      <a:tcPr marL="7620" marR="7620" marT="7620" marB="0" anchor="b"/>
                    </a:tc>
                    <a:extLst>
                      <a:ext uri="{0D108BD9-81ED-4DB2-BD59-A6C34878D82A}">
                        <a16:rowId xmlns:a16="http://schemas.microsoft.com/office/drawing/2014/main" val="1627894361"/>
                      </a:ext>
                    </a:extLst>
                  </a:tr>
                  <a:tr h="0">
                    <a:tc>
                      <a:txBody>
                        <a:bodyPr/>
                        <a:lstStyle/>
                        <a:p>
                          <a:pPr marL="0" marR="0">
                            <a:lnSpc>
                              <a:spcPct val="107000"/>
                            </a:lnSpc>
                            <a:spcBef>
                              <a:spcPts val="0"/>
                            </a:spcBef>
                            <a:spcAft>
                              <a:spcPts val="0"/>
                            </a:spcAft>
                          </a:pPr>
                          <a:r>
                            <a:rPr lang="en-GB" sz="1800">
                              <a:effectLst/>
                            </a:rPr>
                            <a:t>Workers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dirty="0">
                              <a:solidFill>
                                <a:srgbClr val="000000"/>
                              </a:solidFill>
                              <a:effectLst/>
                              <a:latin typeface="Calibri" panose="020F0502020204030204" pitchFamily="34" charset="0"/>
                            </a:rPr>
                            <a:t>14.564</a:t>
                          </a:r>
                        </a:p>
                      </a:txBody>
                      <a:tcPr marL="7620" marR="7620" marT="7620" marB="0" anchor="b"/>
                    </a:tc>
                    <a:extLst>
                      <a:ext uri="{0D108BD9-81ED-4DB2-BD59-A6C34878D82A}">
                        <a16:rowId xmlns:a16="http://schemas.microsoft.com/office/drawing/2014/main" val="1888516708"/>
                      </a:ext>
                    </a:extLst>
                  </a:tr>
                  <a:tr h="0">
                    <a:tc>
                      <a:txBody>
                        <a:bodyPr/>
                        <a:lstStyle/>
                        <a:p>
                          <a:pPr marL="0" marR="0">
                            <a:lnSpc>
                              <a:spcPct val="107000"/>
                            </a:lnSpc>
                            <a:spcBef>
                              <a:spcPts val="0"/>
                            </a:spcBef>
                            <a:spcAft>
                              <a:spcPts val="0"/>
                            </a:spcAft>
                          </a:pPr>
                          <a:r>
                            <a:rPr lang="en-GB" sz="1800" dirty="0">
                              <a:effectLst/>
                            </a:rPr>
                            <a:t>N. of obs.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dirty="0">
                              <a:effectLst/>
                            </a:rPr>
                            <a:t>774</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1330661"/>
                      </a:ext>
                    </a:extLst>
                  </a:tr>
                </a:tbl>
              </a:graphicData>
            </a:graphic>
          </p:graphicFrame>
        </mc:Choice>
        <mc:Fallback>
          <p:graphicFrame>
            <p:nvGraphicFramePr>
              <p:cNvPr id="2" name="Table 1">
                <a:extLst>
                  <a:ext uri="{FF2B5EF4-FFF2-40B4-BE49-F238E27FC236}">
                    <a16:creationId xmlns:a16="http://schemas.microsoft.com/office/drawing/2014/main" id="{6D89266F-2588-E31B-D2AA-15996B079524}"/>
                  </a:ext>
                </a:extLst>
              </p:cNvPr>
              <p:cNvGraphicFramePr>
                <a:graphicFrameLocks noGrp="1"/>
              </p:cNvGraphicFramePr>
              <p:nvPr>
                <p:extLst>
                  <p:ext uri="{D42A27DB-BD31-4B8C-83A1-F6EECF244321}">
                    <p14:modId xmlns:p14="http://schemas.microsoft.com/office/powerpoint/2010/main" val="447466105"/>
                  </p:ext>
                </p:extLst>
              </p:nvPr>
            </p:nvGraphicFramePr>
            <p:xfrm>
              <a:off x="946485" y="1711803"/>
              <a:ext cx="3460169" cy="3096261"/>
            </p:xfrm>
            <a:graphic>
              <a:graphicData uri="http://schemas.openxmlformats.org/drawingml/2006/table">
                <a:tbl>
                  <a:tblPr firstRow="1" firstCol="1" bandRow="1">
                    <a:tableStyleId>{5C22544A-7EE6-4342-B048-85BDC9FD1C3A}</a:tableStyleId>
                  </a:tblPr>
                  <a:tblGrid>
                    <a:gridCol w="2161479">
                      <a:extLst>
                        <a:ext uri="{9D8B030D-6E8A-4147-A177-3AD203B41FA5}">
                          <a16:colId xmlns:a16="http://schemas.microsoft.com/office/drawing/2014/main" val="991085582"/>
                        </a:ext>
                      </a:extLst>
                    </a:gridCol>
                    <a:gridCol w="1298690">
                      <a:extLst>
                        <a:ext uri="{9D8B030D-6E8A-4147-A177-3AD203B41FA5}">
                          <a16:colId xmlns:a16="http://schemas.microsoft.com/office/drawing/2014/main" val="3831229529"/>
                        </a:ext>
                      </a:extLst>
                    </a:gridCol>
                  </a:tblGrid>
                  <a:tr h="280480">
                    <a:tc rowSpan="2">
                      <a:txBody>
                        <a:bodyPr/>
                        <a:lstStyle/>
                        <a:p>
                          <a:pPr marL="0" marR="0">
                            <a:lnSpc>
                              <a:spcPct val="107000"/>
                            </a:lnSpc>
                            <a:spcBef>
                              <a:spcPts val="0"/>
                            </a:spcBef>
                            <a:spcAft>
                              <a:spcPts val="0"/>
                            </a:spcAft>
                          </a:pPr>
                          <a:r>
                            <a:rPr lang="en-GB" sz="1800">
                              <a:effectLst/>
                            </a:rPr>
                            <a:t>Predictors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b="1" kern="1200" dirty="0">
                              <a:solidFill>
                                <a:schemeClr val="lt1"/>
                              </a:solidFill>
                              <a:effectLst/>
                              <a:latin typeface="+mn-lt"/>
                              <a:ea typeface="+mn-ea"/>
                              <a:cs typeface="+mn-cs"/>
                            </a:rPr>
                            <a:t>Initial data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136326030"/>
                      </a:ext>
                    </a:extLst>
                  </a:tr>
                  <a:tr h="279781">
                    <a:tc vMerge="1">
                      <a:txBody>
                        <a:bodyPr/>
                        <a:lstStyle/>
                        <a:p>
                          <a:endParaRPr lang="en-US"/>
                        </a:p>
                      </a:txBody>
                      <a:tcPr/>
                    </a:tc>
                    <a:tc>
                      <a:txBody>
                        <a:bodyPr/>
                        <a:lstStyle/>
                        <a:p>
                          <a:endParaRPr lang="en-US"/>
                        </a:p>
                      </a:txBody>
                      <a:tcPr marL="68580" marR="68580" marT="0" marB="0">
                        <a:blipFill>
                          <a:blip r:embed="rId3"/>
                          <a:stretch>
                            <a:fillRect l="-167136" t="-123913" r="-2347" b="-956522"/>
                          </a:stretch>
                        </a:blipFill>
                      </a:tcPr>
                    </a:tc>
                    <a:extLst>
                      <a:ext uri="{0D108BD9-81ED-4DB2-BD59-A6C34878D82A}">
                        <a16:rowId xmlns:a16="http://schemas.microsoft.com/office/drawing/2014/main" val="3796924116"/>
                      </a:ext>
                    </a:extLst>
                  </a:tr>
                  <a:tr h="281940">
                    <a:tc>
                      <a:txBody>
                        <a:bodyPr/>
                        <a:lstStyle/>
                        <a:p>
                          <a:pPr marL="0" marR="0">
                            <a:lnSpc>
                              <a:spcPct val="107000"/>
                            </a:lnSpc>
                            <a:spcBef>
                              <a:spcPts val="0"/>
                            </a:spcBef>
                            <a:spcAft>
                              <a:spcPts val="0"/>
                            </a:spcAft>
                          </a:pPr>
                          <a:r>
                            <a:rPr lang="en-GB" sz="1800">
                              <a:effectLst/>
                            </a:rPr>
                            <a:t>Constant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algn="ctr" fontAlgn="b"/>
                          <a:r>
                            <a:rPr lang="en-US" sz="1800" b="0" i="0" u="none" strike="noStrike">
                              <a:solidFill>
                                <a:srgbClr val="000000"/>
                              </a:solidFill>
                              <a:effectLst/>
                              <a:latin typeface="Calibri" panose="020F0502020204030204" pitchFamily="34" charset="0"/>
                            </a:rPr>
                            <a:t>60.056</a:t>
                          </a:r>
                        </a:p>
                      </a:txBody>
                      <a:tcPr marL="7620" marR="7620" marT="7620" marB="0" anchor="b"/>
                    </a:tc>
                    <a:extLst>
                      <a:ext uri="{0D108BD9-81ED-4DB2-BD59-A6C34878D82A}">
                        <a16:rowId xmlns:a16="http://schemas.microsoft.com/office/drawing/2014/main" val="583776507"/>
                      </a:ext>
                    </a:extLst>
                  </a:tr>
                  <a:tr h="281940">
                    <a:tc>
                      <a:txBody>
                        <a:bodyPr/>
                        <a:lstStyle/>
                        <a:p>
                          <a:pPr marL="0" marR="0">
                            <a:lnSpc>
                              <a:spcPct val="107000"/>
                            </a:lnSpc>
                            <a:spcBef>
                              <a:spcPts val="0"/>
                            </a:spcBef>
                            <a:spcAft>
                              <a:spcPts val="0"/>
                            </a:spcAft>
                          </a:pPr>
                          <a:r>
                            <a:rPr lang="en-GB" sz="1800">
                              <a:effectLst/>
                            </a:rPr>
                            <a:t>Gender</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3.775</a:t>
                          </a:r>
                        </a:p>
                      </a:txBody>
                      <a:tcPr marL="7620" marR="7620" marT="7620" marB="0" anchor="b"/>
                    </a:tc>
                    <a:extLst>
                      <a:ext uri="{0D108BD9-81ED-4DB2-BD59-A6C34878D82A}">
                        <a16:rowId xmlns:a16="http://schemas.microsoft.com/office/drawing/2014/main" val="4271786074"/>
                      </a:ext>
                    </a:extLst>
                  </a:tr>
                  <a:tr h="281940">
                    <a:tc>
                      <a:txBody>
                        <a:bodyPr/>
                        <a:lstStyle/>
                        <a:p>
                          <a:pPr marL="0" marR="0">
                            <a:lnSpc>
                              <a:spcPct val="107000"/>
                            </a:lnSpc>
                            <a:spcBef>
                              <a:spcPts val="0"/>
                            </a:spcBef>
                            <a:spcAft>
                              <a:spcPts val="0"/>
                            </a:spcAft>
                          </a:pPr>
                          <a:r>
                            <a:rPr lang="en-GB" sz="1800">
                              <a:effectLst/>
                            </a:rPr>
                            <a:t>Age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-0.236</a:t>
                          </a:r>
                        </a:p>
                      </a:txBody>
                      <a:tcPr marL="7620" marR="7620" marT="7620" marB="0" anchor="b"/>
                    </a:tc>
                    <a:extLst>
                      <a:ext uri="{0D108BD9-81ED-4DB2-BD59-A6C34878D82A}">
                        <a16:rowId xmlns:a16="http://schemas.microsoft.com/office/drawing/2014/main" val="1431115444"/>
                      </a:ext>
                    </a:extLst>
                  </a:tr>
                  <a:tr h="281940">
                    <a:tc>
                      <a:txBody>
                        <a:bodyPr/>
                        <a:lstStyle/>
                        <a:p>
                          <a:pPr marL="0" marR="0">
                            <a:lnSpc>
                              <a:spcPct val="107000"/>
                            </a:lnSpc>
                            <a:spcBef>
                              <a:spcPts val="0"/>
                            </a:spcBef>
                            <a:spcAft>
                              <a:spcPts val="0"/>
                            </a:spcAft>
                          </a:pPr>
                          <a:r>
                            <a:rPr lang="en-GB" sz="1800" dirty="0">
                              <a:effectLst/>
                            </a:rPr>
                            <a:t>Income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-1.321</a:t>
                          </a:r>
                        </a:p>
                      </a:txBody>
                      <a:tcPr marL="7620" marR="7620" marT="7620" marB="0" anchor="b"/>
                    </a:tc>
                    <a:extLst>
                      <a:ext uri="{0D108BD9-81ED-4DB2-BD59-A6C34878D82A}">
                        <a16:rowId xmlns:a16="http://schemas.microsoft.com/office/drawing/2014/main" val="1580995622"/>
                      </a:ext>
                    </a:extLst>
                  </a:tr>
                  <a:tr h="281940">
                    <a:tc>
                      <a:txBody>
                        <a:bodyPr/>
                        <a:lstStyle/>
                        <a:p>
                          <a:pPr marL="0" marR="0">
                            <a:lnSpc>
                              <a:spcPct val="107000"/>
                            </a:lnSpc>
                            <a:spcBef>
                              <a:spcPts val="0"/>
                            </a:spcBef>
                            <a:spcAft>
                              <a:spcPts val="0"/>
                            </a:spcAft>
                          </a:pPr>
                          <a:r>
                            <a:rPr lang="en-GB" sz="1800" dirty="0">
                              <a:effectLst/>
                            </a:rPr>
                            <a:t>Tobacco</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-0.819</a:t>
                          </a:r>
                        </a:p>
                      </a:txBody>
                      <a:tcPr marL="7620" marR="7620" marT="7620" marB="0" anchor="b"/>
                    </a:tc>
                    <a:extLst>
                      <a:ext uri="{0D108BD9-81ED-4DB2-BD59-A6C34878D82A}">
                        <a16:rowId xmlns:a16="http://schemas.microsoft.com/office/drawing/2014/main" val="1452043520"/>
                      </a:ext>
                    </a:extLst>
                  </a:tr>
                  <a:tr h="281940">
                    <a:tc>
                      <a:txBody>
                        <a:bodyPr/>
                        <a:lstStyle/>
                        <a:p>
                          <a:pPr marL="0" marR="0">
                            <a:lnSpc>
                              <a:spcPct val="107000"/>
                            </a:lnSpc>
                            <a:spcBef>
                              <a:spcPts val="0"/>
                            </a:spcBef>
                            <a:spcAft>
                              <a:spcPts val="0"/>
                            </a:spcAft>
                          </a:pPr>
                          <a:r>
                            <a:rPr lang="en-GB" sz="1800">
                              <a:effectLst/>
                            </a:rPr>
                            <a:t>Con Forests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-0.048</a:t>
                          </a:r>
                        </a:p>
                      </a:txBody>
                      <a:tcPr marL="7620" marR="7620" marT="7620" marB="0" anchor="b"/>
                    </a:tc>
                    <a:extLst>
                      <a:ext uri="{0D108BD9-81ED-4DB2-BD59-A6C34878D82A}">
                        <a16:rowId xmlns:a16="http://schemas.microsoft.com/office/drawing/2014/main" val="4024713394"/>
                      </a:ext>
                    </a:extLst>
                  </a:tr>
                  <a:tr h="281940">
                    <a:tc>
                      <a:txBody>
                        <a:bodyPr/>
                        <a:lstStyle/>
                        <a:p>
                          <a:pPr marL="0" marR="0">
                            <a:lnSpc>
                              <a:spcPct val="107000"/>
                            </a:lnSpc>
                            <a:spcBef>
                              <a:spcPts val="0"/>
                            </a:spcBef>
                            <a:spcAft>
                              <a:spcPts val="0"/>
                            </a:spcAft>
                          </a:pPr>
                          <a:r>
                            <a:rPr lang="en-GB" sz="1800">
                              <a:effectLst/>
                            </a:rPr>
                            <a:t>Road Surface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-0.243</a:t>
                          </a:r>
                        </a:p>
                      </a:txBody>
                      <a:tcPr marL="7620" marR="7620" marT="7620" marB="0" anchor="b"/>
                    </a:tc>
                    <a:extLst>
                      <a:ext uri="{0D108BD9-81ED-4DB2-BD59-A6C34878D82A}">
                        <a16:rowId xmlns:a16="http://schemas.microsoft.com/office/drawing/2014/main" val="1627894361"/>
                      </a:ext>
                    </a:extLst>
                  </a:tr>
                  <a:tr h="281940">
                    <a:tc>
                      <a:txBody>
                        <a:bodyPr/>
                        <a:lstStyle/>
                        <a:p>
                          <a:pPr marL="0" marR="0">
                            <a:lnSpc>
                              <a:spcPct val="107000"/>
                            </a:lnSpc>
                            <a:spcBef>
                              <a:spcPts val="0"/>
                            </a:spcBef>
                            <a:spcAft>
                              <a:spcPts val="0"/>
                            </a:spcAft>
                          </a:pPr>
                          <a:r>
                            <a:rPr lang="en-GB" sz="1800">
                              <a:effectLst/>
                            </a:rPr>
                            <a:t>Workers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dirty="0">
                              <a:solidFill>
                                <a:srgbClr val="000000"/>
                              </a:solidFill>
                              <a:effectLst/>
                              <a:latin typeface="Calibri" panose="020F0502020204030204" pitchFamily="34" charset="0"/>
                            </a:rPr>
                            <a:t>14.564</a:t>
                          </a:r>
                        </a:p>
                      </a:txBody>
                      <a:tcPr marL="7620" marR="7620" marT="7620" marB="0" anchor="b"/>
                    </a:tc>
                    <a:extLst>
                      <a:ext uri="{0D108BD9-81ED-4DB2-BD59-A6C34878D82A}">
                        <a16:rowId xmlns:a16="http://schemas.microsoft.com/office/drawing/2014/main" val="1888516708"/>
                      </a:ext>
                    </a:extLst>
                  </a:tr>
                  <a:tr h="280480">
                    <a:tc>
                      <a:txBody>
                        <a:bodyPr/>
                        <a:lstStyle/>
                        <a:p>
                          <a:pPr marL="0" marR="0">
                            <a:lnSpc>
                              <a:spcPct val="107000"/>
                            </a:lnSpc>
                            <a:spcBef>
                              <a:spcPts val="0"/>
                            </a:spcBef>
                            <a:spcAft>
                              <a:spcPts val="0"/>
                            </a:spcAft>
                          </a:pPr>
                          <a:r>
                            <a:rPr lang="en-GB" sz="1800" dirty="0">
                              <a:effectLst/>
                            </a:rPr>
                            <a:t>N. of obs.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dirty="0">
                              <a:effectLst/>
                            </a:rPr>
                            <a:t>774</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1330661"/>
                      </a:ext>
                    </a:extLst>
                  </a:tr>
                </a:tbl>
              </a:graphicData>
            </a:graphic>
          </p:graphicFrame>
        </mc:Fallback>
      </mc:AlternateContent>
      <p:sp>
        <p:nvSpPr>
          <p:cNvPr id="5" name="Rectangle: Rounded Corners 4">
            <a:extLst>
              <a:ext uri="{FF2B5EF4-FFF2-40B4-BE49-F238E27FC236}">
                <a16:creationId xmlns:a16="http://schemas.microsoft.com/office/drawing/2014/main" id="{1CF16D13-E192-F0AA-A639-26970818D821}"/>
              </a:ext>
            </a:extLst>
          </p:cNvPr>
          <p:cNvSpPr/>
          <p:nvPr/>
        </p:nvSpPr>
        <p:spPr>
          <a:xfrm>
            <a:off x="3116179" y="1988818"/>
            <a:ext cx="1287379" cy="2514599"/>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81449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8" name="TextBox 7">
            <a:extLst>
              <a:ext uri="{FF2B5EF4-FFF2-40B4-BE49-F238E27FC236}">
                <a16:creationId xmlns:a16="http://schemas.microsoft.com/office/drawing/2014/main" id="{2EEE662B-1045-7AD0-7253-1F2FC24CB3FB}"/>
              </a:ext>
            </a:extLst>
          </p:cNvPr>
          <p:cNvSpPr txBox="1"/>
          <p:nvPr/>
        </p:nvSpPr>
        <p:spPr>
          <a:xfrm>
            <a:off x="838199" y="69899"/>
            <a:ext cx="5452779" cy="1631216"/>
          </a:xfrm>
          <a:prstGeom prst="rect">
            <a:avLst/>
          </a:prstGeom>
          <a:noFill/>
        </p:spPr>
        <p:txBody>
          <a:bodyPr wrap="square">
            <a:spAutoFit/>
          </a:bodyPr>
          <a:lstStyle/>
          <a:p>
            <a:r>
              <a:rPr lang="en-US" sz="2000" dirty="0">
                <a:effectLst/>
                <a:ea typeface="Calibri" panose="020F0502020204030204" pitchFamily="34" charset="0"/>
                <a:cs typeface="Arial" panose="020B0604020202020204" pitchFamily="34" charset="0"/>
              </a:rPr>
              <a:t>Associations between internalized difficulties with individual self-reported and IRIS-level characteristics  across TEMPO project </a:t>
            </a:r>
            <a:r>
              <a:rPr lang="en-US" sz="2000" i="1" dirty="0">
                <a:effectLst/>
                <a:ea typeface="Calibri" panose="020F0502020204030204" pitchFamily="34" charset="0"/>
                <a:cs typeface="Arial" panose="020B0604020202020204" pitchFamily="34" charset="0"/>
              </a:rPr>
              <a:t>respondents before the Covid-19 pandemic</a:t>
            </a:r>
            <a:r>
              <a:rPr lang="en-US" sz="2000" dirty="0">
                <a:effectLst/>
                <a:ea typeface="Calibri" panose="020F0502020204030204" pitchFamily="34" charset="0"/>
                <a:cs typeface="Arial" panose="020B0604020202020204" pitchFamily="34" charset="0"/>
              </a:rPr>
              <a:t> (Model type – OLS linear regression)</a:t>
            </a:r>
            <a:endParaRPr lang="en-US" sz="2000" dirty="0"/>
          </a:p>
        </p:txBody>
      </p:sp>
      <mc:AlternateContent xmlns:mc="http://schemas.openxmlformats.org/markup-compatibility/2006">
        <mc:Choice xmlns:a14="http://schemas.microsoft.com/office/drawing/2010/main" Requires="a14">
          <p:graphicFrame>
            <p:nvGraphicFramePr>
              <p:cNvPr id="13" name="Table 12">
                <a:extLst>
                  <a:ext uri="{FF2B5EF4-FFF2-40B4-BE49-F238E27FC236}">
                    <a16:creationId xmlns:a16="http://schemas.microsoft.com/office/drawing/2014/main" id="{06013377-DA4D-CEDA-F470-534C8BBBA4D8}"/>
                  </a:ext>
                </a:extLst>
              </p:cNvPr>
              <p:cNvGraphicFramePr>
                <a:graphicFrameLocks noGrp="1"/>
              </p:cNvGraphicFramePr>
              <p:nvPr>
                <p:extLst>
                  <p:ext uri="{D42A27DB-BD31-4B8C-83A1-F6EECF244321}">
                    <p14:modId xmlns:p14="http://schemas.microsoft.com/office/powerpoint/2010/main" val="447466105"/>
                  </p:ext>
                </p:extLst>
              </p:nvPr>
            </p:nvGraphicFramePr>
            <p:xfrm>
              <a:off x="946485" y="1711803"/>
              <a:ext cx="3460169" cy="3096261"/>
            </p:xfrm>
            <a:graphic>
              <a:graphicData uri="http://schemas.openxmlformats.org/drawingml/2006/table">
                <a:tbl>
                  <a:tblPr firstRow="1" firstCol="1" bandRow="1">
                    <a:tableStyleId>{5C22544A-7EE6-4342-B048-85BDC9FD1C3A}</a:tableStyleId>
                  </a:tblPr>
                  <a:tblGrid>
                    <a:gridCol w="2161479">
                      <a:extLst>
                        <a:ext uri="{9D8B030D-6E8A-4147-A177-3AD203B41FA5}">
                          <a16:colId xmlns:a16="http://schemas.microsoft.com/office/drawing/2014/main" val="991085582"/>
                        </a:ext>
                      </a:extLst>
                    </a:gridCol>
                    <a:gridCol w="1298690">
                      <a:extLst>
                        <a:ext uri="{9D8B030D-6E8A-4147-A177-3AD203B41FA5}">
                          <a16:colId xmlns:a16="http://schemas.microsoft.com/office/drawing/2014/main" val="3831229529"/>
                        </a:ext>
                      </a:extLst>
                    </a:gridCol>
                  </a:tblGrid>
                  <a:tr h="0">
                    <a:tc rowSpan="2">
                      <a:txBody>
                        <a:bodyPr/>
                        <a:lstStyle/>
                        <a:p>
                          <a:pPr marL="0" marR="0">
                            <a:lnSpc>
                              <a:spcPct val="107000"/>
                            </a:lnSpc>
                            <a:spcBef>
                              <a:spcPts val="0"/>
                            </a:spcBef>
                            <a:spcAft>
                              <a:spcPts val="0"/>
                            </a:spcAft>
                          </a:pPr>
                          <a:r>
                            <a:rPr lang="en-GB" sz="1800">
                              <a:effectLst/>
                            </a:rPr>
                            <a:t>Predictors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b="1" kern="1200" dirty="0">
                              <a:solidFill>
                                <a:schemeClr val="lt1"/>
                              </a:solidFill>
                              <a:effectLst/>
                              <a:latin typeface="+mn-lt"/>
                              <a:ea typeface="+mn-ea"/>
                              <a:cs typeface="+mn-cs"/>
                            </a:rPr>
                            <a:t>Initial data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136326030"/>
                      </a:ext>
                    </a:extLst>
                  </a:tr>
                  <a:tr h="0">
                    <a:tc vMerge="1">
                      <a:txBody>
                        <a:bodyPr/>
                        <a:lstStyle/>
                        <a:p>
                          <a:endParaRPr lang="en-US"/>
                        </a:p>
                      </a:txBody>
                      <a:tcPr/>
                    </a:tc>
                    <a:tc>
                      <a:txBody>
                        <a:bodyPr/>
                        <a:lstStyle/>
                        <a:p>
                          <a:pPr marL="0" marR="0" algn="ctr">
                            <a:lnSpc>
                              <a:spcPct val="107000"/>
                            </a:lnSpc>
                            <a:spcBef>
                              <a:spcPts val="0"/>
                            </a:spcBef>
                            <a:spcAft>
                              <a:spcPts val="0"/>
                            </a:spcAft>
                          </a:pPr>
                          <a14:m>
                            <m:oMath xmlns:m="http://schemas.openxmlformats.org/officeDocument/2006/math">
                              <m:r>
                                <a:rPr lang="en-US" sz="1800" smtClean="0">
                                  <a:effectLst/>
                                  <a:latin typeface="Cambria Math" panose="02040503050406030204" pitchFamily="18" charset="0"/>
                                </a:rPr>
                                <m:t>𝑏</m:t>
                              </m:r>
                            </m:oMath>
                          </a14:m>
                          <a:r>
                            <a:rPr lang="en-US" sz="1800">
                              <a:effectLst/>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796924116"/>
                      </a:ext>
                    </a:extLst>
                  </a:tr>
                  <a:tr h="0">
                    <a:tc>
                      <a:txBody>
                        <a:bodyPr/>
                        <a:lstStyle/>
                        <a:p>
                          <a:pPr marL="0" marR="0">
                            <a:lnSpc>
                              <a:spcPct val="107000"/>
                            </a:lnSpc>
                            <a:spcBef>
                              <a:spcPts val="0"/>
                            </a:spcBef>
                            <a:spcAft>
                              <a:spcPts val="0"/>
                            </a:spcAft>
                          </a:pPr>
                          <a:r>
                            <a:rPr lang="en-GB" sz="1800">
                              <a:effectLst/>
                            </a:rPr>
                            <a:t>Constant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algn="ctr" fontAlgn="b"/>
                          <a:r>
                            <a:rPr lang="en-US" sz="1800" b="0" i="0" u="none" strike="noStrike">
                              <a:solidFill>
                                <a:srgbClr val="000000"/>
                              </a:solidFill>
                              <a:effectLst/>
                              <a:latin typeface="Calibri" panose="020F0502020204030204" pitchFamily="34" charset="0"/>
                            </a:rPr>
                            <a:t>60.056</a:t>
                          </a:r>
                        </a:p>
                      </a:txBody>
                      <a:tcPr marL="7620" marR="7620" marT="7620" marB="0" anchor="b"/>
                    </a:tc>
                    <a:extLst>
                      <a:ext uri="{0D108BD9-81ED-4DB2-BD59-A6C34878D82A}">
                        <a16:rowId xmlns:a16="http://schemas.microsoft.com/office/drawing/2014/main" val="583776507"/>
                      </a:ext>
                    </a:extLst>
                  </a:tr>
                  <a:tr h="0">
                    <a:tc>
                      <a:txBody>
                        <a:bodyPr/>
                        <a:lstStyle/>
                        <a:p>
                          <a:pPr marL="0" marR="0">
                            <a:lnSpc>
                              <a:spcPct val="107000"/>
                            </a:lnSpc>
                            <a:spcBef>
                              <a:spcPts val="0"/>
                            </a:spcBef>
                            <a:spcAft>
                              <a:spcPts val="0"/>
                            </a:spcAft>
                          </a:pPr>
                          <a:r>
                            <a:rPr lang="en-GB" sz="1800">
                              <a:effectLst/>
                            </a:rPr>
                            <a:t>Gender</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3.775</a:t>
                          </a:r>
                        </a:p>
                      </a:txBody>
                      <a:tcPr marL="7620" marR="7620" marT="7620" marB="0" anchor="b"/>
                    </a:tc>
                    <a:extLst>
                      <a:ext uri="{0D108BD9-81ED-4DB2-BD59-A6C34878D82A}">
                        <a16:rowId xmlns:a16="http://schemas.microsoft.com/office/drawing/2014/main" val="4271786074"/>
                      </a:ext>
                    </a:extLst>
                  </a:tr>
                  <a:tr h="0">
                    <a:tc>
                      <a:txBody>
                        <a:bodyPr/>
                        <a:lstStyle/>
                        <a:p>
                          <a:pPr marL="0" marR="0">
                            <a:lnSpc>
                              <a:spcPct val="107000"/>
                            </a:lnSpc>
                            <a:spcBef>
                              <a:spcPts val="0"/>
                            </a:spcBef>
                            <a:spcAft>
                              <a:spcPts val="0"/>
                            </a:spcAft>
                          </a:pPr>
                          <a:r>
                            <a:rPr lang="en-GB" sz="1800">
                              <a:effectLst/>
                            </a:rPr>
                            <a:t>Age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-0.236</a:t>
                          </a:r>
                        </a:p>
                      </a:txBody>
                      <a:tcPr marL="7620" marR="7620" marT="7620" marB="0" anchor="b"/>
                    </a:tc>
                    <a:extLst>
                      <a:ext uri="{0D108BD9-81ED-4DB2-BD59-A6C34878D82A}">
                        <a16:rowId xmlns:a16="http://schemas.microsoft.com/office/drawing/2014/main" val="1431115444"/>
                      </a:ext>
                    </a:extLst>
                  </a:tr>
                  <a:tr h="0">
                    <a:tc>
                      <a:txBody>
                        <a:bodyPr/>
                        <a:lstStyle/>
                        <a:p>
                          <a:pPr marL="0" marR="0">
                            <a:lnSpc>
                              <a:spcPct val="107000"/>
                            </a:lnSpc>
                            <a:spcBef>
                              <a:spcPts val="0"/>
                            </a:spcBef>
                            <a:spcAft>
                              <a:spcPts val="0"/>
                            </a:spcAft>
                          </a:pPr>
                          <a:r>
                            <a:rPr lang="en-GB" sz="1800" dirty="0">
                              <a:effectLst/>
                            </a:rPr>
                            <a:t>Income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-1.321</a:t>
                          </a:r>
                        </a:p>
                      </a:txBody>
                      <a:tcPr marL="7620" marR="7620" marT="7620" marB="0" anchor="b"/>
                    </a:tc>
                    <a:extLst>
                      <a:ext uri="{0D108BD9-81ED-4DB2-BD59-A6C34878D82A}">
                        <a16:rowId xmlns:a16="http://schemas.microsoft.com/office/drawing/2014/main" val="1580995622"/>
                      </a:ext>
                    </a:extLst>
                  </a:tr>
                  <a:tr h="0">
                    <a:tc>
                      <a:txBody>
                        <a:bodyPr/>
                        <a:lstStyle/>
                        <a:p>
                          <a:pPr marL="0" marR="0">
                            <a:lnSpc>
                              <a:spcPct val="107000"/>
                            </a:lnSpc>
                            <a:spcBef>
                              <a:spcPts val="0"/>
                            </a:spcBef>
                            <a:spcAft>
                              <a:spcPts val="0"/>
                            </a:spcAft>
                          </a:pPr>
                          <a:r>
                            <a:rPr lang="en-GB" sz="1800" dirty="0">
                              <a:effectLst/>
                            </a:rPr>
                            <a:t>Tobacco</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-0.819</a:t>
                          </a:r>
                        </a:p>
                      </a:txBody>
                      <a:tcPr marL="7620" marR="7620" marT="7620" marB="0" anchor="b"/>
                    </a:tc>
                    <a:extLst>
                      <a:ext uri="{0D108BD9-81ED-4DB2-BD59-A6C34878D82A}">
                        <a16:rowId xmlns:a16="http://schemas.microsoft.com/office/drawing/2014/main" val="1452043520"/>
                      </a:ext>
                    </a:extLst>
                  </a:tr>
                  <a:tr h="0">
                    <a:tc>
                      <a:txBody>
                        <a:bodyPr/>
                        <a:lstStyle/>
                        <a:p>
                          <a:pPr marL="0" marR="0">
                            <a:lnSpc>
                              <a:spcPct val="107000"/>
                            </a:lnSpc>
                            <a:spcBef>
                              <a:spcPts val="0"/>
                            </a:spcBef>
                            <a:spcAft>
                              <a:spcPts val="0"/>
                            </a:spcAft>
                          </a:pPr>
                          <a:r>
                            <a:rPr lang="en-GB" sz="1800">
                              <a:effectLst/>
                            </a:rPr>
                            <a:t>Con Forests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-0.048</a:t>
                          </a:r>
                        </a:p>
                      </a:txBody>
                      <a:tcPr marL="7620" marR="7620" marT="7620" marB="0" anchor="b"/>
                    </a:tc>
                    <a:extLst>
                      <a:ext uri="{0D108BD9-81ED-4DB2-BD59-A6C34878D82A}">
                        <a16:rowId xmlns:a16="http://schemas.microsoft.com/office/drawing/2014/main" val="4024713394"/>
                      </a:ext>
                    </a:extLst>
                  </a:tr>
                  <a:tr h="0">
                    <a:tc>
                      <a:txBody>
                        <a:bodyPr/>
                        <a:lstStyle/>
                        <a:p>
                          <a:pPr marL="0" marR="0">
                            <a:lnSpc>
                              <a:spcPct val="107000"/>
                            </a:lnSpc>
                            <a:spcBef>
                              <a:spcPts val="0"/>
                            </a:spcBef>
                            <a:spcAft>
                              <a:spcPts val="0"/>
                            </a:spcAft>
                          </a:pPr>
                          <a:r>
                            <a:rPr lang="en-GB" sz="1800">
                              <a:effectLst/>
                            </a:rPr>
                            <a:t>Road Surface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-0.243</a:t>
                          </a:r>
                        </a:p>
                      </a:txBody>
                      <a:tcPr marL="7620" marR="7620" marT="7620" marB="0" anchor="b"/>
                    </a:tc>
                    <a:extLst>
                      <a:ext uri="{0D108BD9-81ED-4DB2-BD59-A6C34878D82A}">
                        <a16:rowId xmlns:a16="http://schemas.microsoft.com/office/drawing/2014/main" val="1627894361"/>
                      </a:ext>
                    </a:extLst>
                  </a:tr>
                  <a:tr h="0">
                    <a:tc>
                      <a:txBody>
                        <a:bodyPr/>
                        <a:lstStyle/>
                        <a:p>
                          <a:pPr marL="0" marR="0">
                            <a:lnSpc>
                              <a:spcPct val="107000"/>
                            </a:lnSpc>
                            <a:spcBef>
                              <a:spcPts val="0"/>
                            </a:spcBef>
                            <a:spcAft>
                              <a:spcPts val="0"/>
                            </a:spcAft>
                          </a:pPr>
                          <a:r>
                            <a:rPr lang="en-GB" sz="1800">
                              <a:effectLst/>
                            </a:rPr>
                            <a:t>Workers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dirty="0">
                              <a:solidFill>
                                <a:srgbClr val="000000"/>
                              </a:solidFill>
                              <a:effectLst/>
                              <a:latin typeface="Calibri" panose="020F0502020204030204" pitchFamily="34" charset="0"/>
                            </a:rPr>
                            <a:t>14.564</a:t>
                          </a:r>
                        </a:p>
                      </a:txBody>
                      <a:tcPr marL="7620" marR="7620" marT="7620" marB="0" anchor="b"/>
                    </a:tc>
                    <a:extLst>
                      <a:ext uri="{0D108BD9-81ED-4DB2-BD59-A6C34878D82A}">
                        <a16:rowId xmlns:a16="http://schemas.microsoft.com/office/drawing/2014/main" val="1888516708"/>
                      </a:ext>
                    </a:extLst>
                  </a:tr>
                  <a:tr h="0">
                    <a:tc>
                      <a:txBody>
                        <a:bodyPr/>
                        <a:lstStyle/>
                        <a:p>
                          <a:pPr marL="0" marR="0">
                            <a:lnSpc>
                              <a:spcPct val="107000"/>
                            </a:lnSpc>
                            <a:spcBef>
                              <a:spcPts val="0"/>
                            </a:spcBef>
                            <a:spcAft>
                              <a:spcPts val="0"/>
                            </a:spcAft>
                          </a:pPr>
                          <a:r>
                            <a:rPr lang="en-GB" sz="1800" dirty="0">
                              <a:effectLst/>
                            </a:rPr>
                            <a:t>N. of obs.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dirty="0">
                              <a:effectLst/>
                            </a:rPr>
                            <a:t>774</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1330661"/>
                      </a:ext>
                    </a:extLst>
                  </a:tr>
                </a:tbl>
              </a:graphicData>
            </a:graphic>
          </p:graphicFrame>
        </mc:Choice>
        <mc:Fallback>
          <p:graphicFrame>
            <p:nvGraphicFramePr>
              <p:cNvPr id="13" name="Table 12">
                <a:extLst>
                  <a:ext uri="{FF2B5EF4-FFF2-40B4-BE49-F238E27FC236}">
                    <a16:creationId xmlns:a16="http://schemas.microsoft.com/office/drawing/2014/main" id="{06013377-DA4D-CEDA-F470-534C8BBBA4D8}"/>
                  </a:ext>
                </a:extLst>
              </p:cNvPr>
              <p:cNvGraphicFramePr>
                <a:graphicFrameLocks noGrp="1"/>
              </p:cNvGraphicFramePr>
              <p:nvPr>
                <p:extLst>
                  <p:ext uri="{D42A27DB-BD31-4B8C-83A1-F6EECF244321}">
                    <p14:modId xmlns:p14="http://schemas.microsoft.com/office/powerpoint/2010/main" val="447466105"/>
                  </p:ext>
                </p:extLst>
              </p:nvPr>
            </p:nvGraphicFramePr>
            <p:xfrm>
              <a:off x="946485" y="1711803"/>
              <a:ext cx="3460169" cy="3096261"/>
            </p:xfrm>
            <a:graphic>
              <a:graphicData uri="http://schemas.openxmlformats.org/drawingml/2006/table">
                <a:tbl>
                  <a:tblPr firstRow="1" firstCol="1" bandRow="1">
                    <a:tableStyleId>{5C22544A-7EE6-4342-B048-85BDC9FD1C3A}</a:tableStyleId>
                  </a:tblPr>
                  <a:tblGrid>
                    <a:gridCol w="2161479">
                      <a:extLst>
                        <a:ext uri="{9D8B030D-6E8A-4147-A177-3AD203B41FA5}">
                          <a16:colId xmlns:a16="http://schemas.microsoft.com/office/drawing/2014/main" val="991085582"/>
                        </a:ext>
                      </a:extLst>
                    </a:gridCol>
                    <a:gridCol w="1298690">
                      <a:extLst>
                        <a:ext uri="{9D8B030D-6E8A-4147-A177-3AD203B41FA5}">
                          <a16:colId xmlns:a16="http://schemas.microsoft.com/office/drawing/2014/main" val="3831229529"/>
                        </a:ext>
                      </a:extLst>
                    </a:gridCol>
                  </a:tblGrid>
                  <a:tr h="280480">
                    <a:tc rowSpan="2">
                      <a:txBody>
                        <a:bodyPr/>
                        <a:lstStyle/>
                        <a:p>
                          <a:pPr marL="0" marR="0">
                            <a:lnSpc>
                              <a:spcPct val="107000"/>
                            </a:lnSpc>
                            <a:spcBef>
                              <a:spcPts val="0"/>
                            </a:spcBef>
                            <a:spcAft>
                              <a:spcPts val="0"/>
                            </a:spcAft>
                          </a:pPr>
                          <a:r>
                            <a:rPr lang="en-GB" sz="1800">
                              <a:effectLst/>
                            </a:rPr>
                            <a:t>Predictors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b="1" kern="1200" dirty="0">
                              <a:solidFill>
                                <a:schemeClr val="lt1"/>
                              </a:solidFill>
                              <a:effectLst/>
                              <a:latin typeface="+mn-lt"/>
                              <a:ea typeface="+mn-ea"/>
                              <a:cs typeface="+mn-cs"/>
                            </a:rPr>
                            <a:t>Initial data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136326030"/>
                      </a:ext>
                    </a:extLst>
                  </a:tr>
                  <a:tr h="279781">
                    <a:tc vMerge="1">
                      <a:txBody>
                        <a:bodyPr/>
                        <a:lstStyle/>
                        <a:p>
                          <a:endParaRPr lang="en-US"/>
                        </a:p>
                      </a:txBody>
                      <a:tcPr/>
                    </a:tc>
                    <a:tc>
                      <a:txBody>
                        <a:bodyPr/>
                        <a:lstStyle/>
                        <a:p>
                          <a:endParaRPr lang="en-US"/>
                        </a:p>
                      </a:txBody>
                      <a:tcPr marL="68580" marR="68580" marT="0" marB="0">
                        <a:blipFill>
                          <a:blip r:embed="rId3"/>
                          <a:stretch>
                            <a:fillRect l="-167136" t="-123913" r="-2347" b="-956522"/>
                          </a:stretch>
                        </a:blipFill>
                      </a:tcPr>
                    </a:tc>
                    <a:extLst>
                      <a:ext uri="{0D108BD9-81ED-4DB2-BD59-A6C34878D82A}">
                        <a16:rowId xmlns:a16="http://schemas.microsoft.com/office/drawing/2014/main" val="3796924116"/>
                      </a:ext>
                    </a:extLst>
                  </a:tr>
                  <a:tr h="281940">
                    <a:tc>
                      <a:txBody>
                        <a:bodyPr/>
                        <a:lstStyle/>
                        <a:p>
                          <a:pPr marL="0" marR="0">
                            <a:lnSpc>
                              <a:spcPct val="107000"/>
                            </a:lnSpc>
                            <a:spcBef>
                              <a:spcPts val="0"/>
                            </a:spcBef>
                            <a:spcAft>
                              <a:spcPts val="0"/>
                            </a:spcAft>
                          </a:pPr>
                          <a:r>
                            <a:rPr lang="en-GB" sz="1800">
                              <a:effectLst/>
                            </a:rPr>
                            <a:t>Constant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algn="ctr" fontAlgn="b"/>
                          <a:r>
                            <a:rPr lang="en-US" sz="1800" b="0" i="0" u="none" strike="noStrike">
                              <a:solidFill>
                                <a:srgbClr val="000000"/>
                              </a:solidFill>
                              <a:effectLst/>
                              <a:latin typeface="Calibri" panose="020F0502020204030204" pitchFamily="34" charset="0"/>
                            </a:rPr>
                            <a:t>60.056</a:t>
                          </a:r>
                        </a:p>
                      </a:txBody>
                      <a:tcPr marL="7620" marR="7620" marT="7620" marB="0" anchor="b"/>
                    </a:tc>
                    <a:extLst>
                      <a:ext uri="{0D108BD9-81ED-4DB2-BD59-A6C34878D82A}">
                        <a16:rowId xmlns:a16="http://schemas.microsoft.com/office/drawing/2014/main" val="583776507"/>
                      </a:ext>
                    </a:extLst>
                  </a:tr>
                  <a:tr h="281940">
                    <a:tc>
                      <a:txBody>
                        <a:bodyPr/>
                        <a:lstStyle/>
                        <a:p>
                          <a:pPr marL="0" marR="0">
                            <a:lnSpc>
                              <a:spcPct val="107000"/>
                            </a:lnSpc>
                            <a:spcBef>
                              <a:spcPts val="0"/>
                            </a:spcBef>
                            <a:spcAft>
                              <a:spcPts val="0"/>
                            </a:spcAft>
                          </a:pPr>
                          <a:r>
                            <a:rPr lang="en-GB" sz="1800">
                              <a:effectLst/>
                            </a:rPr>
                            <a:t>Gender</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3.775</a:t>
                          </a:r>
                        </a:p>
                      </a:txBody>
                      <a:tcPr marL="7620" marR="7620" marT="7620" marB="0" anchor="b"/>
                    </a:tc>
                    <a:extLst>
                      <a:ext uri="{0D108BD9-81ED-4DB2-BD59-A6C34878D82A}">
                        <a16:rowId xmlns:a16="http://schemas.microsoft.com/office/drawing/2014/main" val="4271786074"/>
                      </a:ext>
                    </a:extLst>
                  </a:tr>
                  <a:tr h="281940">
                    <a:tc>
                      <a:txBody>
                        <a:bodyPr/>
                        <a:lstStyle/>
                        <a:p>
                          <a:pPr marL="0" marR="0">
                            <a:lnSpc>
                              <a:spcPct val="107000"/>
                            </a:lnSpc>
                            <a:spcBef>
                              <a:spcPts val="0"/>
                            </a:spcBef>
                            <a:spcAft>
                              <a:spcPts val="0"/>
                            </a:spcAft>
                          </a:pPr>
                          <a:r>
                            <a:rPr lang="en-GB" sz="1800">
                              <a:effectLst/>
                            </a:rPr>
                            <a:t>Age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-0.236</a:t>
                          </a:r>
                        </a:p>
                      </a:txBody>
                      <a:tcPr marL="7620" marR="7620" marT="7620" marB="0" anchor="b"/>
                    </a:tc>
                    <a:extLst>
                      <a:ext uri="{0D108BD9-81ED-4DB2-BD59-A6C34878D82A}">
                        <a16:rowId xmlns:a16="http://schemas.microsoft.com/office/drawing/2014/main" val="1431115444"/>
                      </a:ext>
                    </a:extLst>
                  </a:tr>
                  <a:tr h="281940">
                    <a:tc>
                      <a:txBody>
                        <a:bodyPr/>
                        <a:lstStyle/>
                        <a:p>
                          <a:pPr marL="0" marR="0">
                            <a:lnSpc>
                              <a:spcPct val="107000"/>
                            </a:lnSpc>
                            <a:spcBef>
                              <a:spcPts val="0"/>
                            </a:spcBef>
                            <a:spcAft>
                              <a:spcPts val="0"/>
                            </a:spcAft>
                          </a:pPr>
                          <a:r>
                            <a:rPr lang="en-GB" sz="1800" dirty="0">
                              <a:effectLst/>
                            </a:rPr>
                            <a:t>Income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-1.321</a:t>
                          </a:r>
                        </a:p>
                      </a:txBody>
                      <a:tcPr marL="7620" marR="7620" marT="7620" marB="0" anchor="b"/>
                    </a:tc>
                    <a:extLst>
                      <a:ext uri="{0D108BD9-81ED-4DB2-BD59-A6C34878D82A}">
                        <a16:rowId xmlns:a16="http://schemas.microsoft.com/office/drawing/2014/main" val="1580995622"/>
                      </a:ext>
                    </a:extLst>
                  </a:tr>
                  <a:tr h="281940">
                    <a:tc>
                      <a:txBody>
                        <a:bodyPr/>
                        <a:lstStyle/>
                        <a:p>
                          <a:pPr marL="0" marR="0">
                            <a:lnSpc>
                              <a:spcPct val="107000"/>
                            </a:lnSpc>
                            <a:spcBef>
                              <a:spcPts val="0"/>
                            </a:spcBef>
                            <a:spcAft>
                              <a:spcPts val="0"/>
                            </a:spcAft>
                          </a:pPr>
                          <a:r>
                            <a:rPr lang="en-GB" sz="1800" dirty="0">
                              <a:effectLst/>
                            </a:rPr>
                            <a:t>Tobacco</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-0.819</a:t>
                          </a:r>
                        </a:p>
                      </a:txBody>
                      <a:tcPr marL="7620" marR="7620" marT="7620" marB="0" anchor="b"/>
                    </a:tc>
                    <a:extLst>
                      <a:ext uri="{0D108BD9-81ED-4DB2-BD59-A6C34878D82A}">
                        <a16:rowId xmlns:a16="http://schemas.microsoft.com/office/drawing/2014/main" val="1452043520"/>
                      </a:ext>
                    </a:extLst>
                  </a:tr>
                  <a:tr h="281940">
                    <a:tc>
                      <a:txBody>
                        <a:bodyPr/>
                        <a:lstStyle/>
                        <a:p>
                          <a:pPr marL="0" marR="0">
                            <a:lnSpc>
                              <a:spcPct val="107000"/>
                            </a:lnSpc>
                            <a:spcBef>
                              <a:spcPts val="0"/>
                            </a:spcBef>
                            <a:spcAft>
                              <a:spcPts val="0"/>
                            </a:spcAft>
                          </a:pPr>
                          <a:r>
                            <a:rPr lang="en-GB" sz="1800">
                              <a:effectLst/>
                            </a:rPr>
                            <a:t>Con Forests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-0.048</a:t>
                          </a:r>
                        </a:p>
                      </a:txBody>
                      <a:tcPr marL="7620" marR="7620" marT="7620" marB="0" anchor="b"/>
                    </a:tc>
                    <a:extLst>
                      <a:ext uri="{0D108BD9-81ED-4DB2-BD59-A6C34878D82A}">
                        <a16:rowId xmlns:a16="http://schemas.microsoft.com/office/drawing/2014/main" val="4024713394"/>
                      </a:ext>
                    </a:extLst>
                  </a:tr>
                  <a:tr h="281940">
                    <a:tc>
                      <a:txBody>
                        <a:bodyPr/>
                        <a:lstStyle/>
                        <a:p>
                          <a:pPr marL="0" marR="0">
                            <a:lnSpc>
                              <a:spcPct val="107000"/>
                            </a:lnSpc>
                            <a:spcBef>
                              <a:spcPts val="0"/>
                            </a:spcBef>
                            <a:spcAft>
                              <a:spcPts val="0"/>
                            </a:spcAft>
                          </a:pPr>
                          <a:r>
                            <a:rPr lang="en-GB" sz="1800">
                              <a:effectLst/>
                            </a:rPr>
                            <a:t>Road Surface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-0.243</a:t>
                          </a:r>
                        </a:p>
                      </a:txBody>
                      <a:tcPr marL="7620" marR="7620" marT="7620" marB="0" anchor="b"/>
                    </a:tc>
                    <a:extLst>
                      <a:ext uri="{0D108BD9-81ED-4DB2-BD59-A6C34878D82A}">
                        <a16:rowId xmlns:a16="http://schemas.microsoft.com/office/drawing/2014/main" val="1627894361"/>
                      </a:ext>
                    </a:extLst>
                  </a:tr>
                  <a:tr h="281940">
                    <a:tc>
                      <a:txBody>
                        <a:bodyPr/>
                        <a:lstStyle/>
                        <a:p>
                          <a:pPr marL="0" marR="0">
                            <a:lnSpc>
                              <a:spcPct val="107000"/>
                            </a:lnSpc>
                            <a:spcBef>
                              <a:spcPts val="0"/>
                            </a:spcBef>
                            <a:spcAft>
                              <a:spcPts val="0"/>
                            </a:spcAft>
                          </a:pPr>
                          <a:r>
                            <a:rPr lang="en-GB" sz="1800">
                              <a:effectLst/>
                            </a:rPr>
                            <a:t>Workers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dirty="0">
                              <a:solidFill>
                                <a:srgbClr val="000000"/>
                              </a:solidFill>
                              <a:effectLst/>
                              <a:latin typeface="Calibri" panose="020F0502020204030204" pitchFamily="34" charset="0"/>
                            </a:rPr>
                            <a:t>14.564</a:t>
                          </a:r>
                        </a:p>
                      </a:txBody>
                      <a:tcPr marL="7620" marR="7620" marT="7620" marB="0" anchor="b"/>
                    </a:tc>
                    <a:extLst>
                      <a:ext uri="{0D108BD9-81ED-4DB2-BD59-A6C34878D82A}">
                        <a16:rowId xmlns:a16="http://schemas.microsoft.com/office/drawing/2014/main" val="1888516708"/>
                      </a:ext>
                    </a:extLst>
                  </a:tr>
                  <a:tr h="280480">
                    <a:tc>
                      <a:txBody>
                        <a:bodyPr/>
                        <a:lstStyle/>
                        <a:p>
                          <a:pPr marL="0" marR="0">
                            <a:lnSpc>
                              <a:spcPct val="107000"/>
                            </a:lnSpc>
                            <a:spcBef>
                              <a:spcPts val="0"/>
                            </a:spcBef>
                            <a:spcAft>
                              <a:spcPts val="0"/>
                            </a:spcAft>
                          </a:pPr>
                          <a:r>
                            <a:rPr lang="en-GB" sz="1800" dirty="0">
                              <a:effectLst/>
                            </a:rPr>
                            <a:t>N. of obs.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dirty="0">
                              <a:effectLst/>
                            </a:rPr>
                            <a:t>774</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1330661"/>
                      </a:ext>
                    </a:extLst>
                  </a:tr>
                </a:tbl>
              </a:graphicData>
            </a:graphic>
          </p:graphicFrame>
        </mc:Fallback>
      </mc:AlternateContent>
      <p:sp>
        <p:nvSpPr>
          <p:cNvPr id="14" name="Rectangle: Rounded Corners 13">
            <a:extLst>
              <a:ext uri="{FF2B5EF4-FFF2-40B4-BE49-F238E27FC236}">
                <a16:creationId xmlns:a16="http://schemas.microsoft.com/office/drawing/2014/main" id="{442D004C-8ED5-D4D5-D172-7ED7C978321A}"/>
              </a:ext>
            </a:extLst>
          </p:cNvPr>
          <p:cNvSpPr/>
          <p:nvPr/>
        </p:nvSpPr>
        <p:spPr>
          <a:xfrm>
            <a:off x="3116179" y="1988818"/>
            <a:ext cx="1287379" cy="2514599"/>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a:extLst>
              <a:ext uri="{FF2B5EF4-FFF2-40B4-BE49-F238E27FC236}">
                <a16:creationId xmlns:a16="http://schemas.microsoft.com/office/drawing/2014/main" id="{63BDF3B6-0E3A-E215-7F15-8F91BE747B99}"/>
              </a:ext>
            </a:extLst>
          </p:cNvPr>
          <p:cNvCxnSpPr/>
          <p:nvPr/>
        </p:nvCxnSpPr>
        <p:spPr>
          <a:xfrm>
            <a:off x="3284621" y="2671011"/>
            <a:ext cx="1118937"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09AF85BA-8111-3788-B4FE-FE9B043B462A}"/>
              </a:ext>
            </a:extLst>
          </p:cNvPr>
          <p:cNvCxnSpPr/>
          <p:nvPr/>
        </p:nvCxnSpPr>
        <p:spPr>
          <a:xfrm>
            <a:off x="3284621" y="3280613"/>
            <a:ext cx="1118937"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B8FCE63-34AE-8581-1031-9EFA574BA5F4}"/>
              </a:ext>
            </a:extLst>
          </p:cNvPr>
          <p:cNvCxnSpPr/>
          <p:nvPr/>
        </p:nvCxnSpPr>
        <p:spPr>
          <a:xfrm>
            <a:off x="3296653" y="3810000"/>
            <a:ext cx="1118937"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662CB2D9-4DA8-ABDA-6A62-E313A3AB225A}"/>
              </a:ext>
            </a:extLst>
          </p:cNvPr>
          <p:cNvCxnSpPr/>
          <p:nvPr/>
        </p:nvCxnSpPr>
        <p:spPr>
          <a:xfrm>
            <a:off x="3308685" y="4098752"/>
            <a:ext cx="1118937"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B61B262-19B8-B853-BDB8-18869433FBFA}"/>
              </a:ext>
            </a:extLst>
          </p:cNvPr>
          <p:cNvPicPr>
            <a:picLocks noChangeAspect="1"/>
          </p:cNvPicPr>
          <p:nvPr/>
        </p:nvPicPr>
        <p:blipFill>
          <a:blip r:embed="rId4"/>
          <a:stretch>
            <a:fillRect/>
          </a:stretch>
        </p:blipFill>
        <p:spPr>
          <a:xfrm>
            <a:off x="6096000" y="1031723"/>
            <a:ext cx="5997039" cy="4497779"/>
          </a:xfrm>
          <a:prstGeom prst="rect">
            <a:avLst/>
          </a:prstGeom>
        </p:spPr>
      </p:pic>
    </p:spTree>
    <p:extLst>
      <p:ext uri="{BB962C8B-B14F-4D97-AF65-F5344CB8AC3E}">
        <p14:creationId xmlns:p14="http://schemas.microsoft.com/office/powerpoint/2010/main" val="3488112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EB7CA86-7A83-7575-3972-A4EF0FA45129}"/>
              </a:ext>
            </a:extLst>
          </p:cNvPr>
          <p:cNvPicPr>
            <a:picLocks noChangeAspect="1"/>
          </p:cNvPicPr>
          <p:nvPr/>
        </p:nvPicPr>
        <p:blipFill>
          <a:blip r:embed="rId3"/>
          <a:stretch>
            <a:fillRect/>
          </a:stretch>
        </p:blipFill>
        <p:spPr>
          <a:xfrm>
            <a:off x="6096000" y="1031723"/>
            <a:ext cx="5997039" cy="4497779"/>
          </a:xfrm>
          <a:prstGeom prst="rect">
            <a:avLst/>
          </a:prstGeom>
        </p:spPr>
      </p:pic>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8" name="TextBox 7">
            <a:extLst>
              <a:ext uri="{FF2B5EF4-FFF2-40B4-BE49-F238E27FC236}">
                <a16:creationId xmlns:a16="http://schemas.microsoft.com/office/drawing/2014/main" id="{2EEE662B-1045-7AD0-7253-1F2FC24CB3FB}"/>
              </a:ext>
            </a:extLst>
          </p:cNvPr>
          <p:cNvSpPr txBox="1"/>
          <p:nvPr/>
        </p:nvSpPr>
        <p:spPr>
          <a:xfrm>
            <a:off x="838199" y="69899"/>
            <a:ext cx="5452779" cy="1631216"/>
          </a:xfrm>
          <a:prstGeom prst="rect">
            <a:avLst/>
          </a:prstGeom>
          <a:noFill/>
        </p:spPr>
        <p:txBody>
          <a:bodyPr wrap="square">
            <a:spAutoFit/>
          </a:bodyPr>
          <a:lstStyle/>
          <a:p>
            <a:r>
              <a:rPr lang="en-US" sz="2000" dirty="0">
                <a:effectLst/>
                <a:ea typeface="Calibri" panose="020F0502020204030204" pitchFamily="34" charset="0"/>
                <a:cs typeface="Arial" panose="020B0604020202020204" pitchFamily="34" charset="0"/>
              </a:rPr>
              <a:t>Associations between internalized difficulties with individual self-reported and IRIS-level characteristics  across TEMPO project </a:t>
            </a:r>
            <a:r>
              <a:rPr lang="en-US" sz="2000" i="1" dirty="0">
                <a:effectLst/>
                <a:ea typeface="Calibri" panose="020F0502020204030204" pitchFamily="34" charset="0"/>
                <a:cs typeface="Arial" panose="020B0604020202020204" pitchFamily="34" charset="0"/>
              </a:rPr>
              <a:t>respondents before the Covid-19 pandemic</a:t>
            </a:r>
            <a:r>
              <a:rPr lang="en-US" sz="2000" dirty="0">
                <a:effectLst/>
                <a:ea typeface="Calibri" panose="020F0502020204030204" pitchFamily="34" charset="0"/>
                <a:cs typeface="Arial" panose="020B0604020202020204" pitchFamily="34" charset="0"/>
              </a:rPr>
              <a:t> (Model type – OLS linear regression)</a:t>
            </a:r>
            <a:endParaRPr lang="en-US" sz="2000" dirty="0"/>
          </a:p>
        </p:txBody>
      </p:sp>
      <mc:AlternateContent xmlns:mc="http://schemas.openxmlformats.org/markup-compatibility/2006">
        <mc:Choice xmlns:a14="http://schemas.microsoft.com/office/drawing/2010/main" Requires="a14">
          <p:graphicFrame>
            <p:nvGraphicFramePr>
              <p:cNvPr id="13" name="Table 12">
                <a:extLst>
                  <a:ext uri="{FF2B5EF4-FFF2-40B4-BE49-F238E27FC236}">
                    <a16:creationId xmlns:a16="http://schemas.microsoft.com/office/drawing/2014/main" id="{06013377-DA4D-CEDA-F470-534C8BBBA4D8}"/>
                  </a:ext>
                </a:extLst>
              </p:cNvPr>
              <p:cNvGraphicFramePr>
                <a:graphicFrameLocks noGrp="1"/>
              </p:cNvGraphicFramePr>
              <p:nvPr/>
            </p:nvGraphicFramePr>
            <p:xfrm>
              <a:off x="946485" y="1711803"/>
              <a:ext cx="3460169" cy="3096261"/>
            </p:xfrm>
            <a:graphic>
              <a:graphicData uri="http://schemas.openxmlformats.org/drawingml/2006/table">
                <a:tbl>
                  <a:tblPr firstRow="1" firstCol="1" bandRow="1">
                    <a:tableStyleId>{5C22544A-7EE6-4342-B048-85BDC9FD1C3A}</a:tableStyleId>
                  </a:tblPr>
                  <a:tblGrid>
                    <a:gridCol w="2161479">
                      <a:extLst>
                        <a:ext uri="{9D8B030D-6E8A-4147-A177-3AD203B41FA5}">
                          <a16:colId xmlns:a16="http://schemas.microsoft.com/office/drawing/2014/main" val="991085582"/>
                        </a:ext>
                      </a:extLst>
                    </a:gridCol>
                    <a:gridCol w="1298690">
                      <a:extLst>
                        <a:ext uri="{9D8B030D-6E8A-4147-A177-3AD203B41FA5}">
                          <a16:colId xmlns:a16="http://schemas.microsoft.com/office/drawing/2014/main" val="3831229529"/>
                        </a:ext>
                      </a:extLst>
                    </a:gridCol>
                  </a:tblGrid>
                  <a:tr h="0">
                    <a:tc rowSpan="2">
                      <a:txBody>
                        <a:bodyPr/>
                        <a:lstStyle/>
                        <a:p>
                          <a:pPr marL="0" marR="0">
                            <a:lnSpc>
                              <a:spcPct val="107000"/>
                            </a:lnSpc>
                            <a:spcBef>
                              <a:spcPts val="0"/>
                            </a:spcBef>
                            <a:spcAft>
                              <a:spcPts val="0"/>
                            </a:spcAft>
                          </a:pPr>
                          <a:r>
                            <a:rPr lang="en-GB" sz="1800">
                              <a:effectLst/>
                            </a:rPr>
                            <a:t>Predictors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b="1" kern="1200" dirty="0">
                              <a:solidFill>
                                <a:schemeClr val="lt1"/>
                              </a:solidFill>
                              <a:effectLst/>
                              <a:latin typeface="+mn-lt"/>
                              <a:ea typeface="+mn-ea"/>
                              <a:cs typeface="+mn-cs"/>
                            </a:rPr>
                            <a:t>Initial data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136326030"/>
                      </a:ext>
                    </a:extLst>
                  </a:tr>
                  <a:tr h="0">
                    <a:tc vMerge="1">
                      <a:txBody>
                        <a:bodyPr/>
                        <a:lstStyle/>
                        <a:p>
                          <a:endParaRPr lang="en-US"/>
                        </a:p>
                      </a:txBody>
                      <a:tcPr/>
                    </a:tc>
                    <a:tc>
                      <a:txBody>
                        <a:bodyPr/>
                        <a:lstStyle/>
                        <a:p>
                          <a:pPr marL="0" marR="0" algn="ctr">
                            <a:lnSpc>
                              <a:spcPct val="107000"/>
                            </a:lnSpc>
                            <a:spcBef>
                              <a:spcPts val="0"/>
                            </a:spcBef>
                            <a:spcAft>
                              <a:spcPts val="0"/>
                            </a:spcAft>
                          </a:pPr>
                          <a14:m>
                            <m:oMath xmlns:m="http://schemas.openxmlformats.org/officeDocument/2006/math">
                              <m:r>
                                <a:rPr lang="en-US" sz="1800" smtClean="0">
                                  <a:effectLst/>
                                  <a:latin typeface="Cambria Math" panose="02040503050406030204" pitchFamily="18" charset="0"/>
                                </a:rPr>
                                <m:t>𝑏</m:t>
                              </m:r>
                            </m:oMath>
                          </a14:m>
                          <a:r>
                            <a:rPr lang="en-US" sz="1800">
                              <a:effectLst/>
                            </a:rPr>
                            <a:t>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796924116"/>
                      </a:ext>
                    </a:extLst>
                  </a:tr>
                  <a:tr h="0">
                    <a:tc>
                      <a:txBody>
                        <a:bodyPr/>
                        <a:lstStyle/>
                        <a:p>
                          <a:pPr marL="0" marR="0">
                            <a:lnSpc>
                              <a:spcPct val="107000"/>
                            </a:lnSpc>
                            <a:spcBef>
                              <a:spcPts val="0"/>
                            </a:spcBef>
                            <a:spcAft>
                              <a:spcPts val="0"/>
                            </a:spcAft>
                          </a:pPr>
                          <a:r>
                            <a:rPr lang="en-GB" sz="1800">
                              <a:effectLst/>
                            </a:rPr>
                            <a:t>Constant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algn="ctr" fontAlgn="b"/>
                          <a:r>
                            <a:rPr lang="en-US" sz="1800" b="0" i="0" u="none" strike="noStrike">
                              <a:solidFill>
                                <a:srgbClr val="000000"/>
                              </a:solidFill>
                              <a:effectLst/>
                              <a:latin typeface="Calibri" panose="020F0502020204030204" pitchFamily="34" charset="0"/>
                            </a:rPr>
                            <a:t>60.056</a:t>
                          </a:r>
                        </a:p>
                      </a:txBody>
                      <a:tcPr marL="7620" marR="7620" marT="7620" marB="0" anchor="b"/>
                    </a:tc>
                    <a:extLst>
                      <a:ext uri="{0D108BD9-81ED-4DB2-BD59-A6C34878D82A}">
                        <a16:rowId xmlns:a16="http://schemas.microsoft.com/office/drawing/2014/main" val="583776507"/>
                      </a:ext>
                    </a:extLst>
                  </a:tr>
                  <a:tr h="0">
                    <a:tc>
                      <a:txBody>
                        <a:bodyPr/>
                        <a:lstStyle/>
                        <a:p>
                          <a:pPr marL="0" marR="0">
                            <a:lnSpc>
                              <a:spcPct val="107000"/>
                            </a:lnSpc>
                            <a:spcBef>
                              <a:spcPts val="0"/>
                            </a:spcBef>
                            <a:spcAft>
                              <a:spcPts val="0"/>
                            </a:spcAft>
                          </a:pPr>
                          <a:r>
                            <a:rPr lang="en-GB" sz="1800">
                              <a:effectLst/>
                            </a:rPr>
                            <a:t>Gender</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3.775</a:t>
                          </a:r>
                        </a:p>
                      </a:txBody>
                      <a:tcPr marL="7620" marR="7620" marT="7620" marB="0" anchor="b"/>
                    </a:tc>
                    <a:extLst>
                      <a:ext uri="{0D108BD9-81ED-4DB2-BD59-A6C34878D82A}">
                        <a16:rowId xmlns:a16="http://schemas.microsoft.com/office/drawing/2014/main" val="4271786074"/>
                      </a:ext>
                    </a:extLst>
                  </a:tr>
                  <a:tr h="0">
                    <a:tc>
                      <a:txBody>
                        <a:bodyPr/>
                        <a:lstStyle/>
                        <a:p>
                          <a:pPr marL="0" marR="0">
                            <a:lnSpc>
                              <a:spcPct val="107000"/>
                            </a:lnSpc>
                            <a:spcBef>
                              <a:spcPts val="0"/>
                            </a:spcBef>
                            <a:spcAft>
                              <a:spcPts val="0"/>
                            </a:spcAft>
                          </a:pPr>
                          <a:r>
                            <a:rPr lang="en-GB" sz="1800">
                              <a:effectLst/>
                            </a:rPr>
                            <a:t>Age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-0.236</a:t>
                          </a:r>
                        </a:p>
                      </a:txBody>
                      <a:tcPr marL="7620" marR="7620" marT="7620" marB="0" anchor="b"/>
                    </a:tc>
                    <a:extLst>
                      <a:ext uri="{0D108BD9-81ED-4DB2-BD59-A6C34878D82A}">
                        <a16:rowId xmlns:a16="http://schemas.microsoft.com/office/drawing/2014/main" val="1431115444"/>
                      </a:ext>
                    </a:extLst>
                  </a:tr>
                  <a:tr h="0">
                    <a:tc>
                      <a:txBody>
                        <a:bodyPr/>
                        <a:lstStyle/>
                        <a:p>
                          <a:pPr marL="0" marR="0">
                            <a:lnSpc>
                              <a:spcPct val="107000"/>
                            </a:lnSpc>
                            <a:spcBef>
                              <a:spcPts val="0"/>
                            </a:spcBef>
                            <a:spcAft>
                              <a:spcPts val="0"/>
                            </a:spcAft>
                          </a:pPr>
                          <a:r>
                            <a:rPr lang="en-GB" sz="1800" dirty="0">
                              <a:effectLst/>
                            </a:rPr>
                            <a:t>Income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-1.321</a:t>
                          </a:r>
                        </a:p>
                      </a:txBody>
                      <a:tcPr marL="7620" marR="7620" marT="7620" marB="0" anchor="b"/>
                    </a:tc>
                    <a:extLst>
                      <a:ext uri="{0D108BD9-81ED-4DB2-BD59-A6C34878D82A}">
                        <a16:rowId xmlns:a16="http://schemas.microsoft.com/office/drawing/2014/main" val="1580995622"/>
                      </a:ext>
                    </a:extLst>
                  </a:tr>
                  <a:tr h="0">
                    <a:tc>
                      <a:txBody>
                        <a:bodyPr/>
                        <a:lstStyle/>
                        <a:p>
                          <a:pPr marL="0" marR="0">
                            <a:lnSpc>
                              <a:spcPct val="107000"/>
                            </a:lnSpc>
                            <a:spcBef>
                              <a:spcPts val="0"/>
                            </a:spcBef>
                            <a:spcAft>
                              <a:spcPts val="0"/>
                            </a:spcAft>
                          </a:pPr>
                          <a:r>
                            <a:rPr lang="en-GB" sz="1800" dirty="0">
                              <a:effectLst/>
                            </a:rPr>
                            <a:t>Tobacco</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-0.819</a:t>
                          </a:r>
                        </a:p>
                      </a:txBody>
                      <a:tcPr marL="7620" marR="7620" marT="7620" marB="0" anchor="b"/>
                    </a:tc>
                    <a:extLst>
                      <a:ext uri="{0D108BD9-81ED-4DB2-BD59-A6C34878D82A}">
                        <a16:rowId xmlns:a16="http://schemas.microsoft.com/office/drawing/2014/main" val="1452043520"/>
                      </a:ext>
                    </a:extLst>
                  </a:tr>
                  <a:tr h="0">
                    <a:tc>
                      <a:txBody>
                        <a:bodyPr/>
                        <a:lstStyle/>
                        <a:p>
                          <a:pPr marL="0" marR="0">
                            <a:lnSpc>
                              <a:spcPct val="107000"/>
                            </a:lnSpc>
                            <a:spcBef>
                              <a:spcPts val="0"/>
                            </a:spcBef>
                            <a:spcAft>
                              <a:spcPts val="0"/>
                            </a:spcAft>
                          </a:pPr>
                          <a:r>
                            <a:rPr lang="en-GB" sz="1800">
                              <a:effectLst/>
                            </a:rPr>
                            <a:t>Con Forests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-0.048</a:t>
                          </a:r>
                        </a:p>
                      </a:txBody>
                      <a:tcPr marL="7620" marR="7620" marT="7620" marB="0" anchor="b"/>
                    </a:tc>
                    <a:extLst>
                      <a:ext uri="{0D108BD9-81ED-4DB2-BD59-A6C34878D82A}">
                        <a16:rowId xmlns:a16="http://schemas.microsoft.com/office/drawing/2014/main" val="4024713394"/>
                      </a:ext>
                    </a:extLst>
                  </a:tr>
                  <a:tr h="0">
                    <a:tc>
                      <a:txBody>
                        <a:bodyPr/>
                        <a:lstStyle/>
                        <a:p>
                          <a:pPr marL="0" marR="0">
                            <a:lnSpc>
                              <a:spcPct val="107000"/>
                            </a:lnSpc>
                            <a:spcBef>
                              <a:spcPts val="0"/>
                            </a:spcBef>
                            <a:spcAft>
                              <a:spcPts val="0"/>
                            </a:spcAft>
                          </a:pPr>
                          <a:r>
                            <a:rPr lang="en-GB" sz="1800">
                              <a:effectLst/>
                            </a:rPr>
                            <a:t>Road Surface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-0.243</a:t>
                          </a:r>
                        </a:p>
                      </a:txBody>
                      <a:tcPr marL="7620" marR="7620" marT="7620" marB="0" anchor="b"/>
                    </a:tc>
                    <a:extLst>
                      <a:ext uri="{0D108BD9-81ED-4DB2-BD59-A6C34878D82A}">
                        <a16:rowId xmlns:a16="http://schemas.microsoft.com/office/drawing/2014/main" val="1627894361"/>
                      </a:ext>
                    </a:extLst>
                  </a:tr>
                  <a:tr h="0">
                    <a:tc>
                      <a:txBody>
                        <a:bodyPr/>
                        <a:lstStyle/>
                        <a:p>
                          <a:pPr marL="0" marR="0">
                            <a:lnSpc>
                              <a:spcPct val="107000"/>
                            </a:lnSpc>
                            <a:spcBef>
                              <a:spcPts val="0"/>
                            </a:spcBef>
                            <a:spcAft>
                              <a:spcPts val="0"/>
                            </a:spcAft>
                          </a:pPr>
                          <a:r>
                            <a:rPr lang="en-GB" sz="1800">
                              <a:effectLst/>
                            </a:rPr>
                            <a:t>Workers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dirty="0">
                              <a:solidFill>
                                <a:srgbClr val="000000"/>
                              </a:solidFill>
                              <a:effectLst/>
                              <a:latin typeface="Calibri" panose="020F0502020204030204" pitchFamily="34" charset="0"/>
                            </a:rPr>
                            <a:t>14.564</a:t>
                          </a:r>
                        </a:p>
                      </a:txBody>
                      <a:tcPr marL="7620" marR="7620" marT="7620" marB="0" anchor="b"/>
                    </a:tc>
                    <a:extLst>
                      <a:ext uri="{0D108BD9-81ED-4DB2-BD59-A6C34878D82A}">
                        <a16:rowId xmlns:a16="http://schemas.microsoft.com/office/drawing/2014/main" val="1888516708"/>
                      </a:ext>
                    </a:extLst>
                  </a:tr>
                  <a:tr h="0">
                    <a:tc>
                      <a:txBody>
                        <a:bodyPr/>
                        <a:lstStyle/>
                        <a:p>
                          <a:pPr marL="0" marR="0">
                            <a:lnSpc>
                              <a:spcPct val="107000"/>
                            </a:lnSpc>
                            <a:spcBef>
                              <a:spcPts val="0"/>
                            </a:spcBef>
                            <a:spcAft>
                              <a:spcPts val="0"/>
                            </a:spcAft>
                          </a:pPr>
                          <a:r>
                            <a:rPr lang="en-GB" sz="1800" dirty="0">
                              <a:effectLst/>
                            </a:rPr>
                            <a:t>N. of obs.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dirty="0">
                              <a:effectLst/>
                            </a:rPr>
                            <a:t>774</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1330661"/>
                      </a:ext>
                    </a:extLst>
                  </a:tr>
                </a:tbl>
              </a:graphicData>
            </a:graphic>
          </p:graphicFrame>
        </mc:Choice>
        <mc:Fallback>
          <p:graphicFrame>
            <p:nvGraphicFramePr>
              <p:cNvPr id="13" name="Table 12">
                <a:extLst>
                  <a:ext uri="{FF2B5EF4-FFF2-40B4-BE49-F238E27FC236}">
                    <a16:creationId xmlns:a16="http://schemas.microsoft.com/office/drawing/2014/main" id="{06013377-DA4D-CEDA-F470-534C8BBBA4D8}"/>
                  </a:ext>
                </a:extLst>
              </p:cNvPr>
              <p:cNvGraphicFramePr>
                <a:graphicFrameLocks noGrp="1"/>
              </p:cNvGraphicFramePr>
              <p:nvPr/>
            </p:nvGraphicFramePr>
            <p:xfrm>
              <a:off x="946485" y="1711803"/>
              <a:ext cx="3460169" cy="3096261"/>
            </p:xfrm>
            <a:graphic>
              <a:graphicData uri="http://schemas.openxmlformats.org/drawingml/2006/table">
                <a:tbl>
                  <a:tblPr firstRow="1" firstCol="1" bandRow="1">
                    <a:tableStyleId>{5C22544A-7EE6-4342-B048-85BDC9FD1C3A}</a:tableStyleId>
                  </a:tblPr>
                  <a:tblGrid>
                    <a:gridCol w="2161479">
                      <a:extLst>
                        <a:ext uri="{9D8B030D-6E8A-4147-A177-3AD203B41FA5}">
                          <a16:colId xmlns:a16="http://schemas.microsoft.com/office/drawing/2014/main" val="991085582"/>
                        </a:ext>
                      </a:extLst>
                    </a:gridCol>
                    <a:gridCol w="1298690">
                      <a:extLst>
                        <a:ext uri="{9D8B030D-6E8A-4147-A177-3AD203B41FA5}">
                          <a16:colId xmlns:a16="http://schemas.microsoft.com/office/drawing/2014/main" val="3831229529"/>
                        </a:ext>
                      </a:extLst>
                    </a:gridCol>
                  </a:tblGrid>
                  <a:tr h="280480">
                    <a:tc rowSpan="2">
                      <a:txBody>
                        <a:bodyPr/>
                        <a:lstStyle/>
                        <a:p>
                          <a:pPr marL="0" marR="0">
                            <a:lnSpc>
                              <a:spcPct val="107000"/>
                            </a:lnSpc>
                            <a:spcBef>
                              <a:spcPts val="0"/>
                            </a:spcBef>
                            <a:spcAft>
                              <a:spcPts val="0"/>
                            </a:spcAft>
                          </a:pPr>
                          <a:r>
                            <a:rPr lang="en-GB" sz="1800">
                              <a:effectLst/>
                            </a:rPr>
                            <a:t>Predictors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b="1" kern="1200" dirty="0">
                              <a:solidFill>
                                <a:schemeClr val="lt1"/>
                              </a:solidFill>
                              <a:effectLst/>
                              <a:latin typeface="+mn-lt"/>
                              <a:ea typeface="+mn-ea"/>
                              <a:cs typeface="+mn-cs"/>
                            </a:rPr>
                            <a:t>Initial data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136326030"/>
                      </a:ext>
                    </a:extLst>
                  </a:tr>
                  <a:tr h="279781">
                    <a:tc vMerge="1">
                      <a:txBody>
                        <a:bodyPr/>
                        <a:lstStyle/>
                        <a:p>
                          <a:endParaRPr lang="en-US"/>
                        </a:p>
                      </a:txBody>
                      <a:tcPr/>
                    </a:tc>
                    <a:tc>
                      <a:txBody>
                        <a:bodyPr/>
                        <a:lstStyle/>
                        <a:p>
                          <a:endParaRPr lang="en-US"/>
                        </a:p>
                      </a:txBody>
                      <a:tcPr marL="68580" marR="68580" marT="0" marB="0">
                        <a:blipFill>
                          <a:blip r:embed="rId4"/>
                          <a:stretch>
                            <a:fillRect l="-167136" t="-123913" r="-2347" b="-956522"/>
                          </a:stretch>
                        </a:blipFill>
                      </a:tcPr>
                    </a:tc>
                    <a:extLst>
                      <a:ext uri="{0D108BD9-81ED-4DB2-BD59-A6C34878D82A}">
                        <a16:rowId xmlns:a16="http://schemas.microsoft.com/office/drawing/2014/main" val="3796924116"/>
                      </a:ext>
                    </a:extLst>
                  </a:tr>
                  <a:tr h="281940">
                    <a:tc>
                      <a:txBody>
                        <a:bodyPr/>
                        <a:lstStyle/>
                        <a:p>
                          <a:pPr marL="0" marR="0">
                            <a:lnSpc>
                              <a:spcPct val="107000"/>
                            </a:lnSpc>
                            <a:spcBef>
                              <a:spcPts val="0"/>
                            </a:spcBef>
                            <a:spcAft>
                              <a:spcPts val="0"/>
                            </a:spcAft>
                          </a:pPr>
                          <a:r>
                            <a:rPr lang="en-GB" sz="1800">
                              <a:effectLst/>
                            </a:rPr>
                            <a:t>Constant</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algn="ctr" fontAlgn="b"/>
                          <a:r>
                            <a:rPr lang="en-US" sz="1800" b="0" i="0" u="none" strike="noStrike">
                              <a:solidFill>
                                <a:srgbClr val="000000"/>
                              </a:solidFill>
                              <a:effectLst/>
                              <a:latin typeface="Calibri" panose="020F0502020204030204" pitchFamily="34" charset="0"/>
                            </a:rPr>
                            <a:t>60.056</a:t>
                          </a:r>
                        </a:p>
                      </a:txBody>
                      <a:tcPr marL="7620" marR="7620" marT="7620" marB="0" anchor="b"/>
                    </a:tc>
                    <a:extLst>
                      <a:ext uri="{0D108BD9-81ED-4DB2-BD59-A6C34878D82A}">
                        <a16:rowId xmlns:a16="http://schemas.microsoft.com/office/drawing/2014/main" val="583776507"/>
                      </a:ext>
                    </a:extLst>
                  </a:tr>
                  <a:tr h="281940">
                    <a:tc>
                      <a:txBody>
                        <a:bodyPr/>
                        <a:lstStyle/>
                        <a:p>
                          <a:pPr marL="0" marR="0">
                            <a:lnSpc>
                              <a:spcPct val="107000"/>
                            </a:lnSpc>
                            <a:spcBef>
                              <a:spcPts val="0"/>
                            </a:spcBef>
                            <a:spcAft>
                              <a:spcPts val="0"/>
                            </a:spcAft>
                          </a:pPr>
                          <a:r>
                            <a:rPr lang="en-GB" sz="1800">
                              <a:effectLst/>
                            </a:rPr>
                            <a:t>Gender</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3.775</a:t>
                          </a:r>
                        </a:p>
                      </a:txBody>
                      <a:tcPr marL="7620" marR="7620" marT="7620" marB="0" anchor="b"/>
                    </a:tc>
                    <a:extLst>
                      <a:ext uri="{0D108BD9-81ED-4DB2-BD59-A6C34878D82A}">
                        <a16:rowId xmlns:a16="http://schemas.microsoft.com/office/drawing/2014/main" val="4271786074"/>
                      </a:ext>
                    </a:extLst>
                  </a:tr>
                  <a:tr h="281940">
                    <a:tc>
                      <a:txBody>
                        <a:bodyPr/>
                        <a:lstStyle/>
                        <a:p>
                          <a:pPr marL="0" marR="0">
                            <a:lnSpc>
                              <a:spcPct val="107000"/>
                            </a:lnSpc>
                            <a:spcBef>
                              <a:spcPts val="0"/>
                            </a:spcBef>
                            <a:spcAft>
                              <a:spcPts val="0"/>
                            </a:spcAft>
                          </a:pPr>
                          <a:r>
                            <a:rPr lang="en-GB" sz="1800">
                              <a:effectLst/>
                            </a:rPr>
                            <a:t>Age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-0.236</a:t>
                          </a:r>
                        </a:p>
                      </a:txBody>
                      <a:tcPr marL="7620" marR="7620" marT="7620" marB="0" anchor="b"/>
                    </a:tc>
                    <a:extLst>
                      <a:ext uri="{0D108BD9-81ED-4DB2-BD59-A6C34878D82A}">
                        <a16:rowId xmlns:a16="http://schemas.microsoft.com/office/drawing/2014/main" val="1431115444"/>
                      </a:ext>
                    </a:extLst>
                  </a:tr>
                  <a:tr h="281940">
                    <a:tc>
                      <a:txBody>
                        <a:bodyPr/>
                        <a:lstStyle/>
                        <a:p>
                          <a:pPr marL="0" marR="0">
                            <a:lnSpc>
                              <a:spcPct val="107000"/>
                            </a:lnSpc>
                            <a:spcBef>
                              <a:spcPts val="0"/>
                            </a:spcBef>
                            <a:spcAft>
                              <a:spcPts val="0"/>
                            </a:spcAft>
                          </a:pPr>
                          <a:r>
                            <a:rPr lang="en-GB" sz="1800" dirty="0">
                              <a:effectLst/>
                            </a:rPr>
                            <a:t>Income</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-1.321</a:t>
                          </a:r>
                        </a:p>
                      </a:txBody>
                      <a:tcPr marL="7620" marR="7620" marT="7620" marB="0" anchor="b"/>
                    </a:tc>
                    <a:extLst>
                      <a:ext uri="{0D108BD9-81ED-4DB2-BD59-A6C34878D82A}">
                        <a16:rowId xmlns:a16="http://schemas.microsoft.com/office/drawing/2014/main" val="1580995622"/>
                      </a:ext>
                    </a:extLst>
                  </a:tr>
                  <a:tr h="281940">
                    <a:tc>
                      <a:txBody>
                        <a:bodyPr/>
                        <a:lstStyle/>
                        <a:p>
                          <a:pPr marL="0" marR="0">
                            <a:lnSpc>
                              <a:spcPct val="107000"/>
                            </a:lnSpc>
                            <a:spcBef>
                              <a:spcPts val="0"/>
                            </a:spcBef>
                            <a:spcAft>
                              <a:spcPts val="0"/>
                            </a:spcAft>
                          </a:pPr>
                          <a:r>
                            <a:rPr lang="en-GB" sz="1800" dirty="0">
                              <a:effectLst/>
                            </a:rPr>
                            <a:t>Tobacco</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-0.819</a:t>
                          </a:r>
                        </a:p>
                      </a:txBody>
                      <a:tcPr marL="7620" marR="7620" marT="7620" marB="0" anchor="b"/>
                    </a:tc>
                    <a:extLst>
                      <a:ext uri="{0D108BD9-81ED-4DB2-BD59-A6C34878D82A}">
                        <a16:rowId xmlns:a16="http://schemas.microsoft.com/office/drawing/2014/main" val="1452043520"/>
                      </a:ext>
                    </a:extLst>
                  </a:tr>
                  <a:tr h="281940">
                    <a:tc>
                      <a:txBody>
                        <a:bodyPr/>
                        <a:lstStyle/>
                        <a:p>
                          <a:pPr marL="0" marR="0">
                            <a:lnSpc>
                              <a:spcPct val="107000"/>
                            </a:lnSpc>
                            <a:spcBef>
                              <a:spcPts val="0"/>
                            </a:spcBef>
                            <a:spcAft>
                              <a:spcPts val="0"/>
                            </a:spcAft>
                          </a:pPr>
                          <a:r>
                            <a:rPr lang="en-GB" sz="1800">
                              <a:effectLst/>
                            </a:rPr>
                            <a:t>Con Forests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-0.048</a:t>
                          </a:r>
                        </a:p>
                      </a:txBody>
                      <a:tcPr marL="7620" marR="7620" marT="7620" marB="0" anchor="b"/>
                    </a:tc>
                    <a:extLst>
                      <a:ext uri="{0D108BD9-81ED-4DB2-BD59-A6C34878D82A}">
                        <a16:rowId xmlns:a16="http://schemas.microsoft.com/office/drawing/2014/main" val="4024713394"/>
                      </a:ext>
                    </a:extLst>
                  </a:tr>
                  <a:tr h="281940">
                    <a:tc>
                      <a:txBody>
                        <a:bodyPr/>
                        <a:lstStyle/>
                        <a:p>
                          <a:pPr marL="0" marR="0">
                            <a:lnSpc>
                              <a:spcPct val="107000"/>
                            </a:lnSpc>
                            <a:spcBef>
                              <a:spcPts val="0"/>
                            </a:spcBef>
                            <a:spcAft>
                              <a:spcPts val="0"/>
                            </a:spcAft>
                          </a:pPr>
                          <a:r>
                            <a:rPr lang="en-GB" sz="1800">
                              <a:effectLst/>
                            </a:rPr>
                            <a:t>Road Surface</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a:solidFill>
                                <a:srgbClr val="000000"/>
                              </a:solidFill>
                              <a:effectLst/>
                              <a:latin typeface="Calibri" panose="020F0502020204030204" pitchFamily="34" charset="0"/>
                            </a:rPr>
                            <a:t>-0.243</a:t>
                          </a:r>
                        </a:p>
                      </a:txBody>
                      <a:tcPr marL="7620" marR="7620" marT="7620" marB="0" anchor="b"/>
                    </a:tc>
                    <a:extLst>
                      <a:ext uri="{0D108BD9-81ED-4DB2-BD59-A6C34878D82A}">
                        <a16:rowId xmlns:a16="http://schemas.microsoft.com/office/drawing/2014/main" val="1627894361"/>
                      </a:ext>
                    </a:extLst>
                  </a:tr>
                  <a:tr h="281940">
                    <a:tc>
                      <a:txBody>
                        <a:bodyPr/>
                        <a:lstStyle/>
                        <a:p>
                          <a:pPr marL="0" marR="0">
                            <a:lnSpc>
                              <a:spcPct val="107000"/>
                            </a:lnSpc>
                            <a:spcBef>
                              <a:spcPts val="0"/>
                            </a:spcBef>
                            <a:spcAft>
                              <a:spcPts val="0"/>
                            </a:spcAft>
                          </a:pPr>
                          <a:r>
                            <a:rPr lang="en-GB" sz="1800">
                              <a:effectLst/>
                            </a:rPr>
                            <a:t>Workers</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tc>
                    <a:tc>
                      <a:txBody>
                        <a:bodyPr/>
                        <a:lstStyle/>
                        <a:p>
                          <a:pPr algn="ctr" fontAlgn="b"/>
                          <a:r>
                            <a:rPr lang="en-US" sz="1800" b="0" i="0" u="none" strike="noStrike" dirty="0">
                              <a:solidFill>
                                <a:srgbClr val="000000"/>
                              </a:solidFill>
                              <a:effectLst/>
                              <a:latin typeface="Calibri" panose="020F0502020204030204" pitchFamily="34" charset="0"/>
                            </a:rPr>
                            <a:t>14.564</a:t>
                          </a:r>
                        </a:p>
                      </a:txBody>
                      <a:tcPr marL="7620" marR="7620" marT="7620" marB="0" anchor="b"/>
                    </a:tc>
                    <a:extLst>
                      <a:ext uri="{0D108BD9-81ED-4DB2-BD59-A6C34878D82A}">
                        <a16:rowId xmlns:a16="http://schemas.microsoft.com/office/drawing/2014/main" val="1888516708"/>
                      </a:ext>
                    </a:extLst>
                  </a:tr>
                  <a:tr h="280480">
                    <a:tc>
                      <a:txBody>
                        <a:bodyPr/>
                        <a:lstStyle/>
                        <a:p>
                          <a:pPr marL="0" marR="0">
                            <a:lnSpc>
                              <a:spcPct val="107000"/>
                            </a:lnSpc>
                            <a:spcBef>
                              <a:spcPts val="0"/>
                            </a:spcBef>
                            <a:spcAft>
                              <a:spcPts val="0"/>
                            </a:spcAft>
                          </a:pPr>
                          <a:r>
                            <a:rPr lang="en-GB" sz="1800" dirty="0">
                              <a:effectLst/>
                            </a:rPr>
                            <a:t>N. of obs.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18415" marR="18415" marT="0" marB="0" anchor="ctr"/>
                    </a:tc>
                    <a:tc>
                      <a:txBody>
                        <a:bodyPr/>
                        <a:lstStyle/>
                        <a:p>
                          <a:pPr marL="0" marR="0" algn="ctr">
                            <a:lnSpc>
                              <a:spcPct val="107000"/>
                            </a:lnSpc>
                            <a:spcBef>
                              <a:spcPts val="0"/>
                            </a:spcBef>
                            <a:spcAft>
                              <a:spcPts val="0"/>
                            </a:spcAft>
                          </a:pPr>
                          <a:r>
                            <a:rPr lang="en-GB" sz="1800" dirty="0">
                              <a:effectLst/>
                            </a:rPr>
                            <a:t>774</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291330661"/>
                      </a:ext>
                    </a:extLst>
                  </a:tr>
                </a:tbl>
              </a:graphicData>
            </a:graphic>
          </p:graphicFrame>
        </mc:Fallback>
      </mc:AlternateContent>
      <p:sp>
        <p:nvSpPr>
          <p:cNvPr id="14" name="Rectangle: Rounded Corners 13">
            <a:extLst>
              <a:ext uri="{FF2B5EF4-FFF2-40B4-BE49-F238E27FC236}">
                <a16:creationId xmlns:a16="http://schemas.microsoft.com/office/drawing/2014/main" id="{442D004C-8ED5-D4D5-D172-7ED7C978321A}"/>
              </a:ext>
            </a:extLst>
          </p:cNvPr>
          <p:cNvSpPr/>
          <p:nvPr/>
        </p:nvSpPr>
        <p:spPr>
          <a:xfrm>
            <a:off x="3116179" y="1988818"/>
            <a:ext cx="1287379" cy="2514599"/>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 name="Straight Connector 1">
            <a:extLst>
              <a:ext uri="{FF2B5EF4-FFF2-40B4-BE49-F238E27FC236}">
                <a16:creationId xmlns:a16="http://schemas.microsoft.com/office/drawing/2014/main" id="{63BDF3B6-0E3A-E215-7F15-8F91BE747B99}"/>
              </a:ext>
            </a:extLst>
          </p:cNvPr>
          <p:cNvCxnSpPr/>
          <p:nvPr/>
        </p:nvCxnSpPr>
        <p:spPr>
          <a:xfrm>
            <a:off x="3284621" y="2671011"/>
            <a:ext cx="1118937"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09AF85BA-8111-3788-B4FE-FE9B043B462A}"/>
              </a:ext>
            </a:extLst>
          </p:cNvPr>
          <p:cNvCxnSpPr/>
          <p:nvPr/>
        </p:nvCxnSpPr>
        <p:spPr>
          <a:xfrm>
            <a:off x="3284621" y="3280613"/>
            <a:ext cx="1118937"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B8FCE63-34AE-8581-1031-9EFA574BA5F4}"/>
              </a:ext>
            </a:extLst>
          </p:cNvPr>
          <p:cNvCxnSpPr/>
          <p:nvPr/>
        </p:nvCxnSpPr>
        <p:spPr>
          <a:xfrm>
            <a:off x="3296653" y="3810000"/>
            <a:ext cx="1118937"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662CB2D9-4DA8-ABDA-6A62-E313A3AB225A}"/>
              </a:ext>
            </a:extLst>
          </p:cNvPr>
          <p:cNvCxnSpPr/>
          <p:nvPr/>
        </p:nvCxnSpPr>
        <p:spPr>
          <a:xfrm>
            <a:off x="3308685" y="4098752"/>
            <a:ext cx="1118937"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57EF8C45-C6C5-0E7D-B190-9C6FF64333DE}"/>
                  </a:ext>
                </a:extLst>
              </p:cNvPr>
              <p:cNvSpPr txBox="1"/>
              <p:nvPr/>
            </p:nvSpPr>
            <p:spPr>
              <a:xfrm>
                <a:off x="8861821" y="4098752"/>
                <a:ext cx="2361779" cy="52322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n-US" sz="2800" i="1" smtClean="0">
                              <a:latin typeface="Cambria Math" panose="02040503050406030204" pitchFamily="18" charset="0"/>
                            </a:rPr>
                          </m:ctrlPr>
                        </m:accPr>
                        <m:e>
                          <m:r>
                            <a:rPr lang="en-US" sz="2800" i="1">
                              <a:latin typeface="Cambria Math" panose="02040503050406030204" pitchFamily="18" charset="0"/>
                            </a:rPr>
                            <m:t>𝑦</m:t>
                          </m:r>
                        </m:e>
                      </m:acc>
                      <m:r>
                        <a:rPr lang="en-US" sz="2800" b="0" i="1" smtClean="0">
                          <a:latin typeface="Cambria Math" panose="02040503050406030204" pitchFamily="18" charset="0"/>
                        </a:rPr>
                        <m:t>=</m:t>
                      </m:r>
                      <m:r>
                        <a:rPr lang="en-US" sz="2800" b="0" i="1" smtClean="0">
                          <a:latin typeface="Cambria Math" panose="02040503050406030204" pitchFamily="18" charset="0"/>
                        </a:rPr>
                        <m:t>49</m:t>
                      </m:r>
                      <m:r>
                        <a:rPr lang="en-US" sz="2800" b="0" i="1" smtClean="0">
                          <a:latin typeface="Cambria Math" panose="02040503050406030204" pitchFamily="18" charset="0"/>
                        </a:rPr>
                        <m:t>.</m:t>
                      </m:r>
                      <m:r>
                        <a:rPr lang="en-US" sz="2800" b="0" i="1" smtClean="0">
                          <a:latin typeface="Cambria Math" panose="02040503050406030204" pitchFamily="18" charset="0"/>
                        </a:rPr>
                        <m:t>85</m:t>
                      </m:r>
                    </m:oMath>
                  </m:oMathPara>
                </a14:m>
                <a:endParaRPr lang="en-US" sz="2800" dirty="0"/>
              </a:p>
            </p:txBody>
          </p:sp>
        </mc:Choice>
        <mc:Fallback>
          <p:sp>
            <p:nvSpPr>
              <p:cNvPr id="4" name="TextBox 3">
                <a:extLst>
                  <a:ext uri="{FF2B5EF4-FFF2-40B4-BE49-F238E27FC236}">
                    <a16:creationId xmlns:a16="http://schemas.microsoft.com/office/drawing/2014/main" id="{57EF8C45-C6C5-0E7D-B190-9C6FF64333DE}"/>
                  </a:ext>
                </a:extLst>
              </p:cNvPr>
              <p:cNvSpPr txBox="1">
                <a:spLocks noRot="1" noChangeAspect="1" noMove="1" noResize="1" noEditPoints="1" noAdjustHandles="1" noChangeArrowheads="1" noChangeShapeType="1" noTextEdit="1"/>
              </p:cNvSpPr>
              <p:nvPr/>
            </p:nvSpPr>
            <p:spPr>
              <a:xfrm>
                <a:off x="8861821" y="4098752"/>
                <a:ext cx="2361779" cy="523220"/>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8091068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681DF2F0-132E-9023-8124-14FE45C54B96}"/>
              </a:ext>
            </a:extLst>
          </p:cNvPr>
          <p:cNvSpPr>
            <a:spLocks noGrp="1"/>
          </p:cNvSpPr>
          <p:nvPr>
            <p:ph type="ctrTitle"/>
          </p:nvPr>
        </p:nvSpPr>
        <p:spPr>
          <a:xfrm>
            <a:off x="838200" y="1944165"/>
            <a:ext cx="3707757" cy="1065253"/>
          </a:xfrm>
        </p:spPr>
        <p:txBody>
          <a:bodyPr/>
          <a:lstStyle/>
          <a:p>
            <a:r>
              <a:rPr lang="en-US" dirty="0"/>
              <a:t>Numerical</a:t>
            </a:r>
          </a:p>
        </p:txBody>
      </p:sp>
      <p:sp>
        <p:nvSpPr>
          <p:cNvPr id="8" name="Title 1">
            <a:extLst>
              <a:ext uri="{FF2B5EF4-FFF2-40B4-BE49-F238E27FC236}">
                <a16:creationId xmlns:a16="http://schemas.microsoft.com/office/drawing/2014/main" id="{04AA3DAF-1179-C497-88FD-102E58BDBE54}"/>
              </a:ext>
            </a:extLst>
          </p:cNvPr>
          <p:cNvSpPr txBox="1">
            <a:spLocks/>
          </p:cNvSpPr>
          <p:nvPr/>
        </p:nvSpPr>
        <p:spPr>
          <a:xfrm>
            <a:off x="838200" y="365125"/>
            <a:ext cx="11061032"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dirty="0"/>
              <a:t>Comparison of the two approaches</a:t>
            </a:r>
          </a:p>
        </p:txBody>
      </p:sp>
      <p:sp>
        <p:nvSpPr>
          <p:cNvPr id="9" name="Title 6">
            <a:extLst>
              <a:ext uri="{FF2B5EF4-FFF2-40B4-BE49-F238E27FC236}">
                <a16:creationId xmlns:a16="http://schemas.microsoft.com/office/drawing/2014/main" id="{80DAA283-8F91-F59B-FF6F-788A73B19E14}"/>
              </a:ext>
            </a:extLst>
          </p:cNvPr>
          <p:cNvSpPr txBox="1">
            <a:spLocks/>
          </p:cNvSpPr>
          <p:nvPr/>
        </p:nvSpPr>
        <p:spPr>
          <a:xfrm>
            <a:off x="7415513" y="1944164"/>
            <a:ext cx="3707757" cy="106525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t>Analytical</a:t>
            </a:r>
          </a:p>
        </p:txBody>
      </p:sp>
      <p:sp>
        <p:nvSpPr>
          <p:cNvPr id="10" name="Title 6">
            <a:extLst>
              <a:ext uri="{FF2B5EF4-FFF2-40B4-BE49-F238E27FC236}">
                <a16:creationId xmlns:a16="http://schemas.microsoft.com/office/drawing/2014/main" id="{3C321BAC-E058-D960-FBD3-C35F89C8AAC7}"/>
              </a:ext>
            </a:extLst>
          </p:cNvPr>
          <p:cNvSpPr txBox="1">
            <a:spLocks/>
          </p:cNvSpPr>
          <p:nvPr/>
        </p:nvSpPr>
        <p:spPr>
          <a:xfrm>
            <a:off x="5327121" y="1944164"/>
            <a:ext cx="1307228" cy="106525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t>vs.</a:t>
            </a:r>
          </a:p>
        </p:txBody>
      </p:sp>
    </p:spTree>
    <p:extLst>
      <p:ext uri="{BB962C8B-B14F-4D97-AF65-F5344CB8AC3E}">
        <p14:creationId xmlns:p14="http://schemas.microsoft.com/office/powerpoint/2010/main" val="17390743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681DF2F0-132E-9023-8124-14FE45C54B96}"/>
              </a:ext>
            </a:extLst>
          </p:cNvPr>
          <p:cNvSpPr>
            <a:spLocks noGrp="1"/>
          </p:cNvSpPr>
          <p:nvPr>
            <p:ph type="ctrTitle"/>
          </p:nvPr>
        </p:nvSpPr>
        <p:spPr>
          <a:xfrm>
            <a:off x="838200" y="1944165"/>
            <a:ext cx="3707757" cy="1065253"/>
          </a:xfrm>
        </p:spPr>
        <p:txBody>
          <a:bodyPr/>
          <a:lstStyle/>
          <a:p>
            <a:r>
              <a:rPr lang="en-US" dirty="0"/>
              <a:t>Numerical</a:t>
            </a:r>
          </a:p>
        </p:txBody>
      </p:sp>
      <p:sp>
        <p:nvSpPr>
          <p:cNvPr id="8" name="Title 1">
            <a:extLst>
              <a:ext uri="{FF2B5EF4-FFF2-40B4-BE49-F238E27FC236}">
                <a16:creationId xmlns:a16="http://schemas.microsoft.com/office/drawing/2014/main" id="{04AA3DAF-1179-C497-88FD-102E58BDBE54}"/>
              </a:ext>
            </a:extLst>
          </p:cNvPr>
          <p:cNvSpPr txBox="1">
            <a:spLocks/>
          </p:cNvSpPr>
          <p:nvPr/>
        </p:nvSpPr>
        <p:spPr>
          <a:xfrm>
            <a:off x="838200" y="365125"/>
            <a:ext cx="11061032"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dirty="0"/>
              <a:t>Comparison of the two approaches</a:t>
            </a:r>
          </a:p>
        </p:txBody>
      </p:sp>
      <p:sp>
        <p:nvSpPr>
          <p:cNvPr id="9" name="Title 6">
            <a:extLst>
              <a:ext uri="{FF2B5EF4-FFF2-40B4-BE49-F238E27FC236}">
                <a16:creationId xmlns:a16="http://schemas.microsoft.com/office/drawing/2014/main" id="{80DAA283-8F91-F59B-FF6F-788A73B19E14}"/>
              </a:ext>
            </a:extLst>
          </p:cNvPr>
          <p:cNvSpPr txBox="1">
            <a:spLocks/>
          </p:cNvSpPr>
          <p:nvPr/>
        </p:nvSpPr>
        <p:spPr>
          <a:xfrm>
            <a:off x="7415513" y="1944164"/>
            <a:ext cx="3707757" cy="106525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t>Analytical</a:t>
            </a:r>
          </a:p>
        </p:txBody>
      </p:sp>
      <p:sp>
        <p:nvSpPr>
          <p:cNvPr id="10" name="Title 6">
            <a:extLst>
              <a:ext uri="{FF2B5EF4-FFF2-40B4-BE49-F238E27FC236}">
                <a16:creationId xmlns:a16="http://schemas.microsoft.com/office/drawing/2014/main" id="{3C321BAC-E058-D960-FBD3-C35F89C8AAC7}"/>
              </a:ext>
            </a:extLst>
          </p:cNvPr>
          <p:cNvSpPr txBox="1">
            <a:spLocks/>
          </p:cNvSpPr>
          <p:nvPr/>
        </p:nvSpPr>
        <p:spPr>
          <a:xfrm>
            <a:off x="5327121" y="1944164"/>
            <a:ext cx="1307228" cy="106525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t>vs.</a:t>
            </a:r>
          </a:p>
        </p:txBody>
      </p:sp>
      <p:sp>
        <p:nvSpPr>
          <p:cNvPr id="12" name="Title 6">
            <a:extLst>
              <a:ext uri="{FF2B5EF4-FFF2-40B4-BE49-F238E27FC236}">
                <a16:creationId xmlns:a16="http://schemas.microsoft.com/office/drawing/2014/main" id="{7B52BB8D-DCB1-B986-7A77-3D1C7FB8ADD4}"/>
              </a:ext>
            </a:extLst>
          </p:cNvPr>
          <p:cNvSpPr txBox="1">
            <a:spLocks/>
          </p:cNvSpPr>
          <p:nvPr/>
        </p:nvSpPr>
        <p:spPr>
          <a:xfrm>
            <a:off x="1151198" y="2896373"/>
            <a:ext cx="4099366" cy="1721926"/>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457200" indent="-457200" algn="l">
              <a:spcAft>
                <a:spcPts val="1200"/>
              </a:spcAft>
              <a:buFont typeface="Arial" panose="020B0604020202020204" pitchFamily="34" charset="0"/>
              <a:buChar char="•"/>
            </a:pPr>
            <a:r>
              <a:rPr lang="en-US" sz="2800" dirty="0"/>
              <a:t>High computational load</a:t>
            </a:r>
          </a:p>
          <a:p>
            <a:pPr marL="457200" indent="-457200" algn="l">
              <a:spcAft>
                <a:spcPts val="1200"/>
              </a:spcAft>
              <a:buFont typeface="Arial" panose="020B0604020202020204" pitchFamily="34" charset="0"/>
              <a:buChar char="•"/>
            </a:pPr>
            <a:r>
              <a:rPr lang="en-US" sz="2800" dirty="0">
                <a:solidFill>
                  <a:schemeClr val="bg1"/>
                </a:solidFill>
              </a:rPr>
              <a:t>Inherits all statistical assumptions featured by linear regression models</a:t>
            </a:r>
          </a:p>
        </p:txBody>
      </p:sp>
      <p:sp>
        <p:nvSpPr>
          <p:cNvPr id="13" name="Title 6">
            <a:extLst>
              <a:ext uri="{FF2B5EF4-FFF2-40B4-BE49-F238E27FC236}">
                <a16:creationId xmlns:a16="http://schemas.microsoft.com/office/drawing/2014/main" id="{AE609202-9ECB-12C6-1914-7776663AB955}"/>
              </a:ext>
            </a:extLst>
          </p:cNvPr>
          <p:cNvSpPr txBox="1">
            <a:spLocks/>
          </p:cNvSpPr>
          <p:nvPr/>
        </p:nvSpPr>
        <p:spPr>
          <a:xfrm>
            <a:off x="7799866" y="2896373"/>
            <a:ext cx="4099366"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457200" indent="-457200" algn="l">
              <a:spcAft>
                <a:spcPts val="1200"/>
              </a:spcAft>
              <a:buFont typeface="Arial" panose="020B0604020202020204" pitchFamily="34" charset="0"/>
              <a:buChar char="•"/>
            </a:pPr>
            <a:r>
              <a:rPr lang="en-US" sz="2600" dirty="0">
                <a:solidFill>
                  <a:schemeClr val="bg1"/>
                </a:solidFill>
              </a:rPr>
              <a:t>Assumptions for choosing the reference estimates of b-coefficients</a:t>
            </a:r>
          </a:p>
        </p:txBody>
      </p:sp>
    </p:spTree>
    <p:extLst>
      <p:ext uri="{BB962C8B-B14F-4D97-AF65-F5344CB8AC3E}">
        <p14:creationId xmlns:p14="http://schemas.microsoft.com/office/powerpoint/2010/main" val="33400919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681DF2F0-132E-9023-8124-14FE45C54B96}"/>
              </a:ext>
            </a:extLst>
          </p:cNvPr>
          <p:cNvSpPr>
            <a:spLocks noGrp="1"/>
          </p:cNvSpPr>
          <p:nvPr>
            <p:ph type="ctrTitle"/>
          </p:nvPr>
        </p:nvSpPr>
        <p:spPr>
          <a:xfrm>
            <a:off x="838200" y="1944165"/>
            <a:ext cx="3707757" cy="1065253"/>
          </a:xfrm>
        </p:spPr>
        <p:txBody>
          <a:bodyPr/>
          <a:lstStyle/>
          <a:p>
            <a:r>
              <a:rPr lang="en-US" dirty="0"/>
              <a:t>Numerical</a:t>
            </a:r>
          </a:p>
        </p:txBody>
      </p:sp>
      <p:sp>
        <p:nvSpPr>
          <p:cNvPr id="8" name="Title 1">
            <a:extLst>
              <a:ext uri="{FF2B5EF4-FFF2-40B4-BE49-F238E27FC236}">
                <a16:creationId xmlns:a16="http://schemas.microsoft.com/office/drawing/2014/main" id="{04AA3DAF-1179-C497-88FD-102E58BDBE54}"/>
              </a:ext>
            </a:extLst>
          </p:cNvPr>
          <p:cNvSpPr txBox="1">
            <a:spLocks/>
          </p:cNvSpPr>
          <p:nvPr/>
        </p:nvSpPr>
        <p:spPr>
          <a:xfrm>
            <a:off x="838200" y="365125"/>
            <a:ext cx="11061032"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dirty="0"/>
              <a:t>Comparison of the two approaches</a:t>
            </a:r>
          </a:p>
        </p:txBody>
      </p:sp>
      <p:sp>
        <p:nvSpPr>
          <p:cNvPr id="9" name="Title 6">
            <a:extLst>
              <a:ext uri="{FF2B5EF4-FFF2-40B4-BE49-F238E27FC236}">
                <a16:creationId xmlns:a16="http://schemas.microsoft.com/office/drawing/2014/main" id="{80DAA283-8F91-F59B-FF6F-788A73B19E14}"/>
              </a:ext>
            </a:extLst>
          </p:cNvPr>
          <p:cNvSpPr txBox="1">
            <a:spLocks/>
          </p:cNvSpPr>
          <p:nvPr/>
        </p:nvSpPr>
        <p:spPr>
          <a:xfrm>
            <a:off x="7415513" y="1944164"/>
            <a:ext cx="3707757" cy="106525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t>Analytical</a:t>
            </a:r>
          </a:p>
        </p:txBody>
      </p:sp>
      <p:sp>
        <p:nvSpPr>
          <p:cNvPr id="10" name="Title 6">
            <a:extLst>
              <a:ext uri="{FF2B5EF4-FFF2-40B4-BE49-F238E27FC236}">
                <a16:creationId xmlns:a16="http://schemas.microsoft.com/office/drawing/2014/main" id="{3C321BAC-E058-D960-FBD3-C35F89C8AAC7}"/>
              </a:ext>
            </a:extLst>
          </p:cNvPr>
          <p:cNvSpPr txBox="1">
            <a:spLocks/>
          </p:cNvSpPr>
          <p:nvPr/>
        </p:nvSpPr>
        <p:spPr>
          <a:xfrm>
            <a:off x="5327121" y="1944164"/>
            <a:ext cx="1307228" cy="106525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t>vs.</a:t>
            </a:r>
          </a:p>
        </p:txBody>
      </p:sp>
      <p:sp>
        <p:nvSpPr>
          <p:cNvPr id="12" name="Title 6">
            <a:extLst>
              <a:ext uri="{FF2B5EF4-FFF2-40B4-BE49-F238E27FC236}">
                <a16:creationId xmlns:a16="http://schemas.microsoft.com/office/drawing/2014/main" id="{7B52BB8D-DCB1-B986-7A77-3D1C7FB8ADD4}"/>
              </a:ext>
            </a:extLst>
          </p:cNvPr>
          <p:cNvSpPr txBox="1">
            <a:spLocks/>
          </p:cNvSpPr>
          <p:nvPr/>
        </p:nvSpPr>
        <p:spPr>
          <a:xfrm>
            <a:off x="1151198" y="2896373"/>
            <a:ext cx="4099366" cy="1721926"/>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457200" indent="-457200" algn="l">
              <a:spcAft>
                <a:spcPts val="1200"/>
              </a:spcAft>
              <a:buFont typeface="Arial" panose="020B0604020202020204" pitchFamily="34" charset="0"/>
              <a:buChar char="•"/>
            </a:pPr>
            <a:r>
              <a:rPr lang="en-US" sz="2800" dirty="0"/>
              <a:t>High computational load</a:t>
            </a:r>
          </a:p>
          <a:p>
            <a:pPr marL="457200" indent="-457200" algn="l">
              <a:spcAft>
                <a:spcPts val="1200"/>
              </a:spcAft>
              <a:buFont typeface="Arial" panose="020B0604020202020204" pitchFamily="34" charset="0"/>
              <a:buChar char="•"/>
            </a:pPr>
            <a:r>
              <a:rPr lang="en-US" sz="2800" dirty="0"/>
              <a:t>Inherits all statistical assumptions featured by linear regression models</a:t>
            </a:r>
          </a:p>
        </p:txBody>
      </p:sp>
      <p:sp>
        <p:nvSpPr>
          <p:cNvPr id="13" name="Title 6">
            <a:extLst>
              <a:ext uri="{FF2B5EF4-FFF2-40B4-BE49-F238E27FC236}">
                <a16:creationId xmlns:a16="http://schemas.microsoft.com/office/drawing/2014/main" id="{AE609202-9ECB-12C6-1914-7776663AB955}"/>
              </a:ext>
            </a:extLst>
          </p:cNvPr>
          <p:cNvSpPr txBox="1">
            <a:spLocks/>
          </p:cNvSpPr>
          <p:nvPr/>
        </p:nvSpPr>
        <p:spPr>
          <a:xfrm>
            <a:off x="7799866" y="2896373"/>
            <a:ext cx="4099366"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457200" indent="-457200" algn="l">
              <a:spcAft>
                <a:spcPts val="1200"/>
              </a:spcAft>
              <a:buFont typeface="Arial" panose="020B0604020202020204" pitchFamily="34" charset="0"/>
              <a:buChar char="•"/>
            </a:pPr>
            <a:r>
              <a:rPr lang="en-US" sz="2600" dirty="0">
                <a:solidFill>
                  <a:schemeClr val="bg1"/>
                </a:solidFill>
              </a:rPr>
              <a:t>Assumptions for choosing the reference estimates of b-coefficients</a:t>
            </a:r>
          </a:p>
        </p:txBody>
      </p:sp>
    </p:spTree>
    <p:extLst>
      <p:ext uri="{BB962C8B-B14F-4D97-AF65-F5344CB8AC3E}">
        <p14:creationId xmlns:p14="http://schemas.microsoft.com/office/powerpoint/2010/main" val="3495288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 Linear Regression (numerical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4" name="Rectangle 7">
            <a:extLst>
              <a:ext uri="{FF2B5EF4-FFF2-40B4-BE49-F238E27FC236}">
                <a16:creationId xmlns:a16="http://schemas.microsoft.com/office/drawing/2014/main" id="{E9B832B4-4451-EFB1-ADD1-5253FFF541AC}"/>
              </a:ext>
            </a:extLst>
          </p:cNvPr>
          <p:cNvSpPr>
            <a:spLocks noChangeArrowheads="1"/>
          </p:cNvSpPr>
          <p:nvPr/>
        </p:nvSpPr>
        <p:spPr bwMode="auto">
          <a:xfrm>
            <a:off x="5636961" y="289548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11" name="Picture 10">
            <a:extLst>
              <a:ext uri="{FF2B5EF4-FFF2-40B4-BE49-F238E27FC236}">
                <a16:creationId xmlns:a16="http://schemas.microsoft.com/office/drawing/2014/main" id="{0B816AD1-80CB-623E-4E00-664B80063ECA}"/>
              </a:ext>
            </a:extLst>
          </p:cNvPr>
          <p:cNvPicPr>
            <a:picLocks noChangeAspect="1"/>
          </p:cNvPicPr>
          <p:nvPr/>
        </p:nvPicPr>
        <p:blipFill>
          <a:blip r:embed="rId3"/>
          <a:stretch>
            <a:fillRect/>
          </a:stretch>
        </p:blipFill>
        <p:spPr>
          <a:xfrm>
            <a:off x="260744" y="1943099"/>
            <a:ext cx="3960019" cy="2945606"/>
          </a:xfrm>
          <a:prstGeom prst="rect">
            <a:avLst/>
          </a:prstGeom>
        </p:spPr>
      </p:pic>
      <p:pic>
        <p:nvPicPr>
          <p:cNvPr id="13" name="Picture 12">
            <a:extLst>
              <a:ext uri="{FF2B5EF4-FFF2-40B4-BE49-F238E27FC236}">
                <a16:creationId xmlns:a16="http://schemas.microsoft.com/office/drawing/2014/main" id="{72B59C86-A37E-AE11-E029-982CBC585336}"/>
              </a:ext>
            </a:extLst>
          </p:cNvPr>
          <p:cNvPicPr>
            <a:picLocks noChangeAspect="1"/>
          </p:cNvPicPr>
          <p:nvPr/>
        </p:nvPicPr>
        <p:blipFill>
          <a:blip r:embed="rId4"/>
          <a:stretch>
            <a:fillRect/>
          </a:stretch>
        </p:blipFill>
        <p:spPr>
          <a:xfrm>
            <a:off x="4087006" y="1924698"/>
            <a:ext cx="3960019" cy="2945606"/>
          </a:xfrm>
          <a:prstGeom prst="rect">
            <a:avLst/>
          </a:prstGeom>
        </p:spPr>
      </p:pic>
      <p:sp>
        <p:nvSpPr>
          <p:cNvPr id="19" name="TextBox 18">
            <a:extLst>
              <a:ext uri="{FF2B5EF4-FFF2-40B4-BE49-F238E27FC236}">
                <a16:creationId xmlns:a16="http://schemas.microsoft.com/office/drawing/2014/main" id="{41AC2DE0-FD02-0779-469D-5A37D4E0135F}"/>
              </a:ext>
            </a:extLst>
          </p:cNvPr>
          <p:cNvSpPr txBox="1"/>
          <p:nvPr/>
        </p:nvSpPr>
        <p:spPr>
          <a:xfrm>
            <a:off x="1392526" y="4696600"/>
            <a:ext cx="1696453" cy="461665"/>
          </a:xfrm>
          <a:prstGeom prst="rect">
            <a:avLst/>
          </a:prstGeom>
          <a:noFill/>
        </p:spPr>
        <p:txBody>
          <a:bodyPr wrap="square">
            <a:spAutoFit/>
          </a:bodyPr>
          <a:lstStyle/>
          <a:p>
            <a:r>
              <a:rPr lang="en-US" sz="2400" dirty="0">
                <a:effectLst/>
                <a:ea typeface="Times New Roman" panose="02020603050405020304" pitchFamily="18" charset="0"/>
                <a:cs typeface="Arial" panose="020B0604020202020204" pitchFamily="34" charset="0"/>
              </a:rPr>
              <a:t>Initial data</a:t>
            </a:r>
            <a:endParaRPr lang="en-US" sz="2400" dirty="0"/>
          </a:p>
        </p:txBody>
      </p:sp>
      <p:sp>
        <p:nvSpPr>
          <p:cNvPr id="20" name="TextBox 19">
            <a:extLst>
              <a:ext uri="{FF2B5EF4-FFF2-40B4-BE49-F238E27FC236}">
                <a16:creationId xmlns:a16="http://schemas.microsoft.com/office/drawing/2014/main" id="{45EA8AC8-906D-3CF8-91FC-5C68581321A7}"/>
              </a:ext>
            </a:extLst>
          </p:cNvPr>
          <p:cNvSpPr txBox="1"/>
          <p:nvPr/>
        </p:nvSpPr>
        <p:spPr>
          <a:xfrm>
            <a:off x="5247773" y="4679045"/>
            <a:ext cx="1696453" cy="461665"/>
          </a:xfrm>
          <a:prstGeom prst="rect">
            <a:avLst/>
          </a:prstGeom>
          <a:noFill/>
        </p:spPr>
        <p:txBody>
          <a:bodyPr wrap="square">
            <a:spAutoFit/>
          </a:bodyPr>
          <a:lstStyle/>
          <a:p>
            <a:r>
              <a:rPr lang="en-US" sz="2400" dirty="0">
                <a:effectLst/>
                <a:ea typeface="Times New Roman" panose="02020603050405020304" pitchFamily="18" charset="0"/>
                <a:cs typeface="Arial" panose="020B0604020202020204" pitchFamily="34" charset="0"/>
              </a:rPr>
              <a:t>Step #1</a:t>
            </a:r>
            <a:endParaRPr lang="en-US" sz="2400" dirty="0"/>
          </a:p>
        </p:txBody>
      </p:sp>
    </p:spTree>
    <p:extLst>
      <p:ext uri="{BB962C8B-B14F-4D97-AF65-F5344CB8AC3E}">
        <p14:creationId xmlns:p14="http://schemas.microsoft.com/office/powerpoint/2010/main" val="29241686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681DF2F0-132E-9023-8124-14FE45C54B96}"/>
              </a:ext>
            </a:extLst>
          </p:cNvPr>
          <p:cNvSpPr>
            <a:spLocks noGrp="1"/>
          </p:cNvSpPr>
          <p:nvPr>
            <p:ph type="ctrTitle"/>
          </p:nvPr>
        </p:nvSpPr>
        <p:spPr>
          <a:xfrm>
            <a:off x="838200" y="1944165"/>
            <a:ext cx="3707757" cy="1065253"/>
          </a:xfrm>
        </p:spPr>
        <p:txBody>
          <a:bodyPr/>
          <a:lstStyle/>
          <a:p>
            <a:r>
              <a:rPr lang="en-US" dirty="0"/>
              <a:t>Numerical</a:t>
            </a:r>
          </a:p>
        </p:txBody>
      </p:sp>
      <p:sp>
        <p:nvSpPr>
          <p:cNvPr id="8" name="Title 1">
            <a:extLst>
              <a:ext uri="{FF2B5EF4-FFF2-40B4-BE49-F238E27FC236}">
                <a16:creationId xmlns:a16="http://schemas.microsoft.com/office/drawing/2014/main" id="{04AA3DAF-1179-C497-88FD-102E58BDBE54}"/>
              </a:ext>
            </a:extLst>
          </p:cNvPr>
          <p:cNvSpPr txBox="1">
            <a:spLocks/>
          </p:cNvSpPr>
          <p:nvPr/>
        </p:nvSpPr>
        <p:spPr>
          <a:xfrm>
            <a:off x="838200" y="365125"/>
            <a:ext cx="11061032"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dirty="0"/>
              <a:t>Comparison of the two approaches</a:t>
            </a:r>
          </a:p>
        </p:txBody>
      </p:sp>
      <p:sp>
        <p:nvSpPr>
          <p:cNvPr id="9" name="Title 6">
            <a:extLst>
              <a:ext uri="{FF2B5EF4-FFF2-40B4-BE49-F238E27FC236}">
                <a16:creationId xmlns:a16="http://schemas.microsoft.com/office/drawing/2014/main" id="{80DAA283-8F91-F59B-FF6F-788A73B19E14}"/>
              </a:ext>
            </a:extLst>
          </p:cNvPr>
          <p:cNvSpPr txBox="1">
            <a:spLocks/>
          </p:cNvSpPr>
          <p:nvPr/>
        </p:nvSpPr>
        <p:spPr>
          <a:xfrm>
            <a:off x="7415513" y="1944164"/>
            <a:ext cx="3707757" cy="106525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t>Analytical</a:t>
            </a:r>
          </a:p>
        </p:txBody>
      </p:sp>
      <p:sp>
        <p:nvSpPr>
          <p:cNvPr id="10" name="Title 6">
            <a:extLst>
              <a:ext uri="{FF2B5EF4-FFF2-40B4-BE49-F238E27FC236}">
                <a16:creationId xmlns:a16="http://schemas.microsoft.com/office/drawing/2014/main" id="{3C321BAC-E058-D960-FBD3-C35F89C8AAC7}"/>
              </a:ext>
            </a:extLst>
          </p:cNvPr>
          <p:cNvSpPr txBox="1">
            <a:spLocks/>
          </p:cNvSpPr>
          <p:nvPr/>
        </p:nvSpPr>
        <p:spPr>
          <a:xfrm>
            <a:off x="5327121" y="1944164"/>
            <a:ext cx="1307228" cy="106525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t>vs.</a:t>
            </a:r>
          </a:p>
        </p:txBody>
      </p:sp>
      <p:sp>
        <p:nvSpPr>
          <p:cNvPr id="12" name="Title 6">
            <a:extLst>
              <a:ext uri="{FF2B5EF4-FFF2-40B4-BE49-F238E27FC236}">
                <a16:creationId xmlns:a16="http://schemas.microsoft.com/office/drawing/2014/main" id="{7B52BB8D-DCB1-B986-7A77-3D1C7FB8ADD4}"/>
              </a:ext>
            </a:extLst>
          </p:cNvPr>
          <p:cNvSpPr txBox="1">
            <a:spLocks/>
          </p:cNvSpPr>
          <p:nvPr/>
        </p:nvSpPr>
        <p:spPr>
          <a:xfrm>
            <a:off x="1151198" y="2896373"/>
            <a:ext cx="4099366" cy="1721926"/>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457200" indent="-457200" algn="l">
              <a:spcAft>
                <a:spcPts val="1200"/>
              </a:spcAft>
              <a:buFont typeface="Arial" panose="020B0604020202020204" pitchFamily="34" charset="0"/>
              <a:buChar char="•"/>
            </a:pPr>
            <a:r>
              <a:rPr lang="en-US" sz="2800" dirty="0"/>
              <a:t>High computational load</a:t>
            </a:r>
          </a:p>
          <a:p>
            <a:pPr marL="457200" indent="-457200" algn="l">
              <a:spcAft>
                <a:spcPts val="1200"/>
              </a:spcAft>
              <a:buFont typeface="Arial" panose="020B0604020202020204" pitchFamily="34" charset="0"/>
              <a:buChar char="•"/>
            </a:pPr>
            <a:r>
              <a:rPr lang="en-US" sz="2800" dirty="0"/>
              <a:t>Inherits all statistical assumptions featured by linear regression models</a:t>
            </a:r>
          </a:p>
        </p:txBody>
      </p:sp>
      <p:sp>
        <p:nvSpPr>
          <p:cNvPr id="13" name="Title 6">
            <a:extLst>
              <a:ext uri="{FF2B5EF4-FFF2-40B4-BE49-F238E27FC236}">
                <a16:creationId xmlns:a16="http://schemas.microsoft.com/office/drawing/2014/main" id="{AE609202-9ECB-12C6-1914-7776663AB955}"/>
              </a:ext>
            </a:extLst>
          </p:cNvPr>
          <p:cNvSpPr txBox="1">
            <a:spLocks/>
          </p:cNvSpPr>
          <p:nvPr/>
        </p:nvSpPr>
        <p:spPr>
          <a:xfrm>
            <a:off x="7799866" y="2896373"/>
            <a:ext cx="4099366"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457200" indent="-457200" algn="l">
              <a:spcAft>
                <a:spcPts val="1200"/>
              </a:spcAft>
              <a:buFont typeface="Arial" panose="020B0604020202020204" pitchFamily="34" charset="0"/>
              <a:buChar char="•"/>
            </a:pPr>
            <a:r>
              <a:rPr lang="en-US" sz="2600" dirty="0"/>
              <a:t>Assumptions for choosing the reference estimates of b-coefficients</a:t>
            </a:r>
          </a:p>
        </p:txBody>
      </p:sp>
    </p:spTree>
    <p:extLst>
      <p:ext uri="{BB962C8B-B14F-4D97-AF65-F5344CB8AC3E}">
        <p14:creationId xmlns:p14="http://schemas.microsoft.com/office/powerpoint/2010/main" val="18589225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995C9-CA99-D044-EA30-943C4DCAE769}"/>
              </a:ext>
            </a:extLst>
          </p:cNvPr>
          <p:cNvSpPr>
            <a:spLocks noGrp="1"/>
          </p:cNvSpPr>
          <p:nvPr>
            <p:ph type="ctrTitle"/>
          </p:nvPr>
        </p:nvSpPr>
        <p:spPr/>
        <p:txBody>
          <a:bodyPr/>
          <a:lstStyle/>
          <a:p>
            <a:r>
              <a:rPr lang="en-US" dirty="0"/>
              <a:t>Thanks!</a:t>
            </a:r>
          </a:p>
        </p:txBody>
      </p:sp>
      <p:sp>
        <p:nvSpPr>
          <p:cNvPr id="6" name="Subtitle 5">
            <a:extLst>
              <a:ext uri="{FF2B5EF4-FFF2-40B4-BE49-F238E27FC236}">
                <a16:creationId xmlns:a16="http://schemas.microsoft.com/office/drawing/2014/main" id="{A2C6A8BD-5257-8968-8D62-A88F6C5B23A7}"/>
              </a:ext>
            </a:extLst>
          </p:cNvPr>
          <p:cNvSpPr>
            <a:spLocks noGrp="1"/>
          </p:cNvSpPr>
          <p:nvPr>
            <p:ph type="subTitle" idx="1"/>
          </p:nvPr>
        </p:nvSpPr>
        <p:spPr/>
        <p:txBody>
          <a:bodyPr/>
          <a:lstStyle/>
          <a:p>
            <a:r>
              <a:rPr lang="en-US" dirty="0">
                <a:hlinkClick r:id="rId2"/>
              </a:rPr>
              <a:t>nataliya.rybnikova@gmail.com</a:t>
            </a:r>
            <a:r>
              <a:rPr lang="en-US" dirty="0"/>
              <a:t> </a:t>
            </a:r>
          </a:p>
        </p:txBody>
      </p:sp>
    </p:spTree>
    <p:extLst>
      <p:ext uri="{BB962C8B-B14F-4D97-AF65-F5344CB8AC3E}">
        <p14:creationId xmlns:p14="http://schemas.microsoft.com/office/powerpoint/2010/main" val="2361212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 Linear Regression (numerical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4" name="Rectangle 7">
            <a:extLst>
              <a:ext uri="{FF2B5EF4-FFF2-40B4-BE49-F238E27FC236}">
                <a16:creationId xmlns:a16="http://schemas.microsoft.com/office/drawing/2014/main" id="{E9B832B4-4451-EFB1-ADD1-5253FFF541AC}"/>
              </a:ext>
            </a:extLst>
          </p:cNvPr>
          <p:cNvSpPr>
            <a:spLocks noChangeArrowheads="1"/>
          </p:cNvSpPr>
          <p:nvPr/>
        </p:nvSpPr>
        <p:spPr bwMode="auto">
          <a:xfrm>
            <a:off x="5636961" y="289548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11" name="Picture 10">
            <a:extLst>
              <a:ext uri="{FF2B5EF4-FFF2-40B4-BE49-F238E27FC236}">
                <a16:creationId xmlns:a16="http://schemas.microsoft.com/office/drawing/2014/main" id="{0B816AD1-80CB-623E-4E00-664B80063ECA}"/>
              </a:ext>
            </a:extLst>
          </p:cNvPr>
          <p:cNvPicPr>
            <a:picLocks noChangeAspect="1"/>
          </p:cNvPicPr>
          <p:nvPr/>
        </p:nvPicPr>
        <p:blipFill>
          <a:blip r:embed="rId3"/>
          <a:stretch>
            <a:fillRect/>
          </a:stretch>
        </p:blipFill>
        <p:spPr>
          <a:xfrm>
            <a:off x="260744" y="1943099"/>
            <a:ext cx="3960019" cy="2945606"/>
          </a:xfrm>
          <a:prstGeom prst="rect">
            <a:avLst/>
          </a:prstGeom>
        </p:spPr>
      </p:pic>
      <p:pic>
        <p:nvPicPr>
          <p:cNvPr id="13" name="Picture 12">
            <a:extLst>
              <a:ext uri="{FF2B5EF4-FFF2-40B4-BE49-F238E27FC236}">
                <a16:creationId xmlns:a16="http://schemas.microsoft.com/office/drawing/2014/main" id="{72B59C86-A37E-AE11-E029-982CBC585336}"/>
              </a:ext>
            </a:extLst>
          </p:cNvPr>
          <p:cNvPicPr>
            <a:picLocks noChangeAspect="1"/>
          </p:cNvPicPr>
          <p:nvPr/>
        </p:nvPicPr>
        <p:blipFill>
          <a:blip r:embed="rId4"/>
          <a:stretch>
            <a:fillRect/>
          </a:stretch>
        </p:blipFill>
        <p:spPr>
          <a:xfrm>
            <a:off x="4087006" y="1924698"/>
            <a:ext cx="3960019" cy="2945606"/>
          </a:xfrm>
          <a:prstGeom prst="rect">
            <a:avLst/>
          </a:prstGeom>
        </p:spPr>
      </p:pic>
      <p:pic>
        <p:nvPicPr>
          <p:cNvPr id="17" name="Picture 16">
            <a:extLst>
              <a:ext uri="{FF2B5EF4-FFF2-40B4-BE49-F238E27FC236}">
                <a16:creationId xmlns:a16="http://schemas.microsoft.com/office/drawing/2014/main" id="{92A5AA42-8F23-1FCE-B58B-214815A8EB35}"/>
              </a:ext>
            </a:extLst>
          </p:cNvPr>
          <p:cNvPicPr>
            <a:picLocks noChangeAspect="1"/>
          </p:cNvPicPr>
          <p:nvPr/>
        </p:nvPicPr>
        <p:blipFill>
          <a:blip r:embed="rId5"/>
          <a:stretch>
            <a:fillRect/>
          </a:stretch>
        </p:blipFill>
        <p:spPr>
          <a:xfrm>
            <a:off x="8048848" y="1830852"/>
            <a:ext cx="3960019" cy="2945606"/>
          </a:xfrm>
          <a:prstGeom prst="rect">
            <a:avLst/>
          </a:prstGeom>
        </p:spPr>
      </p:pic>
      <p:sp>
        <p:nvSpPr>
          <p:cNvPr id="19" name="TextBox 18">
            <a:extLst>
              <a:ext uri="{FF2B5EF4-FFF2-40B4-BE49-F238E27FC236}">
                <a16:creationId xmlns:a16="http://schemas.microsoft.com/office/drawing/2014/main" id="{41AC2DE0-FD02-0779-469D-5A37D4E0135F}"/>
              </a:ext>
            </a:extLst>
          </p:cNvPr>
          <p:cNvSpPr txBox="1"/>
          <p:nvPr/>
        </p:nvSpPr>
        <p:spPr>
          <a:xfrm>
            <a:off x="1392526" y="4696600"/>
            <a:ext cx="1696453" cy="461665"/>
          </a:xfrm>
          <a:prstGeom prst="rect">
            <a:avLst/>
          </a:prstGeom>
          <a:noFill/>
        </p:spPr>
        <p:txBody>
          <a:bodyPr wrap="square">
            <a:spAutoFit/>
          </a:bodyPr>
          <a:lstStyle/>
          <a:p>
            <a:r>
              <a:rPr lang="en-US" sz="2400" dirty="0">
                <a:effectLst/>
                <a:ea typeface="Times New Roman" panose="02020603050405020304" pitchFamily="18" charset="0"/>
                <a:cs typeface="Arial" panose="020B0604020202020204" pitchFamily="34" charset="0"/>
              </a:rPr>
              <a:t>Initial data</a:t>
            </a:r>
            <a:endParaRPr lang="en-US" sz="2400" dirty="0"/>
          </a:p>
        </p:txBody>
      </p:sp>
      <p:sp>
        <p:nvSpPr>
          <p:cNvPr id="20" name="TextBox 19">
            <a:extLst>
              <a:ext uri="{FF2B5EF4-FFF2-40B4-BE49-F238E27FC236}">
                <a16:creationId xmlns:a16="http://schemas.microsoft.com/office/drawing/2014/main" id="{45EA8AC8-906D-3CF8-91FC-5C68581321A7}"/>
              </a:ext>
            </a:extLst>
          </p:cNvPr>
          <p:cNvSpPr txBox="1"/>
          <p:nvPr/>
        </p:nvSpPr>
        <p:spPr>
          <a:xfrm>
            <a:off x="5247773" y="4679045"/>
            <a:ext cx="1696453" cy="461665"/>
          </a:xfrm>
          <a:prstGeom prst="rect">
            <a:avLst/>
          </a:prstGeom>
          <a:noFill/>
        </p:spPr>
        <p:txBody>
          <a:bodyPr wrap="square">
            <a:spAutoFit/>
          </a:bodyPr>
          <a:lstStyle/>
          <a:p>
            <a:r>
              <a:rPr lang="en-US" sz="2400" dirty="0">
                <a:effectLst/>
                <a:ea typeface="Times New Roman" panose="02020603050405020304" pitchFamily="18" charset="0"/>
                <a:cs typeface="Arial" panose="020B0604020202020204" pitchFamily="34" charset="0"/>
              </a:rPr>
              <a:t>Step #1</a:t>
            </a:r>
            <a:endParaRPr lang="en-US" sz="2400" dirty="0"/>
          </a:p>
        </p:txBody>
      </p:sp>
      <p:sp>
        <p:nvSpPr>
          <p:cNvPr id="22" name="TextBox 21">
            <a:extLst>
              <a:ext uri="{FF2B5EF4-FFF2-40B4-BE49-F238E27FC236}">
                <a16:creationId xmlns:a16="http://schemas.microsoft.com/office/drawing/2014/main" id="{661F0501-56E4-918B-86C2-C1FF648EDF4E}"/>
              </a:ext>
            </a:extLst>
          </p:cNvPr>
          <p:cNvSpPr txBox="1"/>
          <p:nvPr/>
        </p:nvSpPr>
        <p:spPr>
          <a:xfrm>
            <a:off x="9429135" y="4702921"/>
            <a:ext cx="1696453" cy="461665"/>
          </a:xfrm>
          <a:prstGeom prst="rect">
            <a:avLst/>
          </a:prstGeom>
          <a:noFill/>
        </p:spPr>
        <p:txBody>
          <a:bodyPr wrap="square">
            <a:spAutoFit/>
          </a:bodyPr>
          <a:lstStyle/>
          <a:p>
            <a:r>
              <a:rPr lang="en-US" sz="2400" dirty="0">
                <a:effectLst/>
                <a:ea typeface="Times New Roman" panose="02020603050405020304" pitchFamily="18" charset="0"/>
                <a:cs typeface="Arial" panose="020B0604020202020204" pitchFamily="34" charset="0"/>
              </a:rPr>
              <a:t>Step #2</a:t>
            </a:r>
            <a:endParaRPr lang="en-US" sz="2400" dirty="0"/>
          </a:p>
        </p:txBody>
      </p:sp>
    </p:spTree>
    <p:extLst>
      <p:ext uri="{BB962C8B-B14F-4D97-AF65-F5344CB8AC3E}">
        <p14:creationId xmlns:p14="http://schemas.microsoft.com/office/powerpoint/2010/main" val="1154461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 Linear Regression (numerical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4" name="Rectangle 7">
            <a:extLst>
              <a:ext uri="{FF2B5EF4-FFF2-40B4-BE49-F238E27FC236}">
                <a16:creationId xmlns:a16="http://schemas.microsoft.com/office/drawing/2014/main" id="{E9B832B4-4451-EFB1-ADD1-5253FFF541AC}"/>
              </a:ext>
            </a:extLst>
          </p:cNvPr>
          <p:cNvSpPr>
            <a:spLocks noChangeArrowheads="1"/>
          </p:cNvSpPr>
          <p:nvPr/>
        </p:nvSpPr>
        <p:spPr bwMode="auto">
          <a:xfrm>
            <a:off x="5636961" y="289548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9">
            <a:extLst>
              <a:ext uri="{FF2B5EF4-FFF2-40B4-BE49-F238E27FC236}">
                <a16:creationId xmlns:a16="http://schemas.microsoft.com/office/drawing/2014/main" id="{FDE0D74A-F952-6098-4DF6-2DCE2D0865E0}"/>
              </a:ext>
            </a:extLst>
          </p:cNvPr>
          <p:cNvSpPr>
            <a:spLocks noChangeArrowheads="1"/>
          </p:cNvSpPr>
          <p:nvPr/>
        </p:nvSpPr>
        <p:spPr bwMode="auto">
          <a:xfrm>
            <a:off x="7181672" y="3764969"/>
            <a:ext cx="2084777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91951216-9FAE-627B-F21C-861B64FF2A33}"/>
                  </a:ext>
                </a:extLst>
              </p:cNvPr>
              <p:cNvSpPr txBox="1"/>
              <p:nvPr/>
            </p:nvSpPr>
            <p:spPr>
              <a:xfrm>
                <a:off x="1024079" y="1642350"/>
                <a:ext cx="2958374"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rgbClr val="836967"/>
                              </a:solidFill>
                              <a:latin typeface="Cambria Math" panose="02040503050406030204" pitchFamily="18" charset="0"/>
                            </a:rPr>
                          </m:ctrlPr>
                        </m:sSubPr>
                        <m:e>
                          <m:r>
                            <m:rPr>
                              <m:sty m:val="p"/>
                            </m:rPr>
                            <a:rPr lang="en-US" sz="2400">
                              <a:latin typeface="Cambria Math" panose="02040503050406030204" pitchFamily="18" charset="0"/>
                            </a:rPr>
                            <m:t>γ</m:t>
                          </m:r>
                        </m:e>
                        <m:sub>
                          <m:r>
                            <a:rPr lang="en-US" sz="2400" i="1">
                              <a:latin typeface="Cambria Math" panose="02040503050406030204" pitchFamily="18" charset="0"/>
                            </a:rPr>
                            <m:t>𝑖</m:t>
                          </m:r>
                        </m:sub>
                      </m:sSub>
                      <m:r>
                        <a:rPr lang="en-US" sz="2400" i="0">
                          <a:latin typeface="Cambria Math" panose="02040503050406030204" pitchFamily="18" charset="0"/>
                        </a:rPr>
                        <m:t> </m:t>
                      </m:r>
                      <m:r>
                        <a:rPr lang="en-US" sz="2400" i="1">
                          <a:latin typeface="Cambria Math" panose="02040503050406030204" pitchFamily="18" charset="0"/>
                        </a:rPr>
                        <m:t>𝜖</m:t>
                      </m:r>
                      <m:sSup>
                        <m:sSupPr>
                          <m:ctrlPr>
                            <a:rPr lang="en-US" sz="2400" i="1">
                              <a:solidFill>
                                <a:srgbClr val="836967"/>
                              </a:solidFill>
                              <a:latin typeface="Cambria Math" panose="02040503050406030204" pitchFamily="18" charset="0"/>
                            </a:rPr>
                          </m:ctrlPr>
                        </m:sSupPr>
                        <m:e>
                          <m:r>
                            <a:rPr lang="en-US" sz="2400" i="0">
                              <a:latin typeface="Cambria Math" panose="02040503050406030204" pitchFamily="18" charset="0"/>
                            </a:rPr>
                            <m:t> </m:t>
                          </m:r>
                          <m:r>
                            <a:rPr lang="en-US" sz="2400" b="1" i="0">
                              <a:latin typeface="Cambria Math" panose="02040503050406030204" pitchFamily="18" charset="0"/>
                            </a:rPr>
                            <m:t>𝐑</m:t>
                          </m:r>
                        </m:e>
                        <m:sup>
                          <m:r>
                            <a:rPr lang="en-US" sz="2400" b="0" i="1">
                              <a:latin typeface="Cambria Math" panose="02040503050406030204" pitchFamily="18" charset="0"/>
                            </a:rPr>
                            <m:t>𝑁</m:t>
                          </m:r>
                          <m:r>
                            <a:rPr lang="en-US" sz="2400" b="0" i="0">
                              <a:latin typeface="Cambria Math" panose="02040503050406030204" pitchFamily="18" charset="0"/>
                            </a:rPr>
                            <m:t>+</m:t>
                          </m:r>
                          <m:r>
                            <a:rPr lang="en-US" sz="2400" b="0" i="0">
                              <a:latin typeface="Cambria Math" panose="02040503050406030204" pitchFamily="18" charset="0"/>
                            </a:rPr>
                            <m:t>1</m:t>
                          </m:r>
                        </m:sup>
                      </m:sSup>
                      <m:r>
                        <a:rPr lang="en-US" sz="2400" b="0" i="0">
                          <a:latin typeface="Cambria Math" panose="02040503050406030204" pitchFamily="18" charset="0"/>
                        </a:rPr>
                        <m:t>, </m:t>
                      </m:r>
                      <m:r>
                        <a:rPr lang="en-US" sz="2400" b="0" i="1">
                          <a:latin typeface="Cambria Math" panose="02040503050406030204" pitchFamily="18" charset="0"/>
                        </a:rPr>
                        <m:t>𝑖</m:t>
                      </m:r>
                      <m:r>
                        <a:rPr lang="en-US" sz="2400" b="0" i="0">
                          <a:latin typeface="Cambria Math" panose="02040503050406030204" pitchFamily="18" charset="0"/>
                        </a:rPr>
                        <m:t> </m:t>
                      </m:r>
                      <m:r>
                        <m:rPr>
                          <m:sty m:val="p"/>
                        </m:rPr>
                        <a:rPr lang="en-US" sz="2400" b="0" i="0">
                          <a:latin typeface="Cambria Math" panose="02040503050406030204" pitchFamily="18" charset="0"/>
                        </a:rPr>
                        <m:t>ϵ</m:t>
                      </m:r>
                      <m:r>
                        <a:rPr lang="en-US" sz="2400" b="0" i="0">
                          <a:latin typeface="Cambria Math" panose="02040503050406030204" pitchFamily="18" charset="0"/>
                        </a:rPr>
                        <m:t> </m:t>
                      </m:r>
                      <m:d>
                        <m:dPr>
                          <m:ctrlPr>
                            <a:rPr lang="en-US" sz="2400" b="0" i="1">
                              <a:latin typeface="Cambria Math" panose="02040503050406030204" pitchFamily="18" charset="0"/>
                            </a:rPr>
                          </m:ctrlPr>
                        </m:dPr>
                        <m:e>
                          <m:r>
                            <a:rPr lang="en-US" sz="2400" b="0" i="0">
                              <a:latin typeface="Cambria Math" panose="02040503050406030204" pitchFamily="18" charset="0"/>
                            </a:rPr>
                            <m:t>1</m:t>
                          </m:r>
                          <m:r>
                            <a:rPr lang="en-US" sz="2400" b="0" i="0">
                              <a:latin typeface="Cambria Math" panose="02040503050406030204" pitchFamily="18" charset="0"/>
                            </a:rPr>
                            <m:t>..</m:t>
                          </m:r>
                          <m:r>
                            <a:rPr lang="en-US" sz="2400" b="0" i="1">
                              <a:latin typeface="Cambria Math" panose="02040503050406030204" pitchFamily="18" charset="0"/>
                            </a:rPr>
                            <m:t>𝑘</m:t>
                          </m:r>
                        </m:e>
                      </m:d>
                    </m:oMath>
                  </m:oMathPara>
                </a14:m>
                <a:endParaRPr lang="en-US" sz="2400" dirty="0"/>
              </a:p>
            </p:txBody>
          </p:sp>
        </mc:Choice>
        <mc:Fallback xmlns="">
          <p:sp>
            <p:nvSpPr>
              <p:cNvPr id="6" name="TextBox 5">
                <a:extLst>
                  <a:ext uri="{FF2B5EF4-FFF2-40B4-BE49-F238E27FC236}">
                    <a16:creationId xmlns:a16="http://schemas.microsoft.com/office/drawing/2014/main" id="{91951216-9FAE-627B-F21C-861B64FF2A33}"/>
                  </a:ext>
                </a:extLst>
              </p:cNvPr>
              <p:cNvSpPr txBox="1">
                <a:spLocks noRot="1" noChangeAspect="1" noMove="1" noResize="1" noEditPoints="1" noAdjustHandles="1" noChangeArrowheads="1" noChangeShapeType="1" noTextEdit="1"/>
              </p:cNvSpPr>
              <p:nvPr/>
            </p:nvSpPr>
            <p:spPr>
              <a:xfrm>
                <a:off x="1024079" y="1642350"/>
                <a:ext cx="2958374" cy="461665"/>
              </a:xfrm>
              <a:prstGeom prst="rect">
                <a:avLst/>
              </a:prstGeom>
              <a:blipFill>
                <a:blip r:embed="rId3"/>
                <a:stretch>
                  <a:fillRect b="-7895"/>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F120A98B-28DF-B747-D2B1-F2EBB57EAC9D}"/>
                  </a:ext>
                </a:extLst>
              </p:cNvPr>
              <p:cNvSpPr txBox="1"/>
              <p:nvPr/>
            </p:nvSpPr>
            <p:spPr>
              <a:xfrm>
                <a:off x="1163053" y="2394247"/>
                <a:ext cx="3689363"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rgbClr val="836967"/>
                              </a:solidFill>
                              <a:latin typeface="Cambria Math" panose="02040503050406030204" pitchFamily="18" charset="0"/>
                            </a:rPr>
                          </m:ctrlPr>
                        </m:sSubPr>
                        <m:e>
                          <m:r>
                            <m:rPr>
                              <m:sty m:val="p"/>
                            </m:rPr>
                            <a:rPr lang="en-US" sz="2400">
                              <a:latin typeface="Cambria Math" panose="02040503050406030204" pitchFamily="18" charset="0"/>
                            </a:rPr>
                            <m:t>γ</m:t>
                          </m:r>
                        </m:e>
                        <m:sub>
                          <m:r>
                            <a:rPr lang="en-US" sz="2400" i="1">
                              <a:latin typeface="Cambria Math" panose="02040503050406030204" pitchFamily="18" charset="0"/>
                            </a:rPr>
                            <m:t>𝑖</m:t>
                          </m:r>
                        </m:sub>
                      </m:sSub>
                      <m:r>
                        <a:rPr lang="en-US" sz="2400" b="0" i="1" smtClean="0">
                          <a:latin typeface="Cambria Math" panose="02040503050406030204" pitchFamily="18" charset="0"/>
                        </a:rPr>
                        <m:t>=</m:t>
                      </m:r>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1</m:t>
                              </m:r>
                            </m:sub>
                          </m:sSub>
                          <m:r>
                            <a:rPr lang="en-US" sz="2400" i="0">
                              <a:latin typeface="Cambria Math" panose="02040503050406030204" pitchFamily="18" charset="0"/>
                            </a:rPr>
                            <m:t>; </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2</m:t>
                              </m:r>
                            </m:sub>
                          </m:sSub>
                          <m:r>
                            <a:rPr lang="en-US" sz="2400" i="0">
                              <a:latin typeface="Cambria Math" panose="02040503050406030204" pitchFamily="18" charset="0"/>
                            </a:rPr>
                            <m:t>;…; </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𝑖𝑁</m:t>
                              </m:r>
                            </m:sub>
                          </m:sSub>
                          <m:r>
                            <a:rPr lang="en-US" sz="2400" i="0">
                              <a:latin typeface="Cambria Math" panose="02040503050406030204" pitchFamily="18" charset="0"/>
                            </a:rPr>
                            <m:t>; </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𝑦</m:t>
                              </m:r>
                            </m:e>
                            <m:sub>
                              <m:r>
                                <a:rPr lang="en-US" sz="2400" i="1">
                                  <a:latin typeface="Cambria Math" panose="02040503050406030204" pitchFamily="18" charset="0"/>
                                </a:rPr>
                                <m:t>𝑖</m:t>
                              </m:r>
                            </m:sub>
                          </m:sSub>
                        </m:e>
                      </m:d>
                    </m:oMath>
                  </m:oMathPara>
                </a14:m>
                <a:endParaRPr lang="en-US" sz="2400" dirty="0"/>
              </a:p>
            </p:txBody>
          </p:sp>
        </mc:Choice>
        <mc:Fallback>
          <p:sp>
            <p:nvSpPr>
              <p:cNvPr id="7" name="TextBox 6">
                <a:extLst>
                  <a:ext uri="{FF2B5EF4-FFF2-40B4-BE49-F238E27FC236}">
                    <a16:creationId xmlns:a16="http://schemas.microsoft.com/office/drawing/2014/main" id="{F120A98B-28DF-B747-D2B1-F2EBB57EAC9D}"/>
                  </a:ext>
                </a:extLst>
              </p:cNvPr>
              <p:cNvSpPr txBox="1">
                <a:spLocks noRot="1" noChangeAspect="1" noMove="1" noResize="1" noEditPoints="1" noAdjustHandles="1" noChangeArrowheads="1" noChangeShapeType="1" noTextEdit="1"/>
              </p:cNvSpPr>
              <p:nvPr/>
            </p:nvSpPr>
            <p:spPr>
              <a:xfrm>
                <a:off x="1163053" y="2394247"/>
                <a:ext cx="3689363" cy="461665"/>
              </a:xfrm>
              <a:prstGeom prst="rect">
                <a:avLst/>
              </a:prstGeom>
              <a:blipFill>
                <a:blip r:embed="rId4"/>
                <a:stretch>
                  <a:fillRect b="-10667"/>
                </a:stretch>
              </a:blipFill>
            </p:spPr>
            <p:txBody>
              <a:bodyPr/>
              <a:lstStyle/>
              <a:p>
                <a:r>
                  <a:rPr lang="en-US">
                    <a:noFill/>
                  </a:rPr>
                  <a:t> </a:t>
                </a:r>
              </a:p>
            </p:txBody>
          </p:sp>
        </mc:Fallback>
      </mc:AlternateContent>
    </p:spTree>
    <p:extLst>
      <p:ext uri="{BB962C8B-B14F-4D97-AF65-F5344CB8AC3E}">
        <p14:creationId xmlns:p14="http://schemas.microsoft.com/office/powerpoint/2010/main" val="3963424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 Linear Regression (numerical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4" name="Rectangle 7">
            <a:extLst>
              <a:ext uri="{FF2B5EF4-FFF2-40B4-BE49-F238E27FC236}">
                <a16:creationId xmlns:a16="http://schemas.microsoft.com/office/drawing/2014/main" id="{E9B832B4-4451-EFB1-ADD1-5253FFF541AC}"/>
              </a:ext>
            </a:extLst>
          </p:cNvPr>
          <p:cNvSpPr>
            <a:spLocks noChangeArrowheads="1"/>
          </p:cNvSpPr>
          <p:nvPr/>
        </p:nvSpPr>
        <p:spPr bwMode="auto">
          <a:xfrm>
            <a:off x="5636961" y="289548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9">
            <a:extLst>
              <a:ext uri="{FF2B5EF4-FFF2-40B4-BE49-F238E27FC236}">
                <a16:creationId xmlns:a16="http://schemas.microsoft.com/office/drawing/2014/main" id="{FDE0D74A-F952-6098-4DF6-2DCE2D0865E0}"/>
              </a:ext>
            </a:extLst>
          </p:cNvPr>
          <p:cNvSpPr>
            <a:spLocks noChangeArrowheads="1"/>
          </p:cNvSpPr>
          <p:nvPr/>
        </p:nvSpPr>
        <p:spPr bwMode="auto">
          <a:xfrm>
            <a:off x="7181672" y="3764969"/>
            <a:ext cx="2084777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91951216-9FAE-627B-F21C-861B64FF2A33}"/>
                  </a:ext>
                </a:extLst>
              </p:cNvPr>
              <p:cNvSpPr txBox="1"/>
              <p:nvPr/>
            </p:nvSpPr>
            <p:spPr>
              <a:xfrm>
                <a:off x="1024079" y="1642350"/>
                <a:ext cx="2958374"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rgbClr val="836967"/>
                              </a:solidFill>
                              <a:latin typeface="Cambria Math" panose="02040503050406030204" pitchFamily="18" charset="0"/>
                            </a:rPr>
                          </m:ctrlPr>
                        </m:sSubPr>
                        <m:e>
                          <m:r>
                            <m:rPr>
                              <m:sty m:val="p"/>
                            </m:rPr>
                            <a:rPr lang="en-US" sz="2400">
                              <a:latin typeface="Cambria Math" panose="02040503050406030204" pitchFamily="18" charset="0"/>
                            </a:rPr>
                            <m:t>γ</m:t>
                          </m:r>
                        </m:e>
                        <m:sub>
                          <m:r>
                            <a:rPr lang="en-US" sz="2400" i="1">
                              <a:latin typeface="Cambria Math" panose="02040503050406030204" pitchFamily="18" charset="0"/>
                            </a:rPr>
                            <m:t>𝑖</m:t>
                          </m:r>
                        </m:sub>
                      </m:sSub>
                      <m:r>
                        <a:rPr lang="en-US" sz="2400" i="0">
                          <a:latin typeface="Cambria Math" panose="02040503050406030204" pitchFamily="18" charset="0"/>
                        </a:rPr>
                        <m:t> </m:t>
                      </m:r>
                      <m:r>
                        <a:rPr lang="en-US" sz="2400" i="1">
                          <a:latin typeface="Cambria Math" panose="02040503050406030204" pitchFamily="18" charset="0"/>
                        </a:rPr>
                        <m:t>𝜖</m:t>
                      </m:r>
                      <m:sSup>
                        <m:sSupPr>
                          <m:ctrlPr>
                            <a:rPr lang="en-US" sz="2400" i="1">
                              <a:solidFill>
                                <a:srgbClr val="836967"/>
                              </a:solidFill>
                              <a:latin typeface="Cambria Math" panose="02040503050406030204" pitchFamily="18" charset="0"/>
                            </a:rPr>
                          </m:ctrlPr>
                        </m:sSupPr>
                        <m:e>
                          <m:r>
                            <a:rPr lang="en-US" sz="2400" i="0">
                              <a:latin typeface="Cambria Math" panose="02040503050406030204" pitchFamily="18" charset="0"/>
                            </a:rPr>
                            <m:t> </m:t>
                          </m:r>
                          <m:r>
                            <a:rPr lang="en-US" sz="2400" b="1" i="0">
                              <a:latin typeface="Cambria Math" panose="02040503050406030204" pitchFamily="18" charset="0"/>
                            </a:rPr>
                            <m:t>𝐑</m:t>
                          </m:r>
                        </m:e>
                        <m:sup>
                          <m:r>
                            <a:rPr lang="en-US" sz="2400" b="0" i="1">
                              <a:latin typeface="Cambria Math" panose="02040503050406030204" pitchFamily="18" charset="0"/>
                            </a:rPr>
                            <m:t>𝑁</m:t>
                          </m:r>
                          <m:r>
                            <a:rPr lang="en-US" sz="2400" b="0" i="0">
                              <a:latin typeface="Cambria Math" panose="02040503050406030204" pitchFamily="18" charset="0"/>
                            </a:rPr>
                            <m:t>+</m:t>
                          </m:r>
                          <m:r>
                            <a:rPr lang="en-US" sz="2400" b="0" i="0">
                              <a:latin typeface="Cambria Math" panose="02040503050406030204" pitchFamily="18" charset="0"/>
                            </a:rPr>
                            <m:t>1</m:t>
                          </m:r>
                        </m:sup>
                      </m:sSup>
                      <m:r>
                        <a:rPr lang="en-US" sz="2400" b="0" i="0">
                          <a:latin typeface="Cambria Math" panose="02040503050406030204" pitchFamily="18" charset="0"/>
                        </a:rPr>
                        <m:t>, </m:t>
                      </m:r>
                      <m:r>
                        <a:rPr lang="en-US" sz="2400" b="0" i="1">
                          <a:latin typeface="Cambria Math" panose="02040503050406030204" pitchFamily="18" charset="0"/>
                        </a:rPr>
                        <m:t>𝑖</m:t>
                      </m:r>
                      <m:r>
                        <a:rPr lang="en-US" sz="2400" b="0" i="0">
                          <a:latin typeface="Cambria Math" panose="02040503050406030204" pitchFamily="18" charset="0"/>
                        </a:rPr>
                        <m:t> </m:t>
                      </m:r>
                      <m:r>
                        <m:rPr>
                          <m:sty m:val="p"/>
                        </m:rPr>
                        <a:rPr lang="en-US" sz="2400" b="0" i="0">
                          <a:latin typeface="Cambria Math" panose="02040503050406030204" pitchFamily="18" charset="0"/>
                        </a:rPr>
                        <m:t>ϵ</m:t>
                      </m:r>
                      <m:r>
                        <a:rPr lang="en-US" sz="2400" b="0" i="0">
                          <a:latin typeface="Cambria Math" panose="02040503050406030204" pitchFamily="18" charset="0"/>
                        </a:rPr>
                        <m:t> </m:t>
                      </m:r>
                      <m:d>
                        <m:dPr>
                          <m:ctrlPr>
                            <a:rPr lang="en-US" sz="2400" b="0" i="1">
                              <a:latin typeface="Cambria Math" panose="02040503050406030204" pitchFamily="18" charset="0"/>
                            </a:rPr>
                          </m:ctrlPr>
                        </m:dPr>
                        <m:e>
                          <m:r>
                            <a:rPr lang="en-US" sz="2400" b="0" i="0">
                              <a:latin typeface="Cambria Math" panose="02040503050406030204" pitchFamily="18" charset="0"/>
                            </a:rPr>
                            <m:t>1</m:t>
                          </m:r>
                          <m:r>
                            <a:rPr lang="en-US" sz="2400" b="0" i="0">
                              <a:latin typeface="Cambria Math" panose="02040503050406030204" pitchFamily="18" charset="0"/>
                            </a:rPr>
                            <m:t>..</m:t>
                          </m:r>
                          <m:r>
                            <a:rPr lang="en-US" sz="2400" b="0" i="1">
                              <a:latin typeface="Cambria Math" panose="02040503050406030204" pitchFamily="18" charset="0"/>
                            </a:rPr>
                            <m:t>𝑘</m:t>
                          </m:r>
                        </m:e>
                      </m:d>
                    </m:oMath>
                  </m:oMathPara>
                </a14:m>
                <a:endParaRPr lang="en-US" sz="2400" dirty="0"/>
              </a:p>
            </p:txBody>
          </p:sp>
        </mc:Choice>
        <mc:Fallback xmlns="">
          <p:sp>
            <p:nvSpPr>
              <p:cNvPr id="6" name="TextBox 5">
                <a:extLst>
                  <a:ext uri="{FF2B5EF4-FFF2-40B4-BE49-F238E27FC236}">
                    <a16:creationId xmlns:a16="http://schemas.microsoft.com/office/drawing/2014/main" id="{91951216-9FAE-627B-F21C-861B64FF2A33}"/>
                  </a:ext>
                </a:extLst>
              </p:cNvPr>
              <p:cNvSpPr txBox="1">
                <a:spLocks noRot="1" noChangeAspect="1" noMove="1" noResize="1" noEditPoints="1" noAdjustHandles="1" noChangeArrowheads="1" noChangeShapeType="1" noTextEdit="1"/>
              </p:cNvSpPr>
              <p:nvPr/>
            </p:nvSpPr>
            <p:spPr>
              <a:xfrm>
                <a:off x="1024079" y="1642350"/>
                <a:ext cx="2958374" cy="461665"/>
              </a:xfrm>
              <a:prstGeom prst="rect">
                <a:avLst/>
              </a:prstGeom>
              <a:blipFill>
                <a:blip r:embed="rId3"/>
                <a:stretch>
                  <a:fillRect b="-7895"/>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F120A98B-28DF-B747-D2B1-F2EBB57EAC9D}"/>
                  </a:ext>
                </a:extLst>
              </p:cNvPr>
              <p:cNvSpPr txBox="1"/>
              <p:nvPr/>
            </p:nvSpPr>
            <p:spPr>
              <a:xfrm>
                <a:off x="1163053" y="2394247"/>
                <a:ext cx="3604019"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rgbClr val="836967"/>
                              </a:solidFill>
                              <a:latin typeface="Cambria Math" panose="02040503050406030204" pitchFamily="18" charset="0"/>
                            </a:rPr>
                          </m:ctrlPr>
                        </m:sSubPr>
                        <m:e>
                          <m:r>
                            <m:rPr>
                              <m:sty m:val="p"/>
                            </m:rPr>
                            <a:rPr lang="en-US" sz="2400">
                              <a:latin typeface="Cambria Math" panose="02040503050406030204" pitchFamily="18" charset="0"/>
                            </a:rPr>
                            <m:t>γ</m:t>
                          </m:r>
                        </m:e>
                        <m:sub>
                          <m:r>
                            <a:rPr lang="en-US" sz="2400" i="1">
                              <a:latin typeface="Cambria Math" panose="02040503050406030204" pitchFamily="18" charset="0"/>
                            </a:rPr>
                            <m:t>𝑖</m:t>
                          </m:r>
                        </m:sub>
                      </m:sSub>
                      <m:r>
                        <a:rPr lang="en-US" sz="2400" b="0" i="1" smtClean="0">
                          <a:latin typeface="Cambria Math" panose="02040503050406030204" pitchFamily="18" charset="0"/>
                        </a:rPr>
                        <m:t>=</m:t>
                      </m:r>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1</m:t>
                              </m:r>
                            </m:sub>
                          </m:sSub>
                          <m:r>
                            <a:rPr lang="en-US" sz="2400" i="0">
                              <a:latin typeface="Cambria Math" panose="02040503050406030204" pitchFamily="18" charset="0"/>
                            </a:rPr>
                            <m:t>; </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2</m:t>
                              </m:r>
                            </m:sub>
                          </m:sSub>
                          <m:r>
                            <a:rPr lang="en-US" sz="2400" i="0">
                              <a:latin typeface="Cambria Math" panose="02040503050406030204" pitchFamily="18" charset="0"/>
                            </a:rPr>
                            <m:t>;…; </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𝑖𝑁</m:t>
                              </m:r>
                            </m:sub>
                          </m:sSub>
                          <m:r>
                            <a:rPr lang="en-US" sz="2400" i="0">
                              <a:latin typeface="Cambria Math" panose="02040503050406030204" pitchFamily="18" charset="0"/>
                            </a:rPr>
                            <m:t>; </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𝑦</m:t>
                              </m:r>
                            </m:e>
                            <m:sub>
                              <m:r>
                                <a:rPr lang="en-US" sz="2400" i="1">
                                  <a:latin typeface="Cambria Math" panose="02040503050406030204" pitchFamily="18" charset="0"/>
                                </a:rPr>
                                <m:t>𝑖</m:t>
                              </m:r>
                            </m:sub>
                          </m:sSub>
                        </m:e>
                      </m:d>
                    </m:oMath>
                  </m:oMathPara>
                </a14:m>
                <a:endParaRPr lang="en-US" sz="2400" dirty="0"/>
              </a:p>
            </p:txBody>
          </p:sp>
        </mc:Choice>
        <mc:Fallback>
          <p:sp>
            <p:nvSpPr>
              <p:cNvPr id="7" name="TextBox 6">
                <a:extLst>
                  <a:ext uri="{FF2B5EF4-FFF2-40B4-BE49-F238E27FC236}">
                    <a16:creationId xmlns:a16="http://schemas.microsoft.com/office/drawing/2014/main" id="{F120A98B-28DF-B747-D2B1-F2EBB57EAC9D}"/>
                  </a:ext>
                </a:extLst>
              </p:cNvPr>
              <p:cNvSpPr txBox="1">
                <a:spLocks noRot="1" noChangeAspect="1" noMove="1" noResize="1" noEditPoints="1" noAdjustHandles="1" noChangeArrowheads="1" noChangeShapeType="1" noTextEdit="1"/>
              </p:cNvSpPr>
              <p:nvPr/>
            </p:nvSpPr>
            <p:spPr>
              <a:xfrm>
                <a:off x="1163053" y="2394247"/>
                <a:ext cx="3604019" cy="461665"/>
              </a:xfrm>
              <a:prstGeom prst="rect">
                <a:avLst/>
              </a:prstGeom>
              <a:blipFill>
                <a:blip r:embed="rId4"/>
                <a:stretch>
                  <a:fillRect b="-10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100D4D56-2E5D-5983-0735-CBF8C21E339C}"/>
                  </a:ext>
                </a:extLst>
              </p:cNvPr>
              <p:cNvSpPr txBox="1"/>
              <p:nvPr/>
            </p:nvSpPr>
            <p:spPr>
              <a:xfrm>
                <a:off x="1160796" y="3187670"/>
                <a:ext cx="5643313"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rgbClr val="836967"/>
                              </a:solidFill>
                              <a:latin typeface="Cambria Math" panose="02040503050406030204" pitchFamily="18" charset="0"/>
                            </a:rPr>
                          </m:ctrlPr>
                        </m:sSubPr>
                        <m:e>
                          <m:r>
                            <a:rPr lang="en-US" sz="2400" i="1">
                              <a:latin typeface="Cambria Math" panose="02040503050406030204" pitchFamily="18" charset="0"/>
                            </a:rPr>
                            <m:t>𝑦</m:t>
                          </m:r>
                        </m:e>
                        <m:sub>
                          <m:r>
                            <a:rPr lang="en-US" sz="2400" i="1">
                              <a:latin typeface="Cambria Math" panose="02040503050406030204" pitchFamily="18" charset="0"/>
                            </a:rPr>
                            <m:t>𝑖</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𝑏</m:t>
                          </m:r>
                        </m:e>
                        <m:sub>
                          <m:r>
                            <a:rPr lang="en-US" sz="2400" i="0">
                              <a:latin typeface="Cambria Math" panose="02040503050406030204" pitchFamily="18" charset="0"/>
                            </a:rPr>
                            <m:t>1</m:t>
                          </m:r>
                        </m:sub>
                      </m:sSub>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1</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𝑏</m:t>
                          </m:r>
                        </m:e>
                        <m:sub>
                          <m:r>
                            <a:rPr lang="en-US" sz="2400" i="0">
                              <a:latin typeface="Cambria Math" panose="02040503050406030204" pitchFamily="18" charset="0"/>
                            </a:rPr>
                            <m:t>2</m:t>
                          </m:r>
                        </m:sub>
                      </m:sSub>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2</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𝑏</m:t>
                          </m:r>
                        </m:e>
                        <m:sub>
                          <m:r>
                            <a:rPr lang="en-US" sz="2400" i="1">
                              <a:latin typeface="Cambria Math" panose="02040503050406030204" pitchFamily="18" charset="0"/>
                            </a:rPr>
                            <m:t>𝑁</m:t>
                          </m:r>
                        </m:sub>
                      </m:sSub>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𝑖𝑁</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0">
                              <a:latin typeface="Cambria Math" panose="02040503050406030204" pitchFamily="18" charset="0"/>
                            </a:rPr>
                            <m:t>ɛ</m:t>
                          </m:r>
                        </m:e>
                        <m:sub>
                          <m:r>
                            <a:rPr lang="en-US" sz="2400" i="1">
                              <a:latin typeface="Cambria Math" panose="02040503050406030204" pitchFamily="18" charset="0"/>
                            </a:rPr>
                            <m:t>𝑖</m:t>
                          </m:r>
                        </m:sub>
                      </m:sSub>
                    </m:oMath>
                  </m:oMathPara>
                </a14:m>
                <a:endParaRPr lang="en-US" sz="2400" dirty="0"/>
              </a:p>
            </p:txBody>
          </p:sp>
        </mc:Choice>
        <mc:Fallback xmlns="">
          <p:sp>
            <p:nvSpPr>
              <p:cNvPr id="8" name="TextBox 7">
                <a:extLst>
                  <a:ext uri="{FF2B5EF4-FFF2-40B4-BE49-F238E27FC236}">
                    <a16:creationId xmlns:a16="http://schemas.microsoft.com/office/drawing/2014/main" id="{100D4D56-2E5D-5983-0735-CBF8C21E339C}"/>
                  </a:ext>
                </a:extLst>
              </p:cNvPr>
              <p:cNvSpPr txBox="1">
                <a:spLocks noRot="1" noChangeAspect="1" noMove="1" noResize="1" noEditPoints="1" noAdjustHandles="1" noChangeArrowheads="1" noChangeShapeType="1" noTextEdit="1"/>
              </p:cNvSpPr>
              <p:nvPr/>
            </p:nvSpPr>
            <p:spPr>
              <a:xfrm>
                <a:off x="1160796" y="3187670"/>
                <a:ext cx="5643313" cy="461665"/>
              </a:xfrm>
              <a:prstGeom prst="rect">
                <a:avLst/>
              </a:prstGeom>
              <a:blipFill>
                <a:blip r:embed="rId5"/>
                <a:stretch>
                  <a:fillRect b="-921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708245E8-057E-2C55-D1F4-963C706399E9}"/>
                  </a:ext>
                </a:extLst>
              </p:cNvPr>
              <p:cNvSpPr txBox="1"/>
              <p:nvPr/>
            </p:nvSpPr>
            <p:spPr>
              <a:xfrm>
                <a:off x="2185651" y="3747186"/>
                <a:ext cx="6809874" cy="707886"/>
              </a:xfrm>
              <a:prstGeom prst="rect">
                <a:avLst/>
              </a:prstGeom>
              <a:noFill/>
            </p:spPr>
            <p:txBody>
              <a:bodyPr wrap="square">
                <a:spAutoFit/>
              </a:bodyPr>
              <a:lstStyle/>
              <a:p>
                <a14:m>
                  <m:oMath xmlns:m="http://schemas.openxmlformats.org/officeDocument/2006/math">
                    <m:sSub>
                      <m:sSubPr>
                        <m:ctrlPr>
                          <a:rPr lang="en-US" sz="2000" i="1">
                            <a:effectLst/>
                            <a:latin typeface="Cambria Math" panose="02040503050406030204" pitchFamily="18" charset="0"/>
                            <a:ea typeface="Times New Roman" panose="02020603050405020304" pitchFamily="18" charset="0"/>
                          </a:rPr>
                        </m:ctrlPr>
                      </m:sSubPr>
                      <m:e>
                        <m:r>
                          <a:rPr lang="en-US" sz="2000" i="1">
                            <a:effectLst/>
                            <a:latin typeface="Cambria Math" panose="02040503050406030204" pitchFamily="18" charset="0"/>
                            <a:ea typeface="Times New Roman" panose="02020603050405020304" pitchFamily="18" charset="0"/>
                            <a:cs typeface="Arial" panose="020B0604020202020204" pitchFamily="34" charset="0"/>
                          </a:rPr>
                          <m:t>𝑏</m:t>
                        </m:r>
                      </m:e>
                      <m:sub>
                        <m:r>
                          <a:rPr lang="en-US" sz="2000" i="1">
                            <a:effectLst/>
                            <a:latin typeface="Cambria Math" panose="02040503050406030204" pitchFamily="18" charset="0"/>
                            <a:ea typeface="Times New Roman" panose="02020603050405020304" pitchFamily="18" charset="0"/>
                            <a:cs typeface="Arial" panose="020B0604020202020204" pitchFamily="34" charset="0"/>
                          </a:rPr>
                          <m:t>1</m:t>
                        </m:r>
                      </m:sub>
                    </m:sSub>
                    <m:r>
                      <a:rPr lang="en-US" sz="2000" i="1">
                        <a:effectLst/>
                        <a:latin typeface="Cambria Math" panose="02040503050406030204" pitchFamily="18" charset="0"/>
                        <a:ea typeface="Times New Roman" panose="02020603050405020304" pitchFamily="18" charset="0"/>
                        <a:cs typeface="Arial" panose="020B0604020202020204" pitchFamily="34" charset="0"/>
                      </a:rPr>
                      <m:t>,…</m:t>
                    </m:r>
                    <m:sSub>
                      <m:sSubPr>
                        <m:ctrlPr>
                          <a:rPr lang="en-US" sz="2000" i="1">
                            <a:effectLst/>
                            <a:latin typeface="Cambria Math" panose="02040503050406030204" pitchFamily="18" charset="0"/>
                            <a:ea typeface="Times New Roman" panose="02020603050405020304" pitchFamily="18" charset="0"/>
                          </a:rPr>
                        </m:ctrlPr>
                      </m:sSubPr>
                      <m:e>
                        <m:r>
                          <a:rPr lang="en-US" sz="2000" i="1">
                            <a:effectLst/>
                            <a:latin typeface="Cambria Math" panose="02040503050406030204" pitchFamily="18" charset="0"/>
                            <a:ea typeface="Times New Roman" panose="02020603050405020304" pitchFamily="18" charset="0"/>
                            <a:cs typeface="Arial" panose="020B0604020202020204" pitchFamily="34" charset="0"/>
                          </a:rPr>
                          <m:t>𝑏</m:t>
                        </m:r>
                      </m:e>
                      <m:sub>
                        <m:r>
                          <a:rPr lang="en-US" sz="2000" i="1">
                            <a:effectLst/>
                            <a:latin typeface="Cambria Math" panose="02040503050406030204" pitchFamily="18" charset="0"/>
                            <a:ea typeface="Times New Roman" panose="02020603050405020304" pitchFamily="18" charset="0"/>
                            <a:cs typeface="Arial" panose="020B0604020202020204" pitchFamily="34" charset="0"/>
                          </a:rPr>
                          <m:t>𝑁</m:t>
                        </m:r>
                      </m:sub>
                    </m:sSub>
                  </m:oMath>
                </a14:m>
                <a:r>
                  <a:rPr lang="en-US" sz="2000" dirty="0">
                    <a:effectLst/>
                    <a:ea typeface="Times New Roman" panose="02020603050405020304" pitchFamily="18" charset="0"/>
                    <a:cs typeface="Arial" panose="020B0604020202020204" pitchFamily="34" charset="0"/>
                  </a:rPr>
                  <a:t> = regression coefficients of </a:t>
                </a:r>
                <a:r>
                  <a:rPr lang="en-US" sz="2000" i="1" dirty="0">
                    <a:effectLst/>
                    <a:ea typeface="Times New Roman" panose="02020603050405020304" pitchFamily="18" charset="0"/>
                    <a:cs typeface="Arial" panose="020B0604020202020204" pitchFamily="34" charset="0"/>
                  </a:rPr>
                  <a:t>N</a:t>
                </a:r>
                <a:r>
                  <a:rPr lang="en-US" sz="2000" dirty="0">
                    <a:effectLst/>
                    <a:ea typeface="Times New Roman" panose="02020603050405020304" pitchFamily="18" charset="0"/>
                    <a:cs typeface="Arial" panose="020B0604020202020204" pitchFamily="34" charset="0"/>
                  </a:rPr>
                  <a:t> independent variables </a:t>
                </a:r>
                <a:endParaRPr lang="en-US" sz="2000" i="1" dirty="0">
                  <a:effectLst/>
                  <a:ea typeface="Times New Roman" panose="02020603050405020304" pitchFamily="18" charset="0"/>
                  <a:cs typeface="Arial" panose="020B0604020202020204" pitchFamily="34" charset="0"/>
                </a:endParaRPr>
              </a:p>
              <a:p>
                <a14:m>
                  <m:oMath xmlns:m="http://schemas.openxmlformats.org/officeDocument/2006/math">
                    <m:r>
                      <a:rPr lang="en-US" sz="2000" i="1">
                        <a:effectLst/>
                        <a:latin typeface="Cambria Math" panose="02040503050406030204" pitchFamily="18" charset="0"/>
                        <a:ea typeface="Times New Roman" panose="02020603050405020304" pitchFamily="18" charset="0"/>
                        <a:cs typeface="Arial" panose="020B0604020202020204" pitchFamily="34" charset="0"/>
                      </a:rPr>
                      <m:t>ɛ</m:t>
                    </m:r>
                  </m:oMath>
                </a14:m>
                <a:r>
                  <a:rPr lang="en-US" sz="2000" dirty="0">
                    <a:effectLst/>
                    <a:ea typeface="Times New Roman" panose="02020603050405020304" pitchFamily="18" charset="0"/>
                    <a:cs typeface="Arial" panose="020B0604020202020204" pitchFamily="34" charset="0"/>
                  </a:rPr>
                  <a:t> = error terms</a:t>
                </a:r>
                <a:endParaRPr lang="en-US" sz="2000" dirty="0"/>
              </a:p>
            </p:txBody>
          </p:sp>
        </mc:Choice>
        <mc:Fallback xmlns="">
          <p:sp>
            <p:nvSpPr>
              <p:cNvPr id="10" name="TextBox 9">
                <a:extLst>
                  <a:ext uri="{FF2B5EF4-FFF2-40B4-BE49-F238E27FC236}">
                    <a16:creationId xmlns:a16="http://schemas.microsoft.com/office/drawing/2014/main" id="{708245E8-057E-2C55-D1F4-963C706399E9}"/>
                  </a:ext>
                </a:extLst>
              </p:cNvPr>
              <p:cNvSpPr txBox="1">
                <a:spLocks noRot="1" noChangeAspect="1" noMove="1" noResize="1" noEditPoints="1" noAdjustHandles="1" noChangeArrowheads="1" noChangeShapeType="1" noTextEdit="1"/>
              </p:cNvSpPr>
              <p:nvPr/>
            </p:nvSpPr>
            <p:spPr>
              <a:xfrm>
                <a:off x="2185651" y="3747186"/>
                <a:ext cx="6809874" cy="707886"/>
              </a:xfrm>
              <a:prstGeom prst="rect">
                <a:avLst/>
              </a:prstGeom>
              <a:blipFill>
                <a:blip r:embed="rId6"/>
                <a:stretch>
                  <a:fillRect t="-5172" b="-14655"/>
                </a:stretch>
              </a:blipFill>
            </p:spPr>
            <p:txBody>
              <a:bodyPr/>
              <a:lstStyle/>
              <a:p>
                <a:r>
                  <a:rPr lang="en-US">
                    <a:noFill/>
                  </a:rPr>
                  <a:t> </a:t>
                </a:r>
              </a:p>
            </p:txBody>
          </p:sp>
        </mc:Fallback>
      </mc:AlternateContent>
    </p:spTree>
    <p:extLst>
      <p:ext uri="{BB962C8B-B14F-4D97-AF65-F5344CB8AC3E}">
        <p14:creationId xmlns:p14="http://schemas.microsoft.com/office/powerpoint/2010/main" val="1321027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 Linear Regression (numerical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4" name="Rectangle 7">
            <a:extLst>
              <a:ext uri="{FF2B5EF4-FFF2-40B4-BE49-F238E27FC236}">
                <a16:creationId xmlns:a16="http://schemas.microsoft.com/office/drawing/2014/main" id="{E9B832B4-4451-EFB1-ADD1-5253FFF541AC}"/>
              </a:ext>
            </a:extLst>
          </p:cNvPr>
          <p:cNvSpPr>
            <a:spLocks noChangeArrowheads="1"/>
          </p:cNvSpPr>
          <p:nvPr/>
        </p:nvSpPr>
        <p:spPr bwMode="auto">
          <a:xfrm>
            <a:off x="5636961" y="289548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9">
            <a:extLst>
              <a:ext uri="{FF2B5EF4-FFF2-40B4-BE49-F238E27FC236}">
                <a16:creationId xmlns:a16="http://schemas.microsoft.com/office/drawing/2014/main" id="{FDE0D74A-F952-6098-4DF6-2DCE2D0865E0}"/>
              </a:ext>
            </a:extLst>
          </p:cNvPr>
          <p:cNvSpPr>
            <a:spLocks noChangeArrowheads="1"/>
          </p:cNvSpPr>
          <p:nvPr/>
        </p:nvSpPr>
        <p:spPr bwMode="auto">
          <a:xfrm>
            <a:off x="7181672" y="3764969"/>
            <a:ext cx="2084777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91951216-9FAE-627B-F21C-861B64FF2A33}"/>
                  </a:ext>
                </a:extLst>
              </p:cNvPr>
              <p:cNvSpPr txBox="1"/>
              <p:nvPr/>
            </p:nvSpPr>
            <p:spPr>
              <a:xfrm>
                <a:off x="1024079" y="1642350"/>
                <a:ext cx="2958374"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rgbClr val="836967"/>
                              </a:solidFill>
                              <a:latin typeface="Cambria Math" panose="02040503050406030204" pitchFamily="18" charset="0"/>
                            </a:rPr>
                          </m:ctrlPr>
                        </m:sSubPr>
                        <m:e>
                          <m:r>
                            <m:rPr>
                              <m:sty m:val="p"/>
                            </m:rPr>
                            <a:rPr lang="en-US" sz="2400">
                              <a:latin typeface="Cambria Math" panose="02040503050406030204" pitchFamily="18" charset="0"/>
                            </a:rPr>
                            <m:t>γ</m:t>
                          </m:r>
                        </m:e>
                        <m:sub>
                          <m:r>
                            <a:rPr lang="en-US" sz="2400" i="1">
                              <a:latin typeface="Cambria Math" panose="02040503050406030204" pitchFamily="18" charset="0"/>
                            </a:rPr>
                            <m:t>𝑖</m:t>
                          </m:r>
                        </m:sub>
                      </m:sSub>
                      <m:r>
                        <a:rPr lang="en-US" sz="2400" i="0">
                          <a:latin typeface="Cambria Math" panose="02040503050406030204" pitchFamily="18" charset="0"/>
                        </a:rPr>
                        <m:t> </m:t>
                      </m:r>
                      <m:r>
                        <a:rPr lang="en-US" sz="2400" i="1">
                          <a:latin typeface="Cambria Math" panose="02040503050406030204" pitchFamily="18" charset="0"/>
                        </a:rPr>
                        <m:t>𝜖</m:t>
                      </m:r>
                      <m:sSup>
                        <m:sSupPr>
                          <m:ctrlPr>
                            <a:rPr lang="en-US" sz="2400" i="1">
                              <a:solidFill>
                                <a:srgbClr val="836967"/>
                              </a:solidFill>
                              <a:latin typeface="Cambria Math" panose="02040503050406030204" pitchFamily="18" charset="0"/>
                            </a:rPr>
                          </m:ctrlPr>
                        </m:sSupPr>
                        <m:e>
                          <m:r>
                            <a:rPr lang="en-US" sz="2400" i="0">
                              <a:latin typeface="Cambria Math" panose="02040503050406030204" pitchFamily="18" charset="0"/>
                            </a:rPr>
                            <m:t> </m:t>
                          </m:r>
                          <m:r>
                            <a:rPr lang="en-US" sz="2400" b="1" i="0">
                              <a:latin typeface="Cambria Math" panose="02040503050406030204" pitchFamily="18" charset="0"/>
                            </a:rPr>
                            <m:t>𝐑</m:t>
                          </m:r>
                        </m:e>
                        <m:sup>
                          <m:r>
                            <a:rPr lang="en-US" sz="2400" b="0" i="1">
                              <a:latin typeface="Cambria Math" panose="02040503050406030204" pitchFamily="18" charset="0"/>
                            </a:rPr>
                            <m:t>𝑁</m:t>
                          </m:r>
                          <m:r>
                            <a:rPr lang="en-US" sz="2400" b="0" i="0">
                              <a:latin typeface="Cambria Math" panose="02040503050406030204" pitchFamily="18" charset="0"/>
                            </a:rPr>
                            <m:t>+</m:t>
                          </m:r>
                          <m:r>
                            <a:rPr lang="en-US" sz="2400" b="0" i="0">
                              <a:latin typeface="Cambria Math" panose="02040503050406030204" pitchFamily="18" charset="0"/>
                            </a:rPr>
                            <m:t>1</m:t>
                          </m:r>
                        </m:sup>
                      </m:sSup>
                      <m:r>
                        <a:rPr lang="en-US" sz="2400" b="0" i="0">
                          <a:latin typeface="Cambria Math" panose="02040503050406030204" pitchFamily="18" charset="0"/>
                        </a:rPr>
                        <m:t>, </m:t>
                      </m:r>
                      <m:r>
                        <a:rPr lang="en-US" sz="2400" b="0" i="1">
                          <a:latin typeface="Cambria Math" panose="02040503050406030204" pitchFamily="18" charset="0"/>
                        </a:rPr>
                        <m:t>𝑖</m:t>
                      </m:r>
                      <m:r>
                        <a:rPr lang="en-US" sz="2400" b="0" i="0">
                          <a:latin typeface="Cambria Math" panose="02040503050406030204" pitchFamily="18" charset="0"/>
                        </a:rPr>
                        <m:t> </m:t>
                      </m:r>
                      <m:r>
                        <m:rPr>
                          <m:sty m:val="p"/>
                        </m:rPr>
                        <a:rPr lang="en-US" sz="2400" b="0" i="0">
                          <a:latin typeface="Cambria Math" panose="02040503050406030204" pitchFamily="18" charset="0"/>
                        </a:rPr>
                        <m:t>ϵ</m:t>
                      </m:r>
                      <m:r>
                        <a:rPr lang="en-US" sz="2400" b="0" i="0">
                          <a:latin typeface="Cambria Math" panose="02040503050406030204" pitchFamily="18" charset="0"/>
                        </a:rPr>
                        <m:t> </m:t>
                      </m:r>
                      <m:d>
                        <m:dPr>
                          <m:ctrlPr>
                            <a:rPr lang="en-US" sz="2400" b="0" i="1">
                              <a:latin typeface="Cambria Math" panose="02040503050406030204" pitchFamily="18" charset="0"/>
                            </a:rPr>
                          </m:ctrlPr>
                        </m:dPr>
                        <m:e>
                          <m:r>
                            <a:rPr lang="en-US" sz="2400" b="0" i="0">
                              <a:latin typeface="Cambria Math" panose="02040503050406030204" pitchFamily="18" charset="0"/>
                            </a:rPr>
                            <m:t>1</m:t>
                          </m:r>
                          <m:r>
                            <a:rPr lang="en-US" sz="2400" b="0" i="0">
                              <a:latin typeface="Cambria Math" panose="02040503050406030204" pitchFamily="18" charset="0"/>
                            </a:rPr>
                            <m:t>..</m:t>
                          </m:r>
                          <m:r>
                            <a:rPr lang="en-US" sz="2400" b="0" i="1">
                              <a:latin typeface="Cambria Math" panose="02040503050406030204" pitchFamily="18" charset="0"/>
                            </a:rPr>
                            <m:t>𝑘</m:t>
                          </m:r>
                        </m:e>
                      </m:d>
                    </m:oMath>
                  </m:oMathPara>
                </a14:m>
                <a:endParaRPr lang="en-US" sz="2400" dirty="0"/>
              </a:p>
            </p:txBody>
          </p:sp>
        </mc:Choice>
        <mc:Fallback xmlns="">
          <p:sp>
            <p:nvSpPr>
              <p:cNvPr id="6" name="TextBox 5">
                <a:extLst>
                  <a:ext uri="{FF2B5EF4-FFF2-40B4-BE49-F238E27FC236}">
                    <a16:creationId xmlns:a16="http://schemas.microsoft.com/office/drawing/2014/main" id="{91951216-9FAE-627B-F21C-861B64FF2A33}"/>
                  </a:ext>
                </a:extLst>
              </p:cNvPr>
              <p:cNvSpPr txBox="1">
                <a:spLocks noRot="1" noChangeAspect="1" noMove="1" noResize="1" noEditPoints="1" noAdjustHandles="1" noChangeArrowheads="1" noChangeShapeType="1" noTextEdit="1"/>
              </p:cNvSpPr>
              <p:nvPr/>
            </p:nvSpPr>
            <p:spPr>
              <a:xfrm>
                <a:off x="1024079" y="1642350"/>
                <a:ext cx="2958374" cy="461665"/>
              </a:xfrm>
              <a:prstGeom prst="rect">
                <a:avLst/>
              </a:prstGeom>
              <a:blipFill>
                <a:blip r:embed="rId3"/>
                <a:stretch>
                  <a:fillRect b="-7895"/>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F120A98B-28DF-B747-D2B1-F2EBB57EAC9D}"/>
                  </a:ext>
                </a:extLst>
              </p:cNvPr>
              <p:cNvSpPr txBox="1"/>
              <p:nvPr/>
            </p:nvSpPr>
            <p:spPr>
              <a:xfrm>
                <a:off x="1163053" y="2394247"/>
                <a:ext cx="4213619"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rgbClr val="836967"/>
                              </a:solidFill>
                              <a:latin typeface="Cambria Math" panose="02040503050406030204" pitchFamily="18" charset="0"/>
                            </a:rPr>
                          </m:ctrlPr>
                        </m:sSubPr>
                        <m:e>
                          <m:r>
                            <m:rPr>
                              <m:sty m:val="p"/>
                            </m:rPr>
                            <a:rPr lang="en-US" sz="2400">
                              <a:latin typeface="Cambria Math" panose="02040503050406030204" pitchFamily="18" charset="0"/>
                            </a:rPr>
                            <m:t>γ</m:t>
                          </m:r>
                        </m:e>
                        <m:sub>
                          <m:r>
                            <a:rPr lang="en-US" sz="2400" i="1">
                              <a:latin typeface="Cambria Math" panose="02040503050406030204" pitchFamily="18" charset="0"/>
                            </a:rPr>
                            <m:t>𝑖</m:t>
                          </m:r>
                        </m:sub>
                      </m:sSub>
                      <m:r>
                        <a:rPr lang="en-US" sz="2400" b="0" i="1" smtClean="0">
                          <a:latin typeface="Cambria Math" panose="02040503050406030204" pitchFamily="18" charset="0"/>
                        </a:rPr>
                        <m:t>=</m:t>
                      </m:r>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1</m:t>
                              </m:r>
                            </m:sub>
                          </m:sSub>
                          <m:r>
                            <a:rPr lang="en-US" sz="2400" i="0">
                              <a:latin typeface="Cambria Math" panose="02040503050406030204" pitchFamily="18" charset="0"/>
                            </a:rPr>
                            <m:t>; </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2</m:t>
                              </m:r>
                            </m:sub>
                          </m:sSub>
                          <m:r>
                            <a:rPr lang="en-US" sz="2400" i="0">
                              <a:latin typeface="Cambria Math" panose="02040503050406030204" pitchFamily="18" charset="0"/>
                            </a:rPr>
                            <m:t>;…; </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𝑖𝑁</m:t>
                              </m:r>
                            </m:sub>
                          </m:sSub>
                          <m:r>
                            <a:rPr lang="en-US" sz="2400" i="0">
                              <a:latin typeface="Cambria Math" panose="02040503050406030204" pitchFamily="18" charset="0"/>
                            </a:rPr>
                            <m:t>; </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𝑦</m:t>
                              </m:r>
                            </m:e>
                            <m:sub>
                              <m:r>
                                <a:rPr lang="en-US" sz="2400" i="1">
                                  <a:latin typeface="Cambria Math" panose="02040503050406030204" pitchFamily="18" charset="0"/>
                                </a:rPr>
                                <m:t>𝑖</m:t>
                              </m:r>
                            </m:sub>
                          </m:sSub>
                        </m:e>
                      </m:d>
                    </m:oMath>
                  </m:oMathPara>
                </a14:m>
                <a:endParaRPr lang="en-US" sz="2400" dirty="0"/>
              </a:p>
            </p:txBody>
          </p:sp>
        </mc:Choice>
        <mc:Fallback>
          <p:sp>
            <p:nvSpPr>
              <p:cNvPr id="7" name="TextBox 6">
                <a:extLst>
                  <a:ext uri="{FF2B5EF4-FFF2-40B4-BE49-F238E27FC236}">
                    <a16:creationId xmlns:a16="http://schemas.microsoft.com/office/drawing/2014/main" id="{F120A98B-28DF-B747-D2B1-F2EBB57EAC9D}"/>
                  </a:ext>
                </a:extLst>
              </p:cNvPr>
              <p:cNvSpPr txBox="1">
                <a:spLocks noRot="1" noChangeAspect="1" noMove="1" noResize="1" noEditPoints="1" noAdjustHandles="1" noChangeArrowheads="1" noChangeShapeType="1" noTextEdit="1"/>
              </p:cNvSpPr>
              <p:nvPr/>
            </p:nvSpPr>
            <p:spPr>
              <a:xfrm>
                <a:off x="1163053" y="2394247"/>
                <a:ext cx="4213619" cy="461665"/>
              </a:xfrm>
              <a:prstGeom prst="rect">
                <a:avLst/>
              </a:prstGeom>
              <a:blipFill>
                <a:blip r:embed="rId4"/>
                <a:stretch>
                  <a:fillRect b="-10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100D4D56-2E5D-5983-0735-CBF8C21E339C}"/>
                  </a:ext>
                </a:extLst>
              </p:cNvPr>
              <p:cNvSpPr txBox="1"/>
              <p:nvPr/>
            </p:nvSpPr>
            <p:spPr>
              <a:xfrm>
                <a:off x="1160796" y="3187670"/>
                <a:ext cx="5643313"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rgbClr val="836967"/>
                              </a:solidFill>
                              <a:latin typeface="Cambria Math" panose="02040503050406030204" pitchFamily="18" charset="0"/>
                            </a:rPr>
                          </m:ctrlPr>
                        </m:sSubPr>
                        <m:e>
                          <m:r>
                            <a:rPr lang="en-US" sz="2400" i="1">
                              <a:latin typeface="Cambria Math" panose="02040503050406030204" pitchFamily="18" charset="0"/>
                            </a:rPr>
                            <m:t>𝑦</m:t>
                          </m:r>
                        </m:e>
                        <m:sub>
                          <m:r>
                            <a:rPr lang="en-US" sz="2400" i="1">
                              <a:latin typeface="Cambria Math" panose="02040503050406030204" pitchFamily="18" charset="0"/>
                            </a:rPr>
                            <m:t>𝑖</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𝑏</m:t>
                          </m:r>
                        </m:e>
                        <m:sub>
                          <m:r>
                            <a:rPr lang="en-US" sz="2400" i="0">
                              <a:latin typeface="Cambria Math" panose="02040503050406030204" pitchFamily="18" charset="0"/>
                            </a:rPr>
                            <m:t>1</m:t>
                          </m:r>
                        </m:sub>
                      </m:sSub>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1</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𝑏</m:t>
                          </m:r>
                        </m:e>
                        <m:sub>
                          <m:r>
                            <a:rPr lang="en-US" sz="2400" i="0">
                              <a:latin typeface="Cambria Math" panose="02040503050406030204" pitchFamily="18" charset="0"/>
                            </a:rPr>
                            <m:t>2</m:t>
                          </m:r>
                        </m:sub>
                      </m:sSub>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2</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𝑏</m:t>
                          </m:r>
                        </m:e>
                        <m:sub>
                          <m:r>
                            <a:rPr lang="en-US" sz="2400" i="1">
                              <a:latin typeface="Cambria Math" panose="02040503050406030204" pitchFamily="18" charset="0"/>
                            </a:rPr>
                            <m:t>𝑁</m:t>
                          </m:r>
                        </m:sub>
                      </m:sSub>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𝑖𝑁</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0">
                              <a:latin typeface="Cambria Math" panose="02040503050406030204" pitchFamily="18" charset="0"/>
                            </a:rPr>
                            <m:t>ɛ</m:t>
                          </m:r>
                        </m:e>
                        <m:sub>
                          <m:r>
                            <a:rPr lang="en-US" sz="2400" i="1">
                              <a:latin typeface="Cambria Math" panose="02040503050406030204" pitchFamily="18" charset="0"/>
                            </a:rPr>
                            <m:t>𝑖</m:t>
                          </m:r>
                        </m:sub>
                      </m:sSub>
                    </m:oMath>
                  </m:oMathPara>
                </a14:m>
                <a:endParaRPr lang="en-US" sz="2400" dirty="0"/>
              </a:p>
            </p:txBody>
          </p:sp>
        </mc:Choice>
        <mc:Fallback xmlns="">
          <p:sp>
            <p:nvSpPr>
              <p:cNvPr id="8" name="TextBox 7">
                <a:extLst>
                  <a:ext uri="{FF2B5EF4-FFF2-40B4-BE49-F238E27FC236}">
                    <a16:creationId xmlns:a16="http://schemas.microsoft.com/office/drawing/2014/main" id="{100D4D56-2E5D-5983-0735-CBF8C21E339C}"/>
                  </a:ext>
                </a:extLst>
              </p:cNvPr>
              <p:cNvSpPr txBox="1">
                <a:spLocks noRot="1" noChangeAspect="1" noMove="1" noResize="1" noEditPoints="1" noAdjustHandles="1" noChangeArrowheads="1" noChangeShapeType="1" noTextEdit="1"/>
              </p:cNvSpPr>
              <p:nvPr/>
            </p:nvSpPr>
            <p:spPr>
              <a:xfrm>
                <a:off x="1160796" y="3187670"/>
                <a:ext cx="5643313" cy="461665"/>
              </a:xfrm>
              <a:prstGeom prst="rect">
                <a:avLst/>
              </a:prstGeom>
              <a:blipFill>
                <a:blip r:embed="rId5"/>
                <a:stretch>
                  <a:fillRect b="-921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708245E8-057E-2C55-D1F4-963C706399E9}"/>
                  </a:ext>
                </a:extLst>
              </p:cNvPr>
              <p:cNvSpPr txBox="1"/>
              <p:nvPr/>
            </p:nvSpPr>
            <p:spPr>
              <a:xfrm>
                <a:off x="2185651" y="3747186"/>
                <a:ext cx="6809874" cy="707886"/>
              </a:xfrm>
              <a:prstGeom prst="rect">
                <a:avLst/>
              </a:prstGeom>
              <a:noFill/>
            </p:spPr>
            <p:txBody>
              <a:bodyPr wrap="square">
                <a:spAutoFit/>
              </a:bodyPr>
              <a:lstStyle/>
              <a:p>
                <a14:m>
                  <m:oMath xmlns:m="http://schemas.openxmlformats.org/officeDocument/2006/math">
                    <m:sSub>
                      <m:sSubPr>
                        <m:ctrlPr>
                          <a:rPr lang="en-US" sz="2000" i="1">
                            <a:effectLst/>
                            <a:latin typeface="Cambria Math" panose="02040503050406030204" pitchFamily="18" charset="0"/>
                            <a:ea typeface="Times New Roman" panose="02020603050405020304" pitchFamily="18" charset="0"/>
                          </a:rPr>
                        </m:ctrlPr>
                      </m:sSubPr>
                      <m:e>
                        <m:r>
                          <a:rPr lang="en-US" sz="2000" i="1">
                            <a:effectLst/>
                            <a:latin typeface="Cambria Math" panose="02040503050406030204" pitchFamily="18" charset="0"/>
                            <a:ea typeface="Times New Roman" panose="02020603050405020304" pitchFamily="18" charset="0"/>
                            <a:cs typeface="Arial" panose="020B0604020202020204" pitchFamily="34" charset="0"/>
                          </a:rPr>
                          <m:t>𝑏</m:t>
                        </m:r>
                      </m:e>
                      <m:sub>
                        <m:r>
                          <a:rPr lang="en-US" sz="2000" i="1">
                            <a:effectLst/>
                            <a:latin typeface="Cambria Math" panose="02040503050406030204" pitchFamily="18" charset="0"/>
                            <a:ea typeface="Times New Roman" panose="02020603050405020304" pitchFamily="18" charset="0"/>
                            <a:cs typeface="Arial" panose="020B0604020202020204" pitchFamily="34" charset="0"/>
                          </a:rPr>
                          <m:t>1</m:t>
                        </m:r>
                      </m:sub>
                    </m:sSub>
                    <m:r>
                      <a:rPr lang="en-US" sz="2000" i="1">
                        <a:effectLst/>
                        <a:latin typeface="Cambria Math" panose="02040503050406030204" pitchFamily="18" charset="0"/>
                        <a:ea typeface="Times New Roman" panose="02020603050405020304" pitchFamily="18" charset="0"/>
                        <a:cs typeface="Arial" panose="020B0604020202020204" pitchFamily="34" charset="0"/>
                      </a:rPr>
                      <m:t>,…</m:t>
                    </m:r>
                    <m:sSub>
                      <m:sSubPr>
                        <m:ctrlPr>
                          <a:rPr lang="en-US" sz="2000" i="1">
                            <a:effectLst/>
                            <a:latin typeface="Cambria Math" panose="02040503050406030204" pitchFamily="18" charset="0"/>
                            <a:ea typeface="Times New Roman" panose="02020603050405020304" pitchFamily="18" charset="0"/>
                          </a:rPr>
                        </m:ctrlPr>
                      </m:sSubPr>
                      <m:e>
                        <m:r>
                          <a:rPr lang="en-US" sz="2000" i="1">
                            <a:effectLst/>
                            <a:latin typeface="Cambria Math" panose="02040503050406030204" pitchFamily="18" charset="0"/>
                            <a:ea typeface="Times New Roman" panose="02020603050405020304" pitchFamily="18" charset="0"/>
                            <a:cs typeface="Arial" panose="020B0604020202020204" pitchFamily="34" charset="0"/>
                          </a:rPr>
                          <m:t>𝑏</m:t>
                        </m:r>
                      </m:e>
                      <m:sub>
                        <m:r>
                          <a:rPr lang="en-US" sz="2000" i="1">
                            <a:effectLst/>
                            <a:latin typeface="Cambria Math" panose="02040503050406030204" pitchFamily="18" charset="0"/>
                            <a:ea typeface="Times New Roman" panose="02020603050405020304" pitchFamily="18" charset="0"/>
                            <a:cs typeface="Arial" panose="020B0604020202020204" pitchFamily="34" charset="0"/>
                          </a:rPr>
                          <m:t>𝑁</m:t>
                        </m:r>
                      </m:sub>
                    </m:sSub>
                  </m:oMath>
                </a14:m>
                <a:r>
                  <a:rPr lang="en-US" sz="2000" dirty="0">
                    <a:effectLst/>
                    <a:ea typeface="Times New Roman" panose="02020603050405020304" pitchFamily="18" charset="0"/>
                    <a:cs typeface="Arial" panose="020B0604020202020204" pitchFamily="34" charset="0"/>
                  </a:rPr>
                  <a:t> = regression coefficients of </a:t>
                </a:r>
                <a:r>
                  <a:rPr lang="en-US" sz="2000" i="1" dirty="0">
                    <a:effectLst/>
                    <a:ea typeface="Times New Roman" panose="02020603050405020304" pitchFamily="18" charset="0"/>
                    <a:cs typeface="Arial" panose="020B0604020202020204" pitchFamily="34" charset="0"/>
                  </a:rPr>
                  <a:t>N</a:t>
                </a:r>
                <a:r>
                  <a:rPr lang="en-US" sz="2000" dirty="0">
                    <a:effectLst/>
                    <a:ea typeface="Times New Roman" panose="02020603050405020304" pitchFamily="18" charset="0"/>
                    <a:cs typeface="Arial" panose="020B0604020202020204" pitchFamily="34" charset="0"/>
                  </a:rPr>
                  <a:t> independent variables </a:t>
                </a:r>
                <a:endParaRPr lang="en-US" sz="2000" i="1" dirty="0">
                  <a:effectLst/>
                  <a:ea typeface="Times New Roman" panose="02020603050405020304" pitchFamily="18" charset="0"/>
                  <a:cs typeface="Arial" panose="020B0604020202020204" pitchFamily="34" charset="0"/>
                </a:endParaRPr>
              </a:p>
              <a:p>
                <a14:m>
                  <m:oMath xmlns:m="http://schemas.openxmlformats.org/officeDocument/2006/math">
                    <m:r>
                      <a:rPr lang="en-US" sz="2000" i="1">
                        <a:effectLst/>
                        <a:latin typeface="Cambria Math" panose="02040503050406030204" pitchFamily="18" charset="0"/>
                        <a:ea typeface="Times New Roman" panose="02020603050405020304" pitchFamily="18" charset="0"/>
                        <a:cs typeface="Arial" panose="020B0604020202020204" pitchFamily="34" charset="0"/>
                      </a:rPr>
                      <m:t>ɛ</m:t>
                    </m:r>
                  </m:oMath>
                </a14:m>
                <a:r>
                  <a:rPr lang="en-US" sz="2000" dirty="0">
                    <a:effectLst/>
                    <a:ea typeface="Times New Roman" panose="02020603050405020304" pitchFamily="18" charset="0"/>
                    <a:cs typeface="Arial" panose="020B0604020202020204" pitchFamily="34" charset="0"/>
                  </a:rPr>
                  <a:t> = error terms</a:t>
                </a:r>
                <a:endParaRPr lang="en-US" sz="2000" dirty="0"/>
              </a:p>
            </p:txBody>
          </p:sp>
        </mc:Choice>
        <mc:Fallback xmlns="">
          <p:sp>
            <p:nvSpPr>
              <p:cNvPr id="10" name="TextBox 9">
                <a:extLst>
                  <a:ext uri="{FF2B5EF4-FFF2-40B4-BE49-F238E27FC236}">
                    <a16:creationId xmlns:a16="http://schemas.microsoft.com/office/drawing/2014/main" id="{708245E8-057E-2C55-D1F4-963C706399E9}"/>
                  </a:ext>
                </a:extLst>
              </p:cNvPr>
              <p:cNvSpPr txBox="1">
                <a:spLocks noRot="1" noChangeAspect="1" noMove="1" noResize="1" noEditPoints="1" noAdjustHandles="1" noChangeArrowheads="1" noChangeShapeType="1" noTextEdit="1"/>
              </p:cNvSpPr>
              <p:nvPr/>
            </p:nvSpPr>
            <p:spPr>
              <a:xfrm>
                <a:off x="2185651" y="3747186"/>
                <a:ext cx="6809874" cy="707886"/>
              </a:xfrm>
              <a:prstGeom prst="rect">
                <a:avLst/>
              </a:prstGeom>
              <a:blipFill>
                <a:blip r:embed="rId6"/>
                <a:stretch>
                  <a:fillRect t="-5172" b="-1465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4B997EA5-DFAF-9A64-6263-DE8B0FA387D7}"/>
                  </a:ext>
                </a:extLst>
              </p:cNvPr>
              <p:cNvSpPr txBox="1"/>
              <p:nvPr/>
            </p:nvSpPr>
            <p:spPr>
              <a:xfrm>
                <a:off x="983974" y="4494890"/>
                <a:ext cx="8205537" cy="113826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nary>
                        <m:naryPr>
                          <m:chr m:val="∑"/>
                          <m:limLoc m:val="undOvr"/>
                          <m:ctrlPr>
                            <a:rPr lang="en-US" sz="2400" i="1" smtClean="0">
                              <a:latin typeface="Cambria Math" panose="02040503050406030204" pitchFamily="18" charset="0"/>
                            </a:rPr>
                          </m:ctrlPr>
                        </m:naryPr>
                        <m:sub>
                          <m:r>
                            <a:rPr lang="en-US" sz="2400" i="1">
                              <a:latin typeface="Cambria Math" panose="02040503050406030204" pitchFamily="18" charset="0"/>
                            </a:rPr>
                            <m:t>𝑖</m:t>
                          </m:r>
                          <m:r>
                            <a:rPr lang="en-US" sz="2400" i="0">
                              <a:latin typeface="Cambria Math" panose="02040503050406030204" pitchFamily="18" charset="0"/>
                            </a:rPr>
                            <m:t>=</m:t>
                          </m:r>
                          <m:r>
                            <a:rPr lang="en-US" sz="2400" i="0">
                              <a:latin typeface="Cambria Math" panose="02040503050406030204" pitchFamily="18" charset="0"/>
                            </a:rPr>
                            <m:t>1</m:t>
                          </m:r>
                        </m:sub>
                        <m:sup>
                          <m:r>
                            <a:rPr lang="en-US" sz="2400" i="1">
                              <a:latin typeface="Cambria Math" panose="02040503050406030204" pitchFamily="18" charset="0"/>
                            </a:rPr>
                            <m:t>𝑘</m:t>
                          </m:r>
                        </m:sup>
                        <m:e>
                          <m:sSup>
                            <m:sSupPr>
                              <m:ctrlPr>
                                <a:rPr lang="en-US" sz="2400" i="1">
                                  <a:solidFill>
                                    <a:srgbClr val="836967"/>
                                  </a:solidFill>
                                  <a:latin typeface="Cambria Math" panose="02040503050406030204" pitchFamily="18" charset="0"/>
                                </a:rPr>
                              </m:ctrlPr>
                            </m:sSupPr>
                            <m:e>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0">
                                          <a:latin typeface="Cambria Math" panose="02040503050406030204" pitchFamily="18" charset="0"/>
                                        </a:rPr>
                                        <m:t>ɛ</m:t>
                                      </m:r>
                                    </m:e>
                                    <m:sub>
                                      <m:r>
                                        <a:rPr lang="en-US" sz="2400" i="1">
                                          <a:latin typeface="Cambria Math" panose="02040503050406030204" pitchFamily="18" charset="0"/>
                                        </a:rPr>
                                        <m:t>𝑖</m:t>
                                      </m:r>
                                    </m:sub>
                                  </m:sSub>
                                </m:e>
                              </m:d>
                            </m:e>
                            <m:sup>
                              <m:r>
                                <a:rPr lang="en-US" sz="2400" i="0">
                                  <a:latin typeface="Cambria Math" panose="02040503050406030204" pitchFamily="18" charset="0"/>
                                </a:rPr>
                                <m:t>2</m:t>
                              </m:r>
                            </m:sup>
                          </m:sSup>
                        </m:e>
                      </m:nary>
                      <m:r>
                        <a:rPr lang="en-US" sz="2400" i="0">
                          <a:latin typeface="Cambria Math" panose="02040503050406030204" pitchFamily="18" charset="0"/>
                        </a:rPr>
                        <m:t>=</m:t>
                      </m:r>
                      <m:nary>
                        <m:naryPr>
                          <m:chr m:val="∑"/>
                          <m:limLoc m:val="undOvr"/>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0">
                              <a:latin typeface="Cambria Math" panose="02040503050406030204" pitchFamily="18" charset="0"/>
                            </a:rPr>
                            <m:t>=</m:t>
                          </m:r>
                          <m:r>
                            <a:rPr lang="en-US" sz="2400" i="0">
                              <a:latin typeface="Cambria Math" panose="02040503050406030204" pitchFamily="18" charset="0"/>
                            </a:rPr>
                            <m:t>1</m:t>
                          </m:r>
                        </m:sub>
                        <m:sup>
                          <m:r>
                            <a:rPr lang="en-US" sz="2400" i="1">
                              <a:latin typeface="Cambria Math" panose="02040503050406030204" pitchFamily="18" charset="0"/>
                            </a:rPr>
                            <m:t>𝑘</m:t>
                          </m:r>
                        </m:sup>
                        <m:e>
                          <m:sSup>
                            <m:sSupPr>
                              <m:ctrlPr>
                                <a:rPr lang="en-US" sz="2400" i="1">
                                  <a:solidFill>
                                    <a:srgbClr val="836967"/>
                                  </a:solidFill>
                                  <a:latin typeface="Cambria Math" panose="02040503050406030204" pitchFamily="18" charset="0"/>
                                </a:rPr>
                              </m:ctrlPr>
                            </m:sSupPr>
                            <m:e>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𝑦</m:t>
                                      </m:r>
                                    </m:e>
                                    <m:sub>
                                      <m:r>
                                        <a:rPr lang="en-US" sz="2400" i="1">
                                          <a:latin typeface="Cambria Math" panose="02040503050406030204" pitchFamily="18" charset="0"/>
                                        </a:rPr>
                                        <m:t>𝑖</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𝑏</m:t>
                                      </m:r>
                                    </m:e>
                                    <m:sub>
                                      <m:r>
                                        <a:rPr lang="en-US" sz="2400" i="0">
                                          <a:latin typeface="Cambria Math" panose="02040503050406030204" pitchFamily="18" charset="0"/>
                                        </a:rPr>
                                        <m:t>1</m:t>
                                      </m:r>
                                    </m:sub>
                                  </m:sSub>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1</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𝑏</m:t>
                                      </m:r>
                                    </m:e>
                                    <m:sub>
                                      <m:r>
                                        <a:rPr lang="en-US" sz="2400" i="0">
                                          <a:latin typeface="Cambria Math" panose="02040503050406030204" pitchFamily="18" charset="0"/>
                                        </a:rPr>
                                        <m:t>2</m:t>
                                      </m:r>
                                    </m:sub>
                                  </m:sSub>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2</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𝑏</m:t>
                                      </m:r>
                                    </m:e>
                                    <m:sub>
                                      <m:r>
                                        <a:rPr lang="en-US" sz="2400" i="1">
                                          <a:latin typeface="Cambria Math" panose="02040503050406030204" pitchFamily="18" charset="0"/>
                                        </a:rPr>
                                        <m:t>𝑁</m:t>
                                      </m:r>
                                    </m:sub>
                                  </m:sSub>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𝑖𝑁</m:t>
                                      </m:r>
                                    </m:sub>
                                  </m:sSub>
                                </m:e>
                              </m:d>
                            </m:e>
                            <m:sup>
                              <m:r>
                                <a:rPr lang="en-US" sz="2400" i="0">
                                  <a:latin typeface="Cambria Math" panose="02040503050406030204" pitchFamily="18" charset="0"/>
                                </a:rPr>
                                <m:t>2</m:t>
                              </m:r>
                            </m:sup>
                          </m:sSup>
                        </m:e>
                      </m:nary>
                      <m:r>
                        <a:rPr lang="en-US" sz="2400" i="0">
                          <a:latin typeface="Cambria Math" panose="02040503050406030204" pitchFamily="18" charset="0"/>
                        </a:rPr>
                        <m:t>→</m:t>
                      </m:r>
                      <m:r>
                        <a:rPr lang="en-US" sz="2400" i="1">
                          <a:latin typeface="Cambria Math" panose="02040503050406030204" pitchFamily="18" charset="0"/>
                        </a:rPr>
                        <m:t>𝑚𝑖𝑛</m:t>
                      </m:r>
                    </m:oMath>
                  </m:oMathPara>
                </a14:m>
                <a:endParaRPr lang="en-US" sz="2400" dirty="0"/>
              </a:p>
            </p:txBody>
          </p:sp>
        </mc:Choice>
        <mc:Fallback xmlns="">
          <p:sp>
            <p:nvSpPr>
              <p:cNvPr id="9" name="TextBox 8">
                <a:extLst>
                  <a:ext uri="{FF2B5EF4-FFF2-40B4-BE49-F238E27FC236}">
                    <a16:creationId xmlns:a16="http://schemas.microsoft.com/office/drawing/2014/main" id="{4B997EA5-DFAF-9A64-6263-DE8B0FA387D7}"/>
                  </a:ext>
                </a:extLst>
              </p:cNvPr>
              <p:cNvSpPr txBox="1">
                <a:spLocks noRot="1" noChangeAspect="1" noMove="1" noResize="1" noEditPoints="1" noAdjustHandles="1" noChangeArrowheads="1" noChangeShapeType="1" noTextEdit="1"/>
              </p:cNvSpPr>
              <p:nvPr/>
            </p:nvSpPr>
            <p:spPr>
              <a:xfrm>
                <a:off x="983974" y="4494890"/>
                <a:ext cx="8205537" cy="1138260"/>
              </a:xfrm>
              <a:prstGeom prst="rect">
                <a:avLst/>
              </a:prstGeom>
              <a:blipFill>
                <a:blip r:embed="rId7"/>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145519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43E5-6F8D-187B-5F61-1505FE8237E0}"/>
              </a:ext>
            </a:extLst>
          </p:cNvPr>
          <p:cNvSpPr>
            <a:spLocks noGrp="1"/>
          </p:cNvSpPr>
          <p:nvPr>
            <p:ph type="title"/>
          </p:nvPr>
        </p:nvSpPr>
        <p:spPr>
          <a:xfrm>
            <a:off x="838200" y="365125"/>
            <a:ext cx="11061032" cy="1325563"/>
          </a:xfrm>
        </p:spPr>
        <p:txBody>
          <a:bodyPr/>
          <a:lstStyle/>
          <a:p>
            <a:r>
              <a:rPr lang="en-US" dirty="0"/>
              <a:t>Part I: Linear Regression (numerical approach)</a:t>
            </a:r>
          </a:p>
        </p:txBody>
      </p:sp>
      <p:sp>
        <p:nvSpPr>
          <p:cNvPr id="3" name="Rectangle 2">
            <a:extLst>
              <a:ext uri="{FF2B5EF4-FFF2-40B4-BE49-F238E27FC236}">
                <a16:creationId xmlns:a16="http://schemas.microsoft.com/office/drawing/2014/main" id="{001894C6-983A-C28C-44DF-95060FFC8E25}"/>
              </a:ext>
            </a:extLst>
          </p:cNvPr>
          <p:cNvSpPr>
            <a:spLocks noChangeArrowheads="1"/>
          </p:cNvSpPr>
          <p:nvPr/>
        </p:nvSpPr>
        <p:spPr bwMode="auto">
          <a:xfrm>
            <a:off x="5991225" y="1943099"/>
            <a:ext cx="1223191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4">
            <a:extLst>
              <a:ext uri="{FF2B5EF4-FFF2-40B4-BE49-F238E27FC236}">
                <a16:creationId xmlns:a16="http://schemas.microsoft.com/office/drawing/2014/main" id="{2499DB07-21DD-81BA-F65C-0138F6603515}"/>
              </a:ext>
            </a:extLst>
          </p:cNvPr>
          <p:cNvSpPr>
            <a:spLocks noChangeArrowheads="1"/>
          </p:cNvSpPr>
          <p:nvPr/>
        </p:nvSpPr>
        <p:spPr bwMode="auto">
          <a:xfrm flipV="1">
            <a:off x="5809874" y="2855912"/>
            <a:ext cx="637130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4" name="Rectangle 7">
            <a:extLst>
              <a:ext uri="{FF2B5EF4-FFF2-40B4-BE49-F238E27FC236}">
                <a16:creationId xmlns:a16="http://schemas.microsoft.com/office/drawing/2014/main" id="{E9B832B4-4451-EFB1-ADD1-5253FFF541AC}"/>
              </a:ext>
            </a:extLst>
          </p:cNvPr>
          <p:cNvSpPr>
            <a:spLocks noChangeArrowheads="1"/>
          </p:cNvSpPr>
          <p:nvPr/>
        </p:nvSpPr>
        <p:spPr bwMode="auto">
          <a:xfrm>
            <a:off x="5636961" y="289548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9">
            <a:extLst>
              <a:ext uri="{FF2B5EF4-FFF2-40B4-BE49-F238E27FC236}">
                <a16:creationId xmlns:a16="http://schemas.microsoft.com/office/drawing/2014/main" id="{FDE0D74A-F952-6098-4DF6-2DCE2D0865E0}"/>
              </a:ext>
            </a:extLst>
          </p:cNvPr>
          <p:cNvSpPr>
            <a:spLocks noChangeArrowheads="1"/>
          </p:cNvSpPr>
          <p:nvPr/>
        </p:nvSpPr>
        <p:spPr bwMode="auto">
          <a:xfrm>
            <a:off x="7181672" y="3764969"/>
            <a:ext cx="2084777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21" name="Rectangle 6">
            <a:extLst>
              <a:ext uri="{FF2B5EF4-FFF2-40B4-BE49-F238E27FC236}">
                <a16:creationId xmlns:a16="http://schemas.microsoft.com/office/drawing/2014/main" id="{66283908-3448-706A-3617-408C7B6C1561}"/>
              </a:ext>
            </a:extLst>
          </p:cNvPr>
          <p:cNvSpPr>
            <a:spLocks noChangeArrowheads="1"/>
          </p:cNvSpPr>
          <p:nvPr/>
        </p:nvSpPr>
        <p:spPr bwMode="auto">
          <a:xfrm>
            <a:off x="9429135" y="4784062"/>
            <a:ext cx="1776746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91951216-9FAE-627B-F21C-861B64FF2A33}"/>
                  </a:ext>
                </a:extLst>
              </p:cNvPr>
              <p:cNvSpPr txBox="1"/>
              <p:nvPr/>
            </p:nvSpPr>
            <p:spPr>
              <a:xfrm>
                <a:off x="1024079" y="1642350"/>
                <a:ext cx="2958374"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rgbClr val="836967"/>
                              </a:solidFill>
                              <a:latin typeface="Cambria Math" panose="02040503050406030204" pitchFamily="18" charset="0"/>
                            </a:rPr>
                          </m:ctrlPr>
                        </m:sSubPr>
                        <m:e>
                          <m:r>
                            <m:rPr>
                              <m:sty m:val="p"/>
                            </m:rPr>
                            <a:rPr lang="en-US" sz="2400">
                              <a:latin typeface="Cambria Math" panose="02040503050406030204" pitchFamily="18" charset="0"/>
                            </a:rPr>
                            <m:t>γ</m:t>
                          </m:r>
                        </m:e>
                        <m:sub>
                          <m:r>
                            <a:rPr lang="en-US" sz="2400" i="1">
                              <a:latin typeface="Cambria Math" panose="02040503050406030204" pitchFamily="18" charset="0"/>
                            </a:rPr>
                            <m:t>𝑖</m:t>
                          </m:r>
                        </m:sub>
                      </m:sSub>
                      <m:r>
                        <a:rPr lang="en-US" sz="2400" i="0">
                          <a:latin typeface="Cambria Math" panose="02040503050406030204" pitchFamily="18" charset="0"/>
                        </a:rPr>
                        <m:t> </m:t>
                      </m:r>
                      <m:r>
                        <a:rPr lang="en-US" sz="2400" i="1">
                          <a:latin typeface="Cambria Math" panose="02040503050406030204" pitchFamily="18" charset="0"/>
                        </a:rPr>
                        <m:t>𝜖</m:t>
                      </m:r>
                      <m:sSup>
                        <m:sSupPr>
                          <m:ctrlPr>
                            <a:rPr lang="en-US" sz="2400" i="1">
                              <a:solidFill>
                                <a:srgbClr val="836967"/>
                              </a:solidFill>
                              <a:latin typeface="Cambria Math" panose="02040503050406030204" pitchFamily="18" charset="0"/>
                            </a:rPr>
                          </m:ctrlPr>
                        </m:sSupPr>
                        <m:e>
                          <m:r>
                            <a:rPr lang="en-US" sz="2400" i="0">
                              <a:latin typeface="Cambria Math" panose="02040503050406030204" pitchFamily="18" charset="0"/>
                            </a:rPr>
                            <m:t> </m:t>
                          </m:r>
                          <m:r>
                            <a:rPr lang="en-US" sz="2400" b="1" i="0">
                              <a:latin typeface="Cambria Math" panose="02040503050406030204" pitchFamily="18" charset="0"/>
                            </a:rPr>
                            <m:t>𝐑</m:t>
                          </m:r>
                        </m:e>
                        <m:sup>
                          <m:r>
                            <a:rPr lang="en-US" sz="2400" b="0" i="1">
                              <a:latin typeface="Cambria Math" panose="02040503050406030204" pitchFamily="18" charset="0"/>
                            </a:rPr>
                            <m:t>𝑁</m:t>
                          </m:r>
                          <m:r>
                            <a:rPr lang="en-US" sz="2400" b="0" i="0">
                              <a:latin typeface="Cambria Math" panose="02040503050406030204" pitchFamily="18" charset="0"/>
                            </a:rPr>
                            <m:t>+</m:t>
                          </m:r>
                          <m:r>
                            <a:rPr lang="en-US" sz="2400" b="0" i="0">
                              <a:latin typeface="Cambria Math" panose="02040503050406030204" pitchFamily="18" charset="0"/>
                            </a:rPr>
                            <m:t>1</m:t>
                          </m:r>
                        </m:sup>
                      </m:sSup>
                      <m:r>
                        <a:rPr lang="en-US" sz="2400" b="0" i="0">
                          <a:latin typeface="Cambria Math" panose="02040503050406030204" pitchFamily="18" charset="0"/>
                        </a:rPr>
                        <m:t>, </m:t>
                      </m:r>
                      <m:r>
                        <a:rPr lang="en-US" sz="2400" b="0" i="1">
                          <a:latin typeface="Cambria Math" panose="02040503050406030204" pitchFamily="18" charset="0"/>
                        </a:rPr>
                        <m:t>𝑖</m:t>
                      </m:r>
                      <m:r>
                        <a:rPr lang="en-US" sz="2400" b="0" i="0">
                          <a:latin typeface="Cambria Math" panose="02040503050406030204" pitchFamily="18" charset="0"/>
                        </a:rPr>
                        <m:t> </m:t>
                      </m:r>
                      <m:r>
                        <m:rPr>
                          <m:sty m:val="p"/>
                        </m:rPr>
                        <a:rPr lang="en-US" sz="2400" b="0" i="0">
                          <a:latin typeface="Cambria Math" panose="02040503050406030204" pitchFamily="18" charset="0"/>
                        </a:rPr>
                        <m:t>ϵ</m:t>
                      </m:r>
                      <m:r>
                        <a:rPr lang="en-US" sz="2400" b="0" i="0">
                          <a:latin typeface="Cambria Math" panose="02040503050406030204" pitchFamily="18" charset="0"/>
                        </a:rPr>
                        <m:t> </m:t>
                      </m:r>
                      <m:d>
                        <m:dPr>
                          <m:ctrlPr>
                            <a:rPr lang="en-US" sz="2400" b="0" i="1">
                              <a:latin typeface="Cambria Math" panose="02040503050406030204" pitchFamily="18" charset="0"/>
                            </a:rPr>
                          </m:ctrlPr>
                        </m:dPr>
                        <m:e>
                          <m:r>
                            <a:rPr lang="en-US" sz="2400" b="0" i="0">
                              <a:latin typeface="Cambria Math" panose="02040503050406030204" pitchFamily="18" charset="0"/>
                            </a:rPr>
                            <m:t>1</m:t>
                          </m:r>
                          <m:r>
                            <a:rPr lang="en-US" sz="2400" b="0" i="0">
                              <a:latin typeface="Cambria Math" panose="02040503050406030204" pitchFamily="18" charset="0"/>
                            </a:rPr>
                            <m:t>..</m:t>
                          </m:r>
                          <m:r>
                            <a:rPr lang="en-US" sz="2400" b="0" i="1">
                              <a:latin typeface="Cambria Math" panose="02040503050406030204" pitchFamily="18" charset="0"/>
                            </a:rPr>
                            <m:t>𝑘</m:t>
                          </m:r>
                        </m:e>
                      </m:d>
                    </m:oMath>
                  </m:oMathPara>
                </a14:m>
                <a:endParaRPr lang="en-US" sz="2400" dirty="0"/>
              </a:p>
            </p:txBody>
          </p:sp>
        </mc:Choice>
        <mc:Fallback xmlns="">
          <p:sp>
            <p:nvSpPr>
              <p:cNvPr id="6" name="TextBox 5">
                <a:extLst>
                  <a:ext uri="{FF2B5EF4-FFF2-40B4-BE49-F238E27FC236}">
                    <a16:creationId xmlns:a16="http://schemas.microsoft.com/office/drawing/2014/main" id="{91951216-9FAE-627B-F21C-861B64FF2A33}"/>
                  </a:ext>
                </a:extLst>
              </p:cNvPr>
              <p:cNvSpPr txBox="1">
                <a:spLocks noRot="1" noChangeAspect="1" noMove="1" noResize="1" noEditPoints="1" noAdjustHandles="1" noChangeArrowheads="1" noChangeShapeType="1" noTextEdit="1"/>
              </p:cNvSpPr>
              <p:nvPr/>
            </p:nvSpPr>
            <p:spPr>
              <a:xfrm>
                <a:off x="1024079" y="1642350"/>
                <a:ext cx="2958374" cy="461665"/>
              </a:xfrm>
              <a:prstGeom prst="rect">
                <a:avLst/>
              </a:prstGeom>
              <a:blipFill>
                <a:blip r:embed="rId3"/>
                <a:stretch>
                  <a:fillRect b="-789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F120A98B-28DF-B747-D2B1-F2EBB57EAC9D}"/>
                  </a:ext>
                </a:extLst>
              </p:cNvPr>
              <p:cNvSpPr txBox="1"/>
              <p:nvPr/>
            </p:nvSpPr>
            <p:spPr>
              <a:xfrm>
                <a:off x="1163053" y="2394247"/>
                <a:ext cx="3144253"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rgbClr val="836967"/>
                              </a:solidFill>
                              <a:latin typeface="Cambria Math" panose="02040503050406030204" pitchFamily="18" charset="0"/>
                            </a:rPr>
                          </m:ctrlPr>
                        </m:sSubPr>
                        <m:e>
                          <m:r>
                            <m:rPr>
                              <m:sty m:val="p"/>
                            </m:rPr>
                            <a:rPr lang="en-US" sz="2400">
                              <a:latin typeface="Cambria Math" panose="02040503050406030204" pitchFamily="18" charset="0"/>
                            </a:rPr>
                            <m:t>γ</m:t>
                          </m:r>
                        </m:e>
                        <m:sub>
                          <m:r>
                            <a:rPr lang="en-US" sz="2400" i="1">
                              <a:latin typeface="Cambria Math" panose="02040503050406030204" pitchFamily="18" charset="0"/>
                            </a:rPr>
                            <m:t>𝑖</m:t>
                          </m:r>
                        </m:sub>
                      </m:sSub>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1</m:t>
                              </m:r>
                            </m:sub>
                          </m:sSub>
                          <m:r>
                            <a:rPr lang="en-US" sz="2400" i="0">
                              <a:latin typeface="Cambria Math" panose="02040503050406030204" pitchFamily="18" charset="0"/>
                            </a:rPr>
                            <m:t>; </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2</m:t>
                              </m:r>
                            </m:sub>
                          </m:sSub>
                          <m:r>
                            <a:rPr lang="en-US" sz="2400" i="0">
                              <a:latin typeface="Cambria Math" panose="02040503050406030204" pitchFamily="18" charset="0"/>
                            </a:rPr>
                            <m:t>;…; </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𝑖𝑁</m:t>
                              </m:r>
                            </m:sub>
                          </m:sSub>
                          <m:r>
                            <a:rPr lang="en-US" sz="2400" i="0">
                              <a:latin typeface="Cambria Math" panose="02040503050406030204" pitchFamily="18" charset="0"/>
                            </a:rPr>
                            <m:t>; </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𝑦</m:t>
                              </m:r>
                            </m:e>
                            <m:sub>
                              <m:r>
                                <a:rPr lang="en-US" sz="2400" i="1">
                                  <a:latin typeface="Cambria Math" panose="02040503050406030204" pitchFamily="18" charset="0"/>
                                </a:rPr>
                                <m:t>𝑖</m:t>
                              </m:r>
                            </m:sub>
                          </m:sSub>
                        </m:e>
                      </m:d>
                    </m:oMath>
                  </m:oMathPara>
                </a14:m>
                <a:endParaRPr lang="en-US" sz="2400" dirty="0"/>
              </a:p>
            </p:txBody>
          </p:sp>
        </mc:Choice>
        <mc:Fallback xmlns="">
          <p:sp>
            <p:nvSpPr>
              <p:cNvPr id="7" name="TextBox 6">
                <a:extLst>
                  <a:ext uri="{FF2B5EF4-FFF2-40B4-BE49-F238E27FC236}">
                    <a16:creationId xmlns:a16="http://schemas.microsoft.com/office/drawing/2014/main" id="{F120A98B-28DF-B747-D2B1-F2EBB57EAC9D}"/>
                  </a:ext>
                </a:extLst>
              </p:cNvPr>
              <p:cNvSpPr txBox="1">
                <a:spLocks noRot="1" noChangeAspect="1" noMove="1" noResize="1" noEditPoints="1" noAdjustHandles="1" noChangeArrowheads="1" noChangeShapeType="1" noTextEdit="1"/>
              </p:cNvSpPr>
              <p:nvPr/>
            </p:nvSpPr>
            <p:spPr>
              <a:xfrm>
                <a:off x="1163053" y="2394247"/>
                <a:ext cx="3144253" cy="461665"/>
              </a:xfrm>
              <a:prstGeom prst="rect">
                <a:avLst/>
              </a:prstGeom>
              <a:blipFill>
                <a:blip r:embed="rId4"/>
                <a:stretch>
                  <a:fillRect l="-388" b="-10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100D4D56-2E5D-5983-0735-CBF8C21E339C}"/>
                  </a:ext>
                </a:extLst>
              </p:cNvPr>
              <p:cNvSpPr txBox="1"/>
              <p:nvPr/>
            </p:nvSpPr>
            <p:spPr>
              <a:xfrm>
                <a:off x="1160796" y="3187670"/>
                <a:ext cx="5643313"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rgbClr val="836967"/>
                              </a:solidFill>
                              <a:latin typeface="Cambria Math" panose="02040503050406030204" pitchFamily="18" charset="0"/>
                            </a:rPr>
                          </m:ctrlPr>
                        </m:sSubPr>
                        <m:e>
                          <m:r>
                            <a:rPr lang="en-US" sz="2400" i="1">
                              <a:latin typeface="Cambria Math" panose="02040503050406030204" pitchFamily="18" charset="0"/>
                            </a:rPr>
                            <m:t>𝑦</m:t>
                          </m:r>
                        </m:e>
                        <m:sub>
                          <m:r>
                            <a:rPr lang="en-US" sz="2400" i="1">
                              <a:latin typeface="Cambria Math" panose="02040503050406030204" pitchFamily="18" charset="0"/>
                            </a:rPr>
                            <m:t>𝑖</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𝑏</m:t>
                          </m:r>
                        </m:e>
                        <m:sub>
                          <m:r>
                            <a:rPr lang="en-US" sz="2400" i="0">
                              <a:latin typeface="Cambria Math" panose="02040503050406030204" pitchFamily="18" charset="0"/>
                            </a:rPr>
                            <m:t>1</m:t>
                          </m:r>
                        </m:sub>
                      </m:sSub>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1</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𝑏</m:t>
                          </m:r>
                        </m:e>
                        <m:sub>
                          <m:r>
                            <a:rPr lang="en-US" sz="2400" i="0">
                              <a:latin typeface="Cambria Math" panose="02040503050406030204" pitchFamily="18" charset="0"/>
                            </a:rPr>
                            <m:t>2</m:t>
                          </m:r>
                        </m:sub>
                      </m:sSub>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2</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𝑏</m:t>
                          </m:r>
                        </m:e>
                        <m:sub>
                          <m:r>
                            <a:rPr lang="en-US" sz="2400" i="1">
                              <a:latin typeface="Cambria Math" panose="02040503050406030204" pitchFamily="18" charset="0"/>
                            </a:rPr>
                            <m:t>𝑁</m:t>
                          </m:r>
                        </m:sub>
                      </m:sSub>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𝑖𝑁</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0">
                              <a:latin typeface="Cambria Math" panose="02040503050406030204" pitchFamily="18" charset="0"/>
                            </a:rPr>
                            <m:t>ɛ</m:t>
                          </m:r>
                        </m:e>
                        <m:sub>
                          <m:r>
                            <a:rPr lang="en-US" sz="2400" i="1">
                              <a:latin typeface="Cambria Math" panose="02040503050406030204" pitchFamily="18" charset="0"/>
                            </a:rPr>
                            <m:t>𝑖</m:t>
                          </m:r>
                        </m:sub>
                      </m:sSub>
                    </m:oMath>
                  </m:oMathPara>
                </a14:m>
                <a:endParaRPr lang="en-US" sz="2400" dirty="0"/>
              </a:p>
            </p:txBody>
          </p:sp>
        </mc:Choice>
        <mc:Fallback xmlns="">
          <p:sp>
            <p:nvSpPr>
              <p:cNvPr id="8" name="TextBox 7">
                <a:extLst>
                  <a:ext uri="{FF2B5EF4-FFF2-40B4-BE49-F238E27FC236}">
                    <a16:creationId xmlns:a16="http://schemas.microsoft.com/office/drawing/2014/main" id="{100D4D56-2E5D-5983-0735-CBF8C21E339C}"/>
                  </a:ext>
                </a:extLst>
              </p:cNvPr>
              <p:cNvSpPr txBox="1">
                <a:spLocks noRot="1" noChangeAspect="1" noMove="1" noResize="1" noEditPoints="1" noAdjustHandles="1" noChangeArrowheads="1" noChangeShapeType="1" noTextEdit="1"/>
              </p:cNvSpPr>
              <p:nvPr/>
            </p:nvSpPr>
            <p:spPr>
              <a:xfrm>
                <a:off x="1160796" y="3187670"/>
                <a:ext cx="5643313" cy="461665"/>
              </a:xfrm>
              <a:prstGeom prst="rect">
                <a:avLst/>
              </a:prstGeom>
              <a:blipFill>
                <a:blip r:embed="rId5"/>
                <a:stretch>
                  <a:fillRect b="-921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708245E8-057E-2C55-D1F4-963C706399E9}"/>
                  </a:ext>
                </a:extLst>
              </p:cNvPr>
              <p:cNvSpPr txBox="1"/>
              <p:nvPr/>
            </p:nvSpPr>
            <p:spPr>
              <a:xfrm>
                <a:off x="2185651" y="3747186"/>
                <a:ext cx="6809874" cy="707886"/>
              </a:xfrm>
              <a:prstGeom prst="rect">
                <a:avLst/>
              </a:prstGeom>
              <a:noFill/>
            </p:spPr>
            <p:txBody>
              <a:bodyPr wrap="square">
                <a:spAutoFit/>
              </a:bodyPr>
              <a:lstStyle/>
              <a:p>
                <a14:m>
                  <m:oMath xmlns:m="http://schemas.openxmlformats.org/officeDocument/2006/math">
                    <m:sSub>
                      <m:sSubPr>
                        <m:ctrlPr>
                          <a:rPr lang="en-US" sz="2000" i="1">
                            <a:effectLst/>
                            <a:latin typeface="Cambria Math" panose="02040503050406030204" pitchFamily="18" charset="0"/>
                            <a:ea typeface="Times New Roman" panose="02020603050405020304" pitchFamily="18" charset="0"/>
                          </a:rPr>
                        </m:ctrlPr>
                      </m:sSubPr>
                      <m:e>
                        <m:r>
                          <a:rPr lang="en-US" sz="2000" i="1">
                            <a:effectLst/>
                            <a:latin typeface="Cambria Math" panose="02040503050406030204" pitchFamily="18" charset="0"/>
                            <a:ea typeface="Times New Roman" panose="02020603050405020304" pitchFamily="18" charset="0"/>
                            <a:cs typeface="Arial" panose="020B0604020202020204" pitchFamily="34" charset="0"/>
                          </a:rPr>
                          <m:t>𝑏</m:t>
                        </m:r>
                      </m:e>
                      <m:sub>
                        <m:r>
                          <a:rPr lang="en-US" sz="2000" i="1">
                            <a:effectLst/>
                            <a:latin typeface="Cambria Math" panose="02040503050406030204" pitchFamily="18" charset="0"/>
                            <a:ea typeface="Times New Roman" panose="02020603050405020304" pitchFamily="18" charset="0"/>
                            <a:cs typeface="Arial" panose="020B0604020202020204" pitchFamily="34" charset="0"/>
                          </a:rPr>
                          <m:t>1</m:t>
                        </m:r>
                      </m:sub>
                    </m:sSub>
                    <m:r>
                      <a:rPr lang="en-US" sz="2000" i="1">
                        <a:effectLst/>
                        <a:latin typeface="Cambria Math" panose="02040503050406030204" pitchFamily="18" charset="0"/>
                        <a:ea typeface="Times New Roman" panose="02020603050405020304" pitchFamily="18" charset="0"/>
                        <a:cs typeface="Arial" panose="020B0604020202020204" pitchFamily="34" charset="0"/>
                      </a:rPr>
                      <m:t>,…</m:t>
                    </m:r>
                    <m:sSub>
                      <m:sSubPr>
                        <m:ctrlPr>
                          <a:rPr lang="en-US" sz="2000" i="1">
                            <a:effectLst/>
                            <a:latin typeface="Cambria Math" panose="02040503050406030204" pitchFamily="18" charset="0"/>
                            <a:ea typeface="Times New Roman" panose="02020603050405020304" pitchFamily="18" charset="0"/>
                          </a:rPr>
                        </m:ctrlPr>
                      </m:sSubPr>
                      <m:e>
                        <m:r>
                          <a:rPr lang="en-US" sz="2000" i="1">
                            <a:effectLst/>
                            <a:latin typeface="Cambria Math" panose="02040503050406030204" pitchFamily="18" charset="0"/>
                            <a:ea typeface="Times New Roman" panose="02020603050405020304" pitchFamily="18" charset="0"/>
                            <a:cs typeface="Arial" panose="020B0604020202020204" pitchFamily="34" charset="0"/>
                          </a:rPr>
                          <m:t>𝑏</m:t>
                        </m:r>
                      </m:e>
                      <m:sub>
                        <m:r>
                          <a:rPr lang="en-US" sz="2000" i="1">
                            <a:effectLst/>
                            <a:latin typeface="Cambria Math" panose="02040503050406030204" pitchFamily="18" charset="0"/>
                            <a:ea typeface="Times New Roman" panose="02020603050405020304" pitchFamily="18" charset="0"/>
                            <a:cs typeface="Arial" panose="020B0604020202020204" pitchFamily="34" charset="0"/>
                          </a:rPr>
                          <m:t>𝑁</m:t>
                        </m:r>
                      </m:sub>
                    </m:sSub>
                  </m:oMath>
                </a14:m>
                <a:r>
                  <a:rPr lang="en-US" sz="2000" dirty="0">
                    <a:effectLst/>
                    <a:ea typeface="Times New Roman" panose="02020603050405020304" pitchFamily="18" charset="0"/>
                    <a:cs typeface="Arial" panose="020B0604020202020204" pitchFamily="34" charset="0"/>
                  </a:rPr>
                  <a:t> = regression coefficients of </a:t>
                </a:r>
                <a:r>
                  <a:rPr lang="en-US" sz="2000" i="1" dirty="0">
                    <a:effectLst/>
                    <a:ea typeface="Times New Roman" panose="02020603050405020304" pitchFamily="18" charset="0"/>
                    <a:cs typeface="Arial" panose="020B0604020202020204" pitchFamily="34" charset="0"/>
                  </a:rPr>
                  <a:t>N</a:t>
                </a:r>
                <a:r>
                  <a:rPr lang="en-US" sz="2000" dirty="0">
                    <a:effectLst/>
                    <a:ea typeface="Times New Roman" panose="02020603050405020304" pitchFamily="18" charset="0"/>
                    <a:cs typeface="Arial" panose="020B0604020202020204" pitchFamily="34" charset="0"/>
                  </a:rPr>
                  <a:t> independent variables </a:t>
                </a:r>
                <a:endParaRPr lang="en-US" sz="2000" i="1" dirty="0">
                  <a:effectLst/>
                  <a:ea typeface="Times New Roman" panose="02020603050405020304" pitchFamily="18" charset="0"/>
                  <a:cs typeface="Arial" panose="020B0604020202020204" pitchFamily="34" charset="0"/>
                </a:endParaRPr>
              </a:p>
              <a:p>
                <a14:m>
                  <m:oMath xmlns:m="http://schemas.openxmlformats.org/officeDocument/2006/math">
                    <m:r>
                      <a:rPr lang="en-US" sz="2000" i="1">
                        <a:effectLst/>
                        <a:latin typeface="Cambria Math" panose="02040503050406030204" pitchFamily="18" charset="0"/>
                        <a:ea typeface="Times New Roman" panose="02020603050405020304" pitchFamily="18" charset="0"/>
                        <a:cs typeface="Arial" panose="020B0604020202020204" pitchFamily="34" charset="0"/>
                      </a:rPr>
                      <m:t>ɛ</m:t>
                    </m:r>
                  </m:oMath>
                </a14:m>
                <a:r>
                  <a:rPr lang="en-US" sz="2000" dirty="0">
                    <a:effectLst/>
                    <a:ea typeface="Times New Roman" panose="02020603050405020304" pitchFamily="18" charset="0"/>
                    <a:cs typeface="Arial" panose="020B0604020202020204" pitchFamily="34" charset="0"/>
                  </a:rPr>
                  <a:t> = error terms</a:t>
                </a:r>
                <a:endParaRPr lang="en-US" sz="2000" dirty="0"/>
              </a:p>
            </p:txBody>
          </p:sp>
        </mc:Choice>
        <mc:Fallback xmlns="">
          <p:sp>
            <p:nvSpPr>
              <p:cNvPr id="10" name="TextBox 9">
                <a:extLst>
                  <a:ext uri="{FF2B5EF4-FFF2-40B4-BE49-F238E27FC236}">
                    <a16:creationId xmlns:a16="http://schemas.microsoft.com/office/drawing/2014/main" id="{708245E8-057E-2C55-D1F4-963C706399E9}"/>
                  </a:ext>
                </a:extLst>
              </p:cNvPr>
              <p:cNvSpPr txBox="1">
                <a:spLocks noRot="1" noChangeAspect="1" noMove="1" noResize="1" noEditPoints="1" noAdjustHandles="1" noChangeArrowheads="1" noChangeShapeType="1" noTextEdit="1"/>
              </p:cNvSpPr>
              <p:nvPr/>
            </p:nvSpPr>
            <p:spPr>
              <a:xfrm>
                <a:off x="2185651" y="3747186"/>
                <a:ext cx="6809874" cy="707886"/>
              </a:xfrm>
              <a:prstGeom prst="rect">
                <a:avLst/>
              </a:prstGeom>
              <a:blipFill>
                <a:blip r:embed="rId6"/>
                <a:stretch>
                  <a:fillRect t="-5172" b="-1465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4B997EA5-DFAF-9A64-6263-DE8B0FA387D7}"/>
                  </a:ext>
                </a:extLst>
              </p:cNvPr>
              <p:cNvSpPr txBox="1"/>
              <p:nvPr/>
            </p:nvSpPr>
            <p:spPr>
              <a:xfrm>
                <a:off x="983974" y="4494890"/>
                <a:ext cx="8205537" cy="113826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nary>
                        <m:naryPr>
                          <m:chr m:val="∑"/>
                          <m:limLoc m:val="undOvr"/>
                          <m:ctrlPr>
                            <a:rPr lang="en-US" sz="2400" i="1" smtClean="0">
                              <a:latin typeface="Cambria Math" panose="02040503050406030204" pitchFamily="18" charset="0"/>
                            </a:rPr>
                          </m:ctrlPr>
                        </m:naryPr>
                        <m:sub>
                          <m:r>
                            <a:rPr lang="en-US" sz="2400" i="1">
                              <a:latin typeface="Cambria Math" panose="02040503050406030204" pitchFamily="18" charset="0"/>
                            </a:rPr>
                            <m:t>𝑖</m:t>
                          </m:r>
                          <m:r>
                            <a:rPr lang="en-US" sz="2400" i="0">
                              <a:latin typeface="Cambria Math" panose="02040503050406030204" pitchFamily="18" charset="0"/>
                            </a:rPr>
                            <m:t>=</m:t>
                          </m:r>
                          <m:r>
                            <a:rPr lang="en-US" sz="2400" i="0">
                              <a:latin typeface="Cambria Math" panose="02040503050406030204" pitchFamily="18" charset="0"/>
                            </a:rPr>
                            <m:t>1</m:t>
                          </m:r>
                        </m:sub>
                        <m:sup>
                          <m:r>
                            <a:rPr lang="en-US" sz="2400" i="1">
                              <a:latin typeface="Cambria Math" panose="02040503050406030204" pitchFamily="18" charset="0"/>
                            </a:rPr>
                            <m:t>𝑘</m:t>
                          </m:r>
                        </m:sup>
                        <m:e>
                          <m:sSup>
                            <m:sSupPr>
                              <m:ctrlPr>
                                <a:rPr lang="en-US" sz="2400" i="1">
                                  <a:solidFill>
                                    <a:srgbClr val="836967"/>
                                  </a:solidFill>
                                  <a:latin typeface="Cambria Math" panose="02040503050406030204" pitchFamily="18" charset="0"/>
                                </a:rPr>
                              </m:ctrlPr>
                            </m:sSupPr>
                            <m:e>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0">
                                          <a:latin typeface="Cambria Math" panose="02040503050406030204" pitchFamily="18" charset="0"/>
                                        </a:rPr>
                                        <m:t>ɛ</m:t>
                                      </m:r>
                                    </m:e>
                                    <m:sub>
                                      <m:r>
                                        <a:rPr lang="en-US" sz="2400" i="1">
                                          <a:latin typeface="Cambria Math" panose="02040503050406030204" pitchFamily="18" charset="0"/>
                                        </a:rPr>
                                        <m:t>𝑖</m:t>
                                      </m:r>
                                    </m:sub>
                                  </m:sSub>
                                </m:e>
                              </m:d>
                            </m:e>
                            <m:sup>
                              <m:r>
                                <a:rPr lang="en-US" sz="2400" i="0">
                                  <a:latin typeface="Cambria Math" panose="02040503050406030204" pitchFamily="18" charset="0"/>
                                </a:rPr>
                                <m:t>2</m:t>
                              </m:r>
                            </m:sup>
                          </m:sSup>
                        </m:e>
                      </m:nary>
                      <m:r>
                        <a:rPr lang="en-US" sz="2400" i="0">
                          <a:latin typeface="Cambria Math" panose="02040503050406030204" pitchFamily="18" charset="0"/>
                        </a:rPr>
                        <m:t>=</m:t>
                      </m:r>
                      <m:nary>
                        <m:naryPr>
                          <m:chr m:val="∑"/>
                          <m:limLoc m:val="undOvr"/>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0">
                              <a:latin typeface="Cambria Math" panose="02040503050406030204" pitchFamily="18" charset="0"/>
                            </a:rPr>
                            <m:t>=</m:t>
                          </m:r>
                          <m:r>
                            <a:rPr lang="en-US" sz="2400" i="0">
                              <a:latin typeface="Cambria Math" panose="02040503050406030204" pitchFamily="18" charset="0"/>
                            </a:rPr>
                            <m:t>1</m:t>
                          </m:r>
                        </m:sub>
                        <m:sup>
                          <m:r>
                            <a:rPr lang="en-US" sz="2400" i="1">
                              <a:latin typeface="Cambria Math" panose="02040503050406030204" pitchFamily="18" charset="0"/>
                            </a:rPr>
                            <m:t>𝑘</m:t>
                          </m:r>
                        </m:sup>
                        <m:e>
                          <m:sSup>
                            <m:sSupPr>
                              <m:ctrlPr>
                                <a:rPr lang="en-US" sz="2400" i="1">
                                  <a:solidFill>
                                    <a:srgbClr val="836967"/>
                                  </a:solidFill>
                                  <a:latin typeface="Cambria Math" panose="02040503050406030204" pitchFamily="18" charset="0"/>
                                </a:rPr>
                              </m:ctrlPr>
                            </m:sSupPr>
                            <m:e>
                              <m:d>
                                <m:dPr>
                                  <m:ctrlPr>
                                    <a:rPr lang="en-US" sz="2400" i="1">
                                      <a:solidFill>
                                        <a:srgbClr val="836967"/>
                                      </a:solidFill>
                                      <a:latin typeface="Cambria Math" panose="02040503050406030204" pitchFamily="18" charset="0"/>
                                    </a:rPr>
                                  </m:ctrlPr>
                                </m:dPr>
                                <m:e>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𝑦</m:t>
                                      </m:r>
                                    </m:e>
                                    <m:sub>
                                      <m:r>
                                        <a:rPr lang="en-US" sz="2400" i="1">
                                          <a:latin typeface="Cambria Math" panose="02040503050406030204" pitchFamily="18" charset="0"/>
                                        </a:rPr>
                                        <m:t>𝑖</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𝑏</m:t>
                                      </m:r>
                                    </m:e>
                                    <m:sub>
                                      <m:r>
                                        <a:rPr lang="en-US" sz="2400" i="0">
                                          <a:latin typeface="Cambria Math" panose="02040503050406030204" pitchFamily="18" charset="0"/>
                                        </a:rPr>
                                        <m:t>1</m:t>
                                      </m:r>
                                    </m:sub>
                                  </m:sSub>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1</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𝑏</m:t>
                                      </m:r>
                                    </m:e>
                                    <m:sub>
                                      <m:r>
                                        <a:rPr lang="en-US" sz="2400" i="0">
                                          <a:latin typeface="Cambria Math" panose="02040503050406030204" pitchFamily="18" charset="0"/>
                                        </a:rPr>
                                        <m:t>2</m:t>
                                      </m:r>
                                    </m:sub>
                                  </m:sSub>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r>
                                        <a:rPr lang="en-US" sz="2400" i="0">
                                          <a:latin typeface="Cambria Math" panose="02040503050406030204" pitchFamily="18" charset="0"/>
                                        </a:rPr>
                                        <m:t>2</m:t>
                                      </m:r>
                                    </m:sub>
                                  </m:sSub>
                                  <m:r>
                                    <a:rPr lang="en-US" sz="2400" i="0">
                                      <a:latin typeface="Cambria Math" panose="02040503050406030204" pitchFamily="18" charset="0"/>
                                    </a:rPr>
                                    <m:t>−…−</m:t>
                                  </m:r>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𝑏</m:t>
                                      </m:r>
                                    </m:e>
                                    <m:sub>
                                      <m:r>
                                        <a:rPr lang="en-US" sz="2400" i="1">
                                          <a:latin typeface="Cambria Math" panose="02040503050406030204" pitchFamily="18" charset="0"/>
                                        </a:rPr>
                                        <m:t>𝑁</m:t>
                                      </m:r>
                                    </m:sub>
                                  </m:sSub>
                                  <m:sSub>
                                    <m:sSubPr>
                                      <m:ctrlPr>
                                        <a:rPr lang="en-US" sz="2400" i="1">
                                          <a:solidFill>
                                            <a:srgbClr val="836967"/>
                                          </a:solidFill>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𝑖𝑁</m:t>
                                      </m:r>
                                    </m:sub>
                                  </m:sSub>
                                </m:e>
                              </m:d>
                            </m:e>
                            <m:sup>
                              <m:r>
                                <a:rPr lang="en-US" sz="2400" i="0">
                                  <a:latin typeface="Cambria Math" panose="02040503050406030204" pitchFamily="18" charset="0"/>
                                </a:rPr>
                                <m:t>2</m:t>
                              </m:r>
                            </m:sup>
                          </m:sSup>
                        </m:e>
                      </m:nary>
                      <m:r>
                        <a:rPr lang="en-US" sz="2400" i="0">
                          <a:latin typeface="Cambria Math" panose="02040503050406030204" pitchFamily="18" charset="0"/>
                        </a:rPr>
                        <m:t>→</m:t>
                      </m:r>
                      <m:r>
                        <a:rPr lang="en-US" sz="2400" i="1">
                          <a:latin typeface="Cambria Math" panose="02040503050406030204" pitchFamily="18" charset="0"/>
                        </a:rPr>
                        <m:t>𝑚𝑖𝑛</m:t>
                      </m:r>
                    </m:oMath>
                  </m:oMathPara>
                </a14:m>
                <a:endParaRPr lang="en-US" sz="2400" dirty="0"/>
              </a:p>
            </p:txBody>
          </p:sp>
        </mc:Choice>
        <mc:Fallback xmlns="">
          <p:sp>
            <p:nvSpPr>
              <p:cNvPr id="9" name="TextBox 8">
                <a:extLst>
                  <a:ext uri="{FF2B5EF4-FFF2-40B4-BE49-F238E27FC236}">
                    <a16:creationId xmlns:a16="http://schemas.microsoft.com/office/drawing/2014/main" id="{4B997EA5-DFAF-9A64-6263-DE8B0FA387D7}"/>
                  </a:ext>
                </a:extLst>
              </p:cNvPr>
              <p:cNvSpPr txBox="1">
                <a:spLocks noRot="1" noChangeAspect="1" noMove="1" noResize="1" noEditPoints="1" noAdjustHandles="1" noChangeArrowheads="1" noChangeShapeType="1" noTextEdit="1"/>
              </p:cNvSpPr>
              <p:nvPr/>
            </p:nvSpPr>
            <p:spPr>
              <a:xfrm>
                <a:off x="983974" y="4494890"/>
                <a:ext cx="8205537" cy="1138260"/>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18EDC77D-1C11-1617-B83F-A3502BF74218}"/>
                  </a:ext>
                </a:extLst>
              </p:cNvPr>
              <p:cNvSpPr txBox="1"/>
              <p:nvPr/>
            </p:nvSpPr>
            <p:spPr>
              <a:xfrm>
                <a:off x="838200" y="5707019"/>
                <a:ext cx="1895114" cy="710644"/>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i="1" smtClean="0">
                              <a:solidFill>
                                <a:srgbClr val="836967"/>
                              </a:solidFill>
                              <a:latin typeface="Cambria Math" panose="02040503050406030204" pitchFamily="18" charset="0"/>
                            </a:rPr>
                          </m:ctrlPr>
                        </m:sSubPr>
                        <m:e>
                          <m:r>
                            <a:rPr lang="en-US" i="1">
                              <a:latin typeface="Cambria Math" panose="02040503050406030204" pitchFamily="18" charset="0"/>
                            </a:rPr>
                            <m:t>𝑡</m:t>
                          </m:r>
                        </m:e>
                        <m:sub>
                          <m:r>
                            <a:rPr lang="en-US" b="0" i="1" smtClean="0">
                              <a:latin typeface="Cambria Math" panose="02040503050406030204" pitchFamily="18" charset="0"/>
                            </a:rPr>
                            <m:t>𝑖</m:t>
                          </m:r>
                        </m:sub>
                      </m:sSub>
                      <m:r>
                        <a:rPr lang="en-US" i="0">
                          <a:latin typeface="Cambria Math" panose="02040503050406030204" pitchFamily="18" charset="0"/>
                        </a:rPr>
                        <m:t>=</m:t>
                      </m:r>
                      <m:f>
                        <m:fPr>
                          <m:ctrlPr>
                            <a:rPr lang="en-US" i="1">
                              <a:solidFill>
                                <a:srgbClr val="836967"/>
                              </a:solidFill>
                              <a:latin typeface="Cambria Math" panose="02040503050406030204" pitchFamily="18" charset="0"/>
                            </a:rPr>
                          </m:ctrlPr>
                        </m:fPr>
                        <m:num>
                          <m:sSub>
                            <m:sSubPr>
                              <m:ctrlPr>
                                <a:rPr lang="en-US" i="1">
                                  <a:solidFill>
                                    <a:srgbClr val="836967"/>
                                  </a:solidFill>
                                  <a:latin typeface="Cambria Math" panose="02040503050406030204" pitchFamily="18" charset="0"/>
                                </a:rPr>
                              </m:ctrlPr>
                            </m:sSubPr>
                            <m:e>
                              <m:acc>
                                <m:accPr>
                                  <m:chr m:val="̂"/>
                                  <m:ctrlPr>
                                    <a:rPr lang="en-US" i="1">
                                      <a:solidFill>
                                        <a:srgbClr val="836967"/>
                                      </a:solidFill>
                                      <a:latin typeface="Cambria Math" panose="02040503050406030204" pitchFamily="18" charset="0"/>
                                    </a:rPr>
                                  </m:ctrlPr>
                                </m:accPr>
                                <m:e>
                                  <m:r>
                                    <a:rPr lang="en-US" i="1">
                                      <a:latin typeface="Cambria Math" panose="02040503050406030204" pitchFamily="18" charset="0"/>
                                    </a:rPr>
                                    <m:t>𝑏</m:t>
                                  </m:r>
                                </m:e>
                              </m:acc>
                            </m:e>
                            <m:sub>
                              <m:r>
                                <a:rPr lang="en-US" b="0" i="1" smtClean="0">
                                  <a:latin typeface="Cambria Math" panose="02040503050406030204" pitchFamily="18" charset="0"/>
                                </a:rPr>
                                <m:t>𝑖</m:t>
                              </m:r>
                            </m:sub>
                          </m:sSub>
                        </m:num>
                        <m:den>
                          <m:r>
                            <a:rPr lang="en-US" i="1">
                              <a:latin typeface="Cambria Math" panose="02040503050406030204" pitchFamily="18" charset="0"/>
                            </a:rPr>
                            <m:t>𝑆𝐸</m:t>
                          </m:r>
                          <m:d>
                            <m:dPr>
                              <m:ctrlPr>
                                <a:rPr lang="en-US" i="1">
                                  <a:solidFill>
                                    <a:srgbClr val="836967"/>
                                  </a:solidFill>
                                  <a:latin typeface="Cambria Math" panose="02040503050406030204" pitchFamily="18" charset="0"/>
                                </a:rPr>
                              </m:ctrlPr>
                            </m:dPr>
                            <m:e>
                              <m:sSub>
                                <m:sSubPr>
                                  <m:ctrlPr>
                                    <a:rPr lang="en-US" i="1">
                                      <a:solidFill>
                                        <a:srgbClr val="836967"/>
                                      </a:solidFill>
                                      <a:latin typeface="Cambria Math" panose="02040503050406030204" pitchFamily="18" charset="0"/>
                                    </a:rPr>
                                  </m:ctrlPr>
                                </m:sSubPr>
                                <m:e>
                                  <m:r>
                                    <a:rPr lang="en-US" i="1">
                                      <a:latin typeface="Cambria Math" panose="02040503050406030204" pitchFamily="18" charset="0"/>
                                    </a:rPr>
                                    <m:t>𝑏</m:t>
                                  </m:r>
                                </m:e>
                                <m:sub>
                                  <m:r>
                                    <a:rPr lang="en-US" b="0" i="1" smtClean="0">
                                      <a:latin typeface="Cambria Math" panose="02040503050406030204" pitchFamily="18" charset="0"/>
                                    </a:rPr>
                                    <m:t>𝑖</m:t>
                                  </m:r>
                                </m:sub>
                              </m:sSub>
                            </m:e>
                          </m:d>
                        </m:den>
                      </m:f>
                      <m:r>
                        <a:rPr lang="en-US" i="0">
                          <a:latin typeface="Cambria Math" panose="02040503050406030204" pitchFamily="18" charset="0"/>
                        </a:rPr>
                        <m:t> </m:t>
                      </m:r>
                    </m:oMath>
                  </m:oMathPara>
                </a14:m>
                <a:endParaRPr lang="en-US" dirty="0"/>
              </a:p>
            </p:txBody>
          </p:sp>
        </mc:Choice>
        <mc:Fallback xmlns="">
          <p:sp>
            <p:nvSpPr>
              <p:cNvPr id="11" name="TextBox 10">
                <a:extLst>
                  <a:ext uri="{FF2B5EF4-FFF2-40B4-BE49-F238E27FC236}">
                    <a16:creationId xmlns:a16="http://schemas.microsoft.com/office/drawing/2014/main" id="{18EDC77D-1C11-1617-B83F-A3502BF74218}"/>
                  </a:ext>
                </a:extLst>
              </p:cNvPr>
              <p:cNvSpPr txBox="1">
                <a:spLocks noRot="1" noChangeAspect="1" noMove="1" noResize="1" noEditPoints="1" noAdjustHandles="1" noChangeArrowheads="1" noChangeShapeType="1" noTextEdit="1"/>
              </p:cNvSpPr>
              <p:nvPr/>
            </p:nvSpPr>
            <p:spPr>
              <a:xfrm>
                <a:off x="838200" y="5707019"/>
                <a:ext cx="1895114" cy="710644"/>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241CD3A9-4B23-1C72-99F8-B7BC2F5EC271}"/>
                  </a:ext>
                </a:extLst>
              </p:cNvPr>
              <p:cNvSpPr txBox="1"/>
              <p:nvPr/>
            </p:nvSpPr>
            <p:spPr>
              <a:xfrm>
                <a:off x="1890786" y="6445195"/>
                <a:ext cx="6663667" cy="384144"/>
              </a:xfrm>
              <a:prstGeom prst="rect">
                <a:avLst/>
              </a:prstGeom>
              <a:noFill/>
            </p:spPr>
            <p:txBody>
              <a:bodyPr wrap="square">
                <a:spAutoFit/>
              </a:bodyPr>
              <a:lstStyle/>
              <a:p>
                <a14:m>
                  <m:oMath xmlns:m="http://schemas.openxmlformats.org/officeDocument/2006/math">
                    <m:r>
                      <a:rPr lang="en-US" sz="1800" b="0" i="1" smtClean="0">
                        <a:effectLst/>
                        <a:latin typeface="Cambria Math" panose="02040503050406030204" pitchFamily="18" charset="0"/>
                        <a:ea typeface="Times New Roman" panose="02020603050405020304" pitchFamily="18" charset="0"/>
                        <a:cs typeface="Arial" panose="020B0604020202020204" pitchFamily="34" charset="0"/>
                      </a:rPr>
                      <m:t>𝑆</m:t>
                    </m:r>
                    <m:r>
                      <a:rPr lang="en-US" sz="1800" i="1" smtClean="0">
                        <a:effectLst/>
                        <a:latin typeface="Cambria Math" panose="02040503050406030204" pitchFamily="18" charset="0"/>
                        <a:ea typeface="Times New Roman" panose="02020603050405020304" pitchFamily="18" charset="0"/>
                        <a:cs typeface="Arial" panose="020B0604020202020204" pitchFamily="34" charset="0"/>
                      </a:rPr>
                      <m:t>𝐸</m:t>
                    </m:r>
                    <m:d>
                      <m:dPr>
                        <m:ctrlPr>
                          <a:rPr lang="en-US" i="1">
                            <a:effectLst/>
                            <a:latin typeface="Cambria Math" panose="02040503050406030204" pitchFamily="18" charset="0"/>
                            <a:ea typeface="Times New Roman" panose="02020603050405020304" pitchFamily="18" charset="0"/>
                          </a:rPr>
                        </m:ctrlPr>
                      </m:dPr>
                      <m:e>
                        <m:sSub>
                          <m:sSubPr>
                            <m:ctrlPr>
                              <a:rPr lang="en-US" i="1">
                                <a:effectLst/>
                                <a:latin typeface="Cambria Math" panose="02040503050406030204" pitchFamily="18" charset="0"/>
                                <a:ea typeface="Times New Roman" panose="02020603050405020304" pitchFamily="18" charset="0"/>
                              </a:rPr>
                            </m:ctrlPr>
                          </m:sSubPr>
                          <m:e>
                            <m:r>
                              <a:rPr lang="en-US" sz="1800" i="1">
                                <a:effectLst/>
                                <a:latin typeface="Cambria Math" panose="02040503050406030204" pitchFamily="18" charset="0"/>
                                <a:ea typeface="Times New Roman" panose="02020603050405020304" pitchFamily="18" charset="0"/>
                                <a:cs typeface="Arial" panose="020B0604020202020204" pitchFamily="34" charset="0"/>
                              </a:rPr>
                              <m:t>𝑏</m:t>
                            </m:r>
                          </m:e>
                          <m:sub>
                            <m:r>
                              <a:rPr lang="en-US" sz="1800" b="0" i="1" smtClean="0">
                                <a:effectLst/>
                                <a:latin typeface="Cambria Math" panose="02040503050406030204" pitchFamily="18" charset="0"/>
                                <a:ea typeface="Times New Roman" panose="02020603050405020304" pitchFamily="18" charset="0"/>
                                <a:cs typeface="Arial" panose="020B0604020202020204" pitchFamily="34" charset="0"/>
                              </a:rPr>
                              <m:t>𝑖</m:t>
                            </m:r>
                          </m:sub>
                        </m:sSub>
                      </m:e>
                    </m:d>
                  </m:oMath>
                </a14:m>
                <a:r>
                  <a:rPr lang="en-US" sz="1800" dirty="0">
                    <a:effectLst/>
                    <a:ea typeface="Times New Roman" panose="02020603050405020304" pitchFamily="18" charset="0"/>
                    <a:cs typeface="Arial" panose="020B0604020202020204" pitchFamily="34" charset="0"/>
                  </a:rPr>
                  <a:t> = standard error of the regression coefficient estimate </a:t>
                </a:r>
                <a14:m>
                  <m:oMath xmlns:m="http://schemas.openxmlformats.org/officeDocument/2006/math">
                    <m:sSub>
                      <m:sSubPr>
                        <m:ctrlPr>
                          <a:rPr lang="en-US" i="1">
                            <a:effectLst/>
                            <a:latin typeface="Cambria Math" panose="02040503050406030204" pitchFamily="18" charset="0"/>
                            <a:ea typeface="Times New Roman" panose="02020603050405020304" pitchFamily="18" charset="0"/>
                          </a:rPr>
                        </m:ctrlPr>
                      </m:sSubPr>
                      <m:e>
                        <m:acc>
                          <m:accPr>
                            <m:chr m:val="̂"/>
                            <m:ctrlPr>
                              <a:rPr lang="en-US" i="1">
                                <a:effectLst/>
                                <a:latin typeface="Cambria Math" panose="02040503050406030204" pitchFamily="18" charset="0"/>
                                <a:ea typeface="Times New Roman" panose="02020603050405020304" pitchFamily="18" charset="0"/>
                              </a:rPr>
                            </m:ctrlPr>
                          </m:accPr>
                          <m:e>
                            <m:r>
                              <a:rPr lang="en-US" sz="1800" i="1">
                                <a:effectLst/>
                                <a:latin typeface="Cambria Math" panose="02040503050406030204" pitchFamily="18" charset="0"/>
                                <a:ea typeface="Times New Roman" panose="02020603050405020304" pitchFamily="18" charset="0"/>
                                <a:cs typeface="Arial" panose="020B0604020202020204" pitchFamily="34" charset="0"/>
                              </a:rPr>
                              <m:t>𝑏</m:t>
                            </m:r>
                          </m:e>
                        </m:acc>
                      </m:e>
                      <m:sub>
                        <m:r>
                          <a:rPr lang="en-US" sz="1800" b="0" i="1" smtClean="0">
                            <a:effectLst/>
                            <a:latin typeface="Cambria Math" panose="02040503050406030204" pitchFamily="18" charset="0"/>
                            <a:ea typeface="Times New Roman" panose="02020603050405020304" pitchFamily="18" charset="0"/>
                            <a:cs typeface="Arial" panose="020B0604020202020204" pitchFamily="34" charset="0"/>
                          </a:rPr>
                          <m:t>𝑖</m:t>
                        </m:r>
                      </m:sub>
                    </m:sSub>
                  </m:oMath>
                </a14:m>
                <a:r>
                  <a:rPr lang="en-US" sz="1800" dirty="0">
                    <a:effectLst/>
                    <a:ea typeface="Times New Roman" panose="02020603050405020304" pitchFamily="18" charset="0"/>
                    <a:cs typeface="Arial" panose="020B0604020202020204" pitchFamily="34" charset="0"/>
                  </a:rPr>
                  <a:t>.</a:t>
                </a:r>
                <a:endParaRPr lang="en-US" dirty="0"/>
              </a:p>
            </p:txBody>
          </p:sp>
        </mc:Choice>
        <mc:Fallback xmlns="">
          <p:sp>
            <p:nvSpPr>
              <p:cNvPr id="13" name="TextBox 12">
                <a:extLst>
                  <a:ext uri="{FF2B5EF4-FFF2-40B4-BE49-F238E27FC236}">
                    <a16:creationId xmlns:a16="http://schemas.microsoft.com/office/drawing/2014/main" id="{241CD3A9-4B23-1C72-99F8-B7BC2F5EC271}"/>
                  </a:ext>
                </a:extLst>
              </p:cNvPr>
              <p:cNvSpPr txBox="1">
                <a:spLocks noRot="1" noChangeAspect="1" noMove="1" noResize="1" noEditPoints="1" noAdjustHandles="1" noChangeArrowheads="1" noChangeShapeType="1" noTextEdit="1"/>
              </p:cNvSpPr>
              <p:nvPr/>
            </p:nvSpPr>
            <p:spPr>
              <a:xfrm>
                <a:off x="1890786" y="6445195"/>
                <a:ext cx="6663667" cy="384144"/>
              </a:xfrm>
              <a:prstGeom prst="rect">
                <a:avLst/>
              </a:prstGeom>
              <a:blipFill>
                <a:blip r:embed="rId9"/>
                <a:stretch>
                  <a:fillRect t="-3175" b="-25397"/>
                </a:stretch>
              </a:blipFill>
            </p:spPr>
            <p:txBody>
              <a:bodyPr/>
              <a:lstStyle/>
              <a:p>
                <a:r>
                  <a:rPr lang="en-US">
                    <a:noFill/>
                  </a:rPr>
                  <a:t> </a:t>
                </a:r>
              </a:p>
            </p:txBody>
          </p:sp>
        </mc:Fallback>
      </mc:AlternateContent>
    </p:spTree>
    <p:extLst>
      <p:ext uri="{BB962C8B-B14F-4D97-AF65-F5344CB8AC3E}">
        <p14:creationId xmlns:p14="http://schemas.microsoft.com/office/powerpoint/2010/main" val="32498046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15124</TotalTime>
  <Words>1723</Words>
  <Application>Microsoft Office PowerPoint</Application>
  <PresentationFormat>Widescreen</PresentationFormat>
  <Paragraphs>470</Paragraphs>
  <Slides>41</Slides>
  <Notes>38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Arial</vt:lpstr>
      <vt:lpstr>Calibri</vt:lpstr>
      <vt:lpstr>Calibri Light</vt:lpstr>
      <vt:lpstr>Cambria Math</vt:lpstr>
      <vt:lpstr>Palatino Linotype</vt:lpstr>
      <vt:lpstr>Office Theme</vt:lpstr>
      <vt:lpstr>Info-Gap Theory:  An Example of Implementation in Epidemiological Analysis</vt:lpstr>
      <vt:lpstr>Part I: Linear Regression (numerical approach)  Part II: Linear Regression (analytical approach)</vt:lpstr>
      <vt:lpstr>Part I: Linear Regression (numerical approach)</vt:lpstr>
      <vt:lpstr>Part I: Linear Regression (numerical approach)</vt:lpstr>
      <vt:lpstr>Part I: Linear Regression (numerical approach)</vt:lpstr>
      <vt:lpstr>Part I: Linear Regression (numerical approach)</vt:lpstr>
      <vt:lpstr>Part I: Linear Regression (numerical approach)</vt:lpstr>
      <vt:lpstr>Part I: Linear Regression (numerical approach)</vt:lpstr>
      <vt:lpstr>Part I: Linear Regression (numerical approach)</vt:lpstr>
      <vt:lpstr>Part I: Linear Regression (numerical approach)</vt:lpstr>
      <vt:lpstr>Part I: Linear Regression (numerical approach)</vt:lpstr>
      <vt:lpstr>Part I: Linear Regression (numerical approach)</vt:lpstr>
      <vt:lpstr>Part I: Linear Regression (numerical approach)</vt:lpstr>
      <vt:lpstr>Part I: Linear Regression (numerical approach)</vt:lpstr>
      <vt:lpstr>Part I: Linear Regression (numerical approach)</vt:lpstr>
      <vt:lpstr>Part I: Linear Regression (numerical approach)</vt:lpstr>
      <vt:lpstr>Part II: Linear Regression (analytical approach)</vt:lpstr>
      <vt:lpstr>Part II: Linear Regression (analytical approach)</vt:lpstr>
      <vt:lpstr>Part II: Linear Regression (analytical approach)</vt:lpstr>
      <vt:lpstr>Part II: Linear Regression (analytical approach)</vt:lpstr>
      <vt:lpstr>Part II: Linear Regression (analytical approach)</vt:lpstr>
      <vt:lpstr>Part II: Linear Regression (analytical approach)</vt:lpstr>
      <vt:lpstr>Part II: Linear Regression (analytical approach)</vt:lpstr>
      <vt:lpstr>Part II: Linear Regression (analytical approach)</vt:lpstr>
      <vt:lpstr>Part II: Linear Regression (analytical approach)</vt:lpstr>
      <vt:lpstr>PowerPoint Presentation</vt:lpstr>
      <vt:lpstr>PowerPoint Presentation</vt:lpstr>
      <vt:lpstr>PowerPoint Presentation</vt:lpstr>
      <vt:lpstr>PowerPoint Presentation</vt:lpstr>
      <vt:lpstr>Part II: Linear Regression (analytical approach)</vt:lpstr>
      <vt:lpstr>Part II: Linear Regression (analytical approach)</vt:lpstr>
      <vt:lpstr>Part II: Linear Regression (analytical approach)</vt:lpstr>
      <vt:lpstr>Part II: Linear Regression (analytical approach)</vt:lpstr>
      <vt:lpstr>PowerPoint Presentation</vt:lpstr>
      <vt:lpstr>PowerPoint Presentation</vt:lpstr>
      <vt:lpstr>PowerPoint Presentation</vt:lpstr>
      <vt:lpstr>Numerical</vt:lpstr>
      <vt:lpstr>Numerical</vt:lpstr>
      <vt:lpstr>Numerical</vt:lpstr>
      <vt:lpstr>Numerical</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Info-Gap Theory:  An Example of Application</dc:title>
  <dc:creator>סנדרה ריבניקוב</dc:creator>
  <cp:lastModifiedBy>סנדרה ריבניקוב</cp:lastModifiedBy>
  <cp:revision>107</cp:revision>
  <dcterms:created xsi:type="dcterms:W3CDTF">2023-04-06T19:54:00Z</dcterms:created>
  <dcterms:modified xsi:type="dcterms:W3CDTF">2023-08-07T09:59:03Z</dcterms:modified>
</cp:coreProperties>
</file>